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4.xml" ContentType="application/vnd.openxmlformats-officedocument.presentationml.tags+xml"/>
  <Override PartName="/ppt/notesSlides/notesSlide11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9" r:id="rId1"/>
  </p:sldMasterIdLst>
  <p:notesMasterIdLst>
    <p:notesMasterId r:id="rId113"/>
  </p:notesMasterIdLst>
  <p:handoutMasterIdLst>
    <p:handoutMasterId r:id="rId114"/>
  </p:handoutMasterIdLst>
  <p:sldIdLst>
    <p:sldId id="893" r:id="rId2"/>
    <p:sldId id="860" r:id="rId3"/>
    <p:sldId id="820" r:id="rId4"/>
    <p:sldId id="929" r:id="rId5"/>
    <p:sldId id="859" r:id="rId6"/>
    <p:sldId id="823" r:id="rId7"/>
    <p:sldId id="825" r:id="rId8"/>
    <p:sldId id="1001" r:id="rId9"/>
    <p:sldId id="968" r:id="rId10"/>
    <p:sldId id="991" r:id="rId11"/>
    <p:sldId id="1002" r:id="rId12"/>
    <p:sldId id="1004" r:id="rId13"/>
    <p:sldId id="1003" r:id="rId14"/>
    <p:sldId id="830" r:id="rId15"/>
    <p:sldId id="826" r:id="rId16"/>
    <p:sldId id="856" r:id="rId17"/>
    <p:sldId id="1038" r:id="rId18"/>
    <p:sldId id="1039" r:id="rId19"/>
    <p:sldId id="1040" r:id="rId20"/>
    <p:sldId id="1041" r:id="rId21"/>
    <p:sldId id="1006" r:id="rId22"/>
    <p:sldId id="1008" r:id="rId23"/>
    <p:sldId id="1009" r:id="rId24"/>
    <p:sldId id="897" r:id="rId25"/>
    <p:sldId id="898" r:id="rId26"/>
    <p:sldId id="899" r:id="rId27"/>
    <p:sldId id="864" r:id="rId28"/>
    <p:sldId id="862" r:id="rId29"/>
    <p:sldId id="932" r:id="rId30"/>
    <p:sldId id="863" r:id="rId31"/>
    <p:sldId id="1010" r:id="rId32"/>
    <p:sldId id="1011" r:id="rId33"/>
    <p:sldId id="900" r:id="rId34"/>
    <p:sldId id="800" r:id="rId35"/>
    <p:sldId id="1013" r:id="rId36"/>
    <p:sldId id="1012" r:id="rId37"/>
    <p:sldId id="1043" r:id="rId38"/>
    <p:sldId id="1042" r:id="rId39"/>
    <p:sldId id="1015" r:id="rId40"/>
    <p:sldId id="1016" r:id="rId41"/>
    <p:sldId id="1033" r:id="rId42"/>
    <p:sldId id="1018" r:id="rId43"/>
    <p:sldId id="1019" r:id="rId44"/>
    <p:sldId id="1020" r:id="rId45"/>
    <p:sldId id="1021" r:id="rId46"/>
    <p:sldId id="1022" r:id="rId47"/>
    <p:sldId id="1023" r:id="rId48"/>
    <p:sldId id="1024" r:id="rId49"/>
    <p:sldId id="1025" r:id="rId50"/>
    <p:sldId id="1026" r:id="rId51"/>
    <p:sldId id="753" r:id="rId52"/>
    <p:sldId id="906" r:id="rId53"/>
    <p:sldId id="1029" r:id="rId54"/>
    <p:sldId id="1028" r:id="rId55"/>
    <p:sldId id="1030" r:id="rId56"/>
    <p:sldId id="1027" r:id="rId57"/>
    <p:sldId id="917" r:id="rId58"/>
    <p:sldId id="975" r:id="rId59"/>
    <p:sldId id="952" r:id="rId60"/>
    <p:sldId id="977" r:id="rId61"/>
    <p:sldId id="953" r:id="rId62"/>
    <p:sldId id="971" r:id="rId63"/>
    <p:sldId id="972" r:id="rId64"/>
    <p:sldId id="973" r:id="rId65"/>
    <p:sldId id="974" r:id="rId66"/>
    <p:sldId id="1044" r:id="rId67"/>
    <p:sldId id="1031" r:id="rId68"/>
    <p:sldId id="1032" r:id="rId69"/>
    <p:sldId id="980" r:id="rId70"/>
    <p:sldId id="982" r:id="rId71"/>
    <p:sldId id="983" r:id="rId72"/>
    <p:sldId id="984" r:id="rId73"/>
    <p:sldId id="985" r:id="rId74"/>
    <p:sldId id="986" r:id="rId75"/>
    <p:sldId id="988" r:id="rId76"/>
    <p:sldId id="990" r:id="rId77"/>
    <p:sldId id="989" r:id="rId78"/>
    <p:sldId id="801" r:id="rId79"/>
    <p:sldId id="847" r:id="rId80"/>
    <p:sldId id="742" r:id="rId81"/>
    <p:sldId id="799" r:id="rId82"/>
    <p:sldId id="804" r:id="rId83"/>
    <p:sldId id="802" r:id="rId84"/>
    <p:sldId id="849" r:id="rId85"/>
    <p:sldId id="873" r:id="rId86"/>
    <p:sldId id="874" r:id="rId87"/>
    <p:sldId id="875" r:id="rId88"/>
    <p:sldId id="876" r:id="rId89"/>
    <p:sldId id="877" r:id="rId90"/>
    <p:sldId id="878" r:id="rId91"/>
    <p:sldId id="879" r:id="rId92"/>
    <p:sldId id="880" r:id="rId93"/>
    <p:sldId id="881" r:id="rId94"/>
    <p:sldId id="882" r:id="rId95"/>
    <p:sldId id="883" r:id="rId96"/>
    <p:sldId id="884" r:id="rId97"/>
    <p:sldId id="885" r:id="rId98"/>
    <p:sldId id="886" r:id="rId99"/>
    <p:sldId id="749" r:id="rId100"/>
    <p:sldId id="750" r:id="rId101"/>
    <p:sldId id="993" r:id="rId102"/>
    <p:sldId id="994" r:id="rId103"/>
    <p:sldId id="995" r:id="rId104"/>
    <p:sldId id="996" r:id="rId105"/>
    <p:sldId id="997" r:id="rId106"/>
    <p:sldId id="998" r:id="rId107"/>
    <p:sldId id="999" r:id="rId108"/>
    <p:sldId id="1000" r:id="rId109"/>
    <p:sldId id="770" r:id="rId110"/>
    <p:sldId id="848" r:id="rId111"/>
    <p:sldId id="930" r:id="rId112"/>
  </p:sldIdLst>
  <p:sldSz cx="12192000" cy="6858000"/>
  <p:notesSz cx="7099300" cy="10234613"/>
  <p:custDataLst>
    <p:tags r:id="rId115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scaleToFitPaper="1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0000FF"/>
    <a:srgbClr val="CF01B6"/>
    <a:srgbClr val="8FAAFF"/>
    <a:srgbClr val="7F2727"/>
    <a:srgbClr val="0066FF"/>
    <a:srgbClr val="B8EAC0"/>
    <a:srgbClr val="A3FFCD"/>
    <a:srgbClr val="A50021"/>
    <a:srgbClr val="7D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207" autoAdjust="0"/>
    <p:restoredTop sz="73796" autoAdjust="0"/>
  </p:normalViewPr>
  <p:slideViewPr>
    <p:cSldViewPr>
      <p:cViewPr varScale="1">
        <p:scale>
          <a:sx n="93" d="100"/>
          <a:sy n="93" d="100"/>
        </p:scale>
        <p:origin x="460" y="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handoutMaster" Target="handoutMasters/handoutMaster1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tags" Target="tags/tag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7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034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algn="r"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2938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034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algn="r" defTabSz="989801">
              <a:defRPr sz="1300"/>
            </a:lvl1pPr>
          </a:lstStyle>
          <a:p>
            <a:fld id="{370EF009-23CE-4081-AF56-082D82CEF6F5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441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5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0340" y="1"/>
            <a:ext cx="3077337" cy="5119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>
            <a:lvl1pPr algn="r"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39700" y="768350"/>
            <a:ext cx="68199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306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905" y="4862233"/>
            <a:ext cx="5677492" cy="46036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306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defTabSz="990387">
              <a:defRPr sz="1300">
                <a:latin typeface="Arial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306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0340" y="9722708"/>
            <a:ext cx="3077337" cy="5101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19" tIns="49511" rIns="99019" bIns="49511" numCol="1" anchor="b" anchorCtr="0" compatLnSpc="1">
            <a:prstTxWarp prst="textNoShape">
              <a:avLst/>
            </a:prstTxWarp>
          </a:bodyPr>
          <a:lstStyle>
            <a:lvl1pPr algn="r" defTabSz="989801">
              <a:defRPr sz="1300"/>
            </a:lvl1pPr>
          </a:lstStyle>
          <a:p>
            <a:fld id="{72CC9163-7EC6-4747-8782-88871FDBE12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26235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Please retain proper</a:t>
            </a:r>
            <a:r>
              <a:rPr lang="en-US" baseline="0" dirty="0"/>
              <a:t> attribution, including the reference to </a:t>
            </a:r>
            <a:r>
              <a:rPr lang="en-US" baseline="0" dirty="0" err="1"/>
              <a:t>ai.berkeley.edu</a:t>
            </a:r>
            <a:r>
              <a:rPr lang="en-US" baseline="0" dirty="0"/>
              <a:t>.  </a:t>
            </a:r>
            <a:r>
              <a:rPr lang="en-US" baseline="0"/>
              <a:t>Thanks!</a:t>
            </a:r>
            <a:endParaRPr lang="en-US" sz="1200">
              <a:latin typeface="Calibri"/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694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Cs170 in algorithms course</a:t>
            </a:r>
          </a:p>
          <a:p>
            <a:r>
              <a:rPr lang="en-US" dirty="0"/>
              <a:t>Does bellman converge without discounting? No positive cycle.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8069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demo generates the time-limited</a:t>
            </a:r>
            <a:r>
              <a:rPr lang="en-US" baseline="0" dirty="0"/>
              <a:t> values for </a:t>
            </a:r>
            <a:r>
              <a:rPr lang="en-US" baseline="0" dirty="0" err="1"/>
              <a:t>gridworld</a:t>
            </a:r>
            <a:r>
              <a:rPr lang="en-US" baseline="0" dirty="0"/>
              <a:t> as snapshotted onto the next slides.</a:t>
            </a:r>
          </a:p>
          <a:p>
            <a:endParaRPr lang="en-US" baseline="0" dirty="0"/>
          </a:p>
          <a:p>
            <a:r>
              <a:rPr lang="en-US" baseline="0" dirty="0"/>
              <a:t>Relate better to </a:t>
            </a:r>
            <a:r>
              <a:rPr lang="en-US" baseline="0" dirty="0" err="1"/>
              <a:t>expectimax</a:t>
            </a:r>
            <a:endParaRPr lang="en-US" baseline="0" dirty="0"/>
          </a:p>
          <a:p>
            <a:r>
              <a:rPr lang="en-US" baseline="0" dirty="0"/>
              <a:t>If you don’t have terminal nodes, you do not know value. Careful of terminal rewards formulation in game trees, verses the reward at each transition</a:t>
            </a:r>
          </a:p>
          <a:p>
            <a:endParaRPr lang="en-US" baseline="0" dirty="0"/>
          </a:p>
          <a:p>
            <a:r>
              <a:rPr lang="en-US" baseline="0" dirty="0"/>
              <a:t>Reward you collect over the next k steps (no need for additional evaluation functions)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729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9685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4854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119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8578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0049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3325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3367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4552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[cut demo of moving around in grid world program]</a:t>
            </a: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552C0BAA-F2C0-47C6-A20B-733CA31DCFFD}" type="slidenum">
              <a:rPr lang="en-US"/>
              <a:pPr defTabSz="988101"/>
              <a:t>3</a:t>
            </a:fld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844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758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Let</a:t>
            </a:r>
            <a:r>
              <a:rPr lang="ja-JP" altLang="en-US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s start by equations that characterize these quantities through mutual recursions.  [step through this by writing on slide, one step at a time]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Recursive characterization of V* in terms of V*; not necessarily helpful; but it is a characterization.</a:t>
            </a:r>
          </a:p>
          <a:p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Note: this is a set of equations that needs to be satisfied; but it could have multiple solutions (it does not, but at this stage of our knowledge it could).</a:t>
            </a:r>
          </a:p>
        </p:txBody>
      </p:sp>
      <p:sp>
        <p:nvSpPr>
          <p:cNvPr id="6758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C1E7E75B-705E-4367-8AB0-DE7E9DB4A734}" type="slidenum">
              <a:rPr lang="en-US"/>
              <a:pPr defTabSz="988101"/>
              <a:t>81</a:t>
            </a:fld>
            <a:endParaRPr 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6553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Discuss computational complexity: S * A * S   times number of iterations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Note: updates not in place [if in place, it means something else and not even clear what it means]</a:t>
            </a:r>
          </a:p>
        </p:txBody>
      </p:sp>
      <p:sp>
        <p:nvSpPr>
          <p:cNvPr id="6553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AD2D01F0-63A4-49FC-8DAB-288B21321D7F}" type="slidenum">
              <a:rPr lang="en-US"/>
              <a:pPr defTabSz="988101"/>
              <a:t>82</a:t>
            </a:fld>
            <a:endParaRPr 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21488" cy="3838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Demo steps through value iteration; snapshots of values shown on next slides.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546A54-71DD-48C4-8071-9DA185745F91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5975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3554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In search problems: did not talk about actions, but about successor functions --- now the information inside the successor function is unpacked into actions, transitions and reward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Write out S, A, example entry in T, entry in R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Reward function different from the book : R(</a:t>
            </a:r>
            <a:r>
              <a:rPr lang="en-US" dirty="0" err="1">
                <a:ea typeface="ＭＳ Ｐゴシック" pitchFamily="34" charset="-128"/>
              </a:rPr>
              <a:t>s,a,s</a:t>
            </a:r>
            <a:r>
              <a:rPr lang="ja-JP" altLang="en-US" dirty="0">
                <a:ea typeface="ＭＳ Ｐゴシック" pitchFamily="34" charset="-128"/>
              </a:rPr>
              <a:t>’</a:t>
            </a:r>
            <a:r>
              <a:rPr lang="en-US" altLang="ja-JP" dirty="0">
                <a:ea typeface="ＭＳ Ｐゴシック" pitchFamily="34" charset="-128"/>
              </a:rPr>
              <a:t>)</a:t>
            </a:r>
          </a:p>
          <a:p>
            <a:r>
              <a:rPr lang="en-US" dirty="0">
                <a:ea typeface="ＭＳ Ｐゴシック" pitchFamily="34" charset="-128"/>
              </a:rPr>
              <a:t>In book simpler for equations, but not useful for the projects.</a:t>
            </a:r>
          </a:p>
          <a:p>
            <a:endParaRPr lang="en-US" dirty="0">
              <a:ea typeface="ＭＳ Ｐゴシック" pitchFamily="34" charset="-128"/>
            </a:endParaRPr>
          </a:p>
          <a:p>
            <a:r>
              <a:rPr lang="en-US" dirty="0">
                <a:ea typeface="ＭＳ Ｐゴシック" pitchFamily="34" charset="-128"/>
              </a:rPr>
              <a:t>Need to modify </a:t>
            </a:r>
            <a:r>
              <a:rPr lang="en-US" dirty="0" err="1">
                <a:ea typeface="ＭＳ Ｐゴシック" pitchFamily="34" charset="-128"/>
              </a:rPr>
              <a:t>expectimax</a:t>
            </a:r>
            <a:r>
              <a:rPr lang="en-US" dirty="0">
                <a:ea typeface="ＭＳ Ｐゴシック" pitchFamily="34" charset="-128"/>
              </a:rPr>
              <a:t> a tiny little bit to account for rewards along the way, but that</a:t>
            </a:r>
            <a:r>
              <a:rPr lang="en-US" altLang="en-US" dirty="0">
                <a:ea typeface="ＭＳ Ｐゴシック" pitchFamily="34" charset="-128"/>
              </a:rPr>
              <a:t>’</a:t>
            </a:r>
            <a:r>
              <a:rPr lang="en-US" dirty="0">
                <a:ea typeface="ＭＳ Ｐゴシック" pitchFamily="34" charset="-128"/>
              </a:rPr>
              <a:t>s something you should be able to do, and so you can already solve MDP</a:t>
            </a:r>
            <a:r>
              <a:rPr lang="en-US" altLang="en-US" dirty="0">
                <a:ea typeface="ＭＳ Ｐゴシック" pitchFamily="34" charset="-128"/>
              </a:rPr>
              <a:t>’</a:t>
            </a:r>
            <a:r>
              <a:rPr lang="en-US" dirty="0">
                <a:ea typeface="ＭＳ Ｐゴシック" pitchFamily="34" charset="-128"/>
              </a:rPr>
              <a:t>s  (not in most efficient way)</a:t>
            </a:r>
          </a:p>
        </p:txBody>
      </p:sp>
      <p:sp>
        <p:nvSpPr>
          <p:cNvPr id="23555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C69A4D5-BA7F-4965-9F32-D31D11C0DA97}" type="slidenum">
              <a:rPr lang="en-US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8704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15802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4294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560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Like search: successor function only depended on current state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Can make this happen by stuffing more into the state;  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Very similar to search problems: when solving a maze with food pellets, we stored which food pellets were eaten </a:t>
            </a:r>
          </a:p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2560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ACAB68C1-092D-468B-8690-7D27B27041C8}" type="slidenum">
              <a:rPr lang="en-US"/>
              <a:pPr defTabSz="988101"/>
              <a:t>6</a:t>
            </a:fld>
            <a:endParaRPr 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023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0645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13771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633465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8319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91512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Assuming zero living reward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1846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7650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Dan has a DEMO for this.</a:t>
            </a:r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1600E29C-1E14-41D6-ACAF-300C17152C85}" type="slidenum">
              <a:rPr lang="en-US"/>
              <a:pPr defTabSz="988101"/>
              <a:t>7</a:t>
            </a:fld>
            <a:endParaRPr 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36866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In MDP chance node represents uncertainty about what might happen based on (s,a)  [as opposed to being a random adversary]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Q-state (s,a) is when you were in a state and took an action </a:t>
            </a: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381D20B8-C290-4C94-8C7F-0277B9D2F6EE}" type="slidenum">
              <a:rPr lang="en-US"/>
              <a:pPr defTabSz="988101"/>
              <a:t>14</a:t>
            </a:fld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29698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 dirty="0">
                <a:ea typeface="ＭＳ Ｐゴシック" pitchFamily="34" charset="-128"/>
              </a:rPr>
              <a:t>R(s) = the </a:t>
            </a:r>
            <a:r>
              <a:rPr lang="ja-JP" altLang="en-US" dirty="0">
                <a:ea typeface="ＭＳ Ｐゴシック" pitchFamily="34" charset="-128"/>
              </a:rPr>
              <a:t>“</a:t>
            </a:r>
            <a:r>
              <a:rPr lang="en-US" altLang="ja-JP" dirty="0">
                <a:ea typeface="ＭＳ Ｐゴシック" pitchFamily="34" charset="-128"/>
              </a:rPr>
              <a:t>living reward</a:t>
            </a:r>
            <a:r>
              <a:rPr lang="ja-JP" altLang="en-US" dirty="0">
                <a:ea typeface="ＭＳ Ｐゴシック" pitchFamily="34" charset="-128"/>
              </a:rPr>
              <a:t>”</a:t>
            </a:r>
            <a:endParaRPr lang="en-US" altLang="ja-JP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  <a:p>
            <a:endParaRPr lang="en-US" dirty="0">
              <a:ea typeface="ＭＳ Ｐゴシック" pitchFamily="34" charset="-128"/>
            </a:endParaRPr>
          </a:p>
        </p:txBody>
      </p:sp>
      <p:sp>
        <p:nvSpPr>
          <p:cNvPr id="29699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88101"/>
            <a:fld id="{FB0DC0F6-EF13-4C52-ACF2-48065D1392E1}" type="slidenum">
              <a:rPr lang="en-US"/>
              <a:pPr defTabSz="988101"/>
              <a:t>15</a:t>
            </a:fld>
            <a:endParaRPr 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  <a:ln/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r>
              <a:rPr lang="en-US">
                <a:ea typeface="ＭＳ Ｐゴシック" pitchFamily="34" charset="-128"/>
              </a:rPr>
              <a:t>Rewards in the future (deeper in the tree) matter less</a:t>
            </a:r>
          </a:p>
          <a:p>
            <a:endParaRPr lang="en-US">
              <a:ea typeface="ＭＳ Ｐゴシック" pitchFamily="34" charset="-128"/>
            </a:endParaRPr>
          </a:p>
          <a:p>
            <a:r>
              <a:rPr lang="en-US">
                <a:ea typeface="ＭＳ Ｐゴシック" pitchFamily="34" charset="-128"/>
              </a:rPr>
              <a:t>Interesting: running expectimax, if having to truncate the search, then not losing much; e.g.,  less then \gamma^d / (1-\gamma)</a:t>
            </a:r>
          </a:p>
          <a:p>
            <a:endParaRPr lang="en-US">
              <a:ea typeface="ＭＳ Ｐゴシック" pitchFamily="34" charset="-128"/>
            </a:endParaRP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48DDD6D-317B-4886-9A60-0B722A074D75}" type="slidenum">
              <a:rPr lang="en-US"/>
              <a:pPr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[Note:</a:t>
            </a:r>
            <a:r>
              <a:rPr lang="en-US" baseline="0" dirty="0"/>
              <a:t> this demo doesn’t show anything in action, just pops up V and Q values.]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CC9163-7EC6-4747-8782-88871FDBE126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281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0" y="1044578"/>
            <a:ext cx="12192000" cy="1470025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0" y="3657600"/>
            <a:ext cx="12192000" cy="15240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78" indent="0">
              <a:buNone/>
              <a:defRPr sz="1900"/>
            </a:lvl2pPr>
            <a:lvl3pPr marL="914354" indent="0">
              <a:buNone/>
              <a:defRPr sz="1600"/>
            </a:lvl3pPr>
            <a:lvl4pPr marL="1371532" indent="0">
              <a:buNone/>
              <a:defRPr sz="1500"/>
            </a:lvl4pPr>
            <a:lvl5pPr marL="1828709" indent="0">
              <a:buNone/>
              <a:defRPr sz="1500"/>
            </a:lvl5pPr>
            <a:lvl6pPr marL="2285886" indent="0">
              <a:buNone/>
              <a:defRPr sz="1500"/>
            </a:lvl6pPr>
            <a:lvl7pPr marL="2743062" indent="0">
              <a:buNone/>
              <a:defRPr sz="1500"/>
            </a:lvl7pPr>
            <a:lvl8pPr marL="3200240" indent="0">
              <a:buNone/>
              <a:defRPr sz="1500"/>
            </a:lvl8pPr>
            <a:lvl9pPr marL="3657418" indent="0">
              <a:buNone/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900"/>
            </a:lvl4pPr>
            <a:lvl5pPr>
              <a:defRPr sz="1900"/>
            </a:lvl5pPr>
            <a:lvl6pPr>
              <a:defRPr sz="1900"/>
            </a:lvl6pPr>
            <a:lvl7pPr>
              <a:defRPr sz="1900"/>
            </a:lvl7pPr>
            <a:lvl8pPr>
              <a:defRPr sz="1900"/>
            </a:lvl8pPr>
            <a:lvl9pPr>
              <a:defRPr sz="19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9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1" y="273053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3"/>
          </a:xfrm>
        </p:spPr>
        <p:txBody>
          <a:bodyPr/>
          <a:lstStyle>
            <a:lvl1pPr marL="0" indent="0">
              <a:buNone/>
              <a:defRPr sz="1500"/>
            </a:lvl1pPr>
            <a:lvl2pPr marL="457178" indent="0">
              <a:buNone/>
              <a:defRPr sz="1200"/>
            </a:lvl2pPr>
            <a:lvl3pPr marL="914354" indent="0">
              <a:buNone/>
              <a:defRPr sz="1100"/>
            </a:lvl3pPr>
            <a:lvl4pPr marL="1371532" indent="0">
              <a:buNone/>
              <a:defRPr sz="900"/>
            </a:lvl4pPr>
            <a:lvl5pPr marL="1828709" indent="0">
              <a:buNone/>
              <a:defRPr sz="900"/>
            </a:lvl5pPr>
            <a:lvl6pPr marL="2285886" indent="0">
              <a:buNone/>
              <a:defRPr sz="900"/>
            </a:lvl6pPr>
            <a:lvl7pPr marL="2743062" indent="0">
              <a:buNone/>
              <a:defRPr sz="900"/>
            </a:lvl7pPr>
            <a:lvl8pPr marL="3200240" indent="0">
              <a:buNone/>
              <a:defRPr sz="900"/>
            </a:lvl8pPr>
            <a:lvl9pPr marL="3657418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-25400"/>
            <a:ext cx="121920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0" y="1397001"/>
            <a:ext cx="11379200" cy="47291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>
            <a:lvl1pPr algn="ctr">
              <a:defRPr sz="15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ChangeArrowheads="1"/>
          </p:cNvSpPr>
          <p:nvPr/>
        </p:nvSpPr>
        <p:spPr bwMode="auto">
          <a:xfrm>
            <a:off x="0" y="1031242"/>
            <a:ext cx="12192000" cy="60959"/>
          </a:xfrm>
          <a:prstGeom prst="rect">
            <a:avLst/>
          </a:prstGeom>
          <a:gradFill rotWithShape="1">
            <a:gsLst>
              <a:gs pos="0">
                <a:srgbClr val="0000CC"/>
              </a:gs>
              <a:gs pos="100000">
                <a:schemeClr val="tx1"/>
              </a:gs>
            </a:gsLst>
            <a:lin ang="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lIns="91436" tIns="45718" rIns="91436" bIns="45718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0" r:id="rId1"/>
    <p:sldLayoutId id="2147483831" r:id="rId2"/>
    <p:sldLayoutId id="2147483832" r:id="rId3"/>
    <p:sldLayoutId id="2147483833" r:id="rId4"/>
    <p:sldLayoutId id="2147483834" r:id="rId5"/>
    <p:sldLayoutId id="2147483835" r:id="rId6"/>
    <p:sldLayoutId id="2147483836" r:id="rId7"/>
    <p:sldLayoutId id="2147483837" r:id="rId8"/>
    <p:sldLayoutId id="2147483838" r:id="rId9"/>
    <p:sldLayoutId id="2147483839" r:id="rId10"/>
    <p:sldLayoutId id="2147483840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Calibri" pitchFamily="34" charset="0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5pPr>
      <a:lvl6pPr marL="457178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354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532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709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882" indent="-342882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3200">
          <a:solidFill>
            <a:schemeClr val="accent2"/>
          </a:solidFill>
          <a:latin typeface="Calibri" pitchFamily="34" charset="0"/>
          <a:ea typeface="+mn-ea"/>
          <a:cs typeface="+mn-cs"/>
        </a:defRPr>
      </a:lvl1pPr>
      <a:lvl2pPr marL="742913" indent="-285737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800">
          <a:solidFill>
            <a:schemeClr val="tx1"/>
          </a:solidFill>
          <a:latin typeface="Calibri" pitchFamily="34" charset="0"/>
        </a:defRPr>
      </a:lvl2pPr>
      <a:lvl3pPr marL="114294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400">
          <a:solidFill>
            <a:schemeClr val="tx1"/>
          </a:solidFill>
          <a:latin typeface="Calibri" pitchFamily="34" charset="0"/>
        </a:defRPr>
      </a:lvl3pPr>
      <a:lvl4pPr marL="1600120" indent="-228589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4pPr>
      <a:lvl5pPr marL="2057298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Calibri" pitchFamily="34" charset="0"/>
        </a:defRPr>
      </a:lvl5pPr>
      <a:lvl6pPr marL="2514474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971652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3428829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886006" indent="-228589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8.png"/><Relationship Id="rId5" Type="http://schemas.openxmlformats.org/officeDocument/2006/relationships/image" Target="../media/image257.png"/><Relationship Id="rId4" Type="http://schemas.openxmlformats.org/officeDocument/2006/relationships/image" Target="../media/image256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0.png"/><Relationship Id="rId4" Type="http://schemas.openxmlformats.org/officeDocument/2006/relationships/image" Target="../media/image26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0.png"/><Relationship Id="rId4" Type="http://schemas.openxmlformats.org/officeDocument/2006/relationships/image" Target="../media/image26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0.png"/><Relationship Id="rId4" Type="http://schemas.openxmlformats.org/officeDocument/2006/relationships/image" Target="../media/image262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0.png"/><Relationship Id="rId4" Type="http://schemas.openxmlformats.org/officeDocument/2006/relationships/image" Target="../media/image263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0.png"/><Relationship Id="rId4" Type="http://schemas.openxmlformats.org/officeDocument/2006/relationships/image" Target="../media/image26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00.png"/><Relationship Id="rId4" Type="http://schemas.openxmlformats.org/officeDocument/2006/relationships/image" Target="../media/image265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5" Type="http://schemas.openxmlformats.org/officeDocument/2006/relationships/image" Target="../media/image267.png"/><Relationship Id="rId4" Type="http://schemas.openxmlformats.org/officeDocument/2006/relationships/image" Target="../media/image266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2.png"/><Relationship Id="rId4" Type="http://schemas.openxmlformats.org/officeDocument/2006/relationships/image" Target="../media/image33.png"/><Relationship Id="rId9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0.png"/><Relationship Id="rId7" Type="http://schemas.openxmlformats.org/officeDocument/2006/relationships/image" Target="../media/image2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10" Type="http://schemas.openxmlformats.org/officeDocument/2006/relationships/image" Target="../media/image32.png"/><Relationship Id="rId4" Type="http://schemas.openxmlformats.org/officeDocument/2006/relationships/image" Target="../media/image36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wmf"/><Relationship Id="rId5" Type="http://schemas.openxmlformats.org/officeDocument/2006/relationships/image" Target="../media/image43.wmf"/><Relationship Id="rId4" Type="http://schemas.openxmlformats.org/officeDocument/2006/relationships/image" Target="../media/image42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8.png"/><Relationship Id="rId7" Type="http://schemas.openxmlformats.org/officeDocument/2006/relationships/image" Target="../media/image5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12" Type="http://schemas.openxmlformats.org/officeDocument/2006/relationships/image" Target="../media/image6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61.png"/><Relationship Id="rId5" Type="http://schemas.openxmlformats.org/officeDocument/2006/relationships/image" Target="../media/image51.png"/><Relationship Id="rId10" Type="http://schemas.openxmlformats.org/officeDocument/2006/relationships/image" Target="../media/image60.png"/><Relationship Id="rId4" Type="http://schemas.openxmlformats.org/officeDocument/2006/relationships/image" Target="../media/image50.png"/><Relationship Id="rId9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481.png"/><Relationship Id="rId4" Type="http://schemas.openxmlformats.org/officeDocument/2006/relationships/image" Target="../media/image5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5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image" Target="../media/image500.png"/><Relationship Id="rId4" Type="http://schemas.openxmlformats.org/officeDocument/2006/relationships/image" Target="../media/image57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0.png"/><Relationship Id="rId3" Type="http://schemas.openxmlformats.org/officeDocument/2006/relationships/image" Target="../media/image20.png"/><Relationship Id="rId7" Type="http://schemas.openxmlformats.org/officeDocument/2006/relationships/image" Target="../media/image54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0.png"/><Relationship Id="rId5" Type="http://schemas.openxmlformats.org/officeDocument/2006/relationships/image" Target="../media/image500.png"/><Relationship Id="rId4" Type="http://schemas.openxmlformats.org/officeDocument/2006/relationships/image" Target="../media/image57.jpeg"/><Relationship Id="rId9" Type="http://schemas.openxmlformats.org/officeDocument/2006/relationships/image" Target="../media/image52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tags" Target="../tags/tag7.xml"/><Relationship Id="rId7" Type="http://schemas.openxmlformats.org/officeDocument/2006/relationships/image" Target="../media/image67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40.png"/><Relationship Id="rId5" Type="http://schemas.openxmlformats.org/officeDocument/2006/relationships/image" Target="../media/image6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tags" Target="../tags/tag10.xml"/><Relationship Id="rId7" Type="http://schemas.openxmlformats.org/officeDocument/2006/relationships/image" Target="../media/image68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67.png"/><Relationship Id="rId5" Type="http://schemas.openxmlformats.org/officeDocument/2006/relationships/notesSlide" Target="../notesSlides/notesSlide8.xml"/><Relationship Id="rId10" Type="http://schemas.openxmlformats.org/officeDocument/2006/relationships/image" Target="../media/image7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wm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0.png"/><Relationship Id="rId3" Type="http://schemas.openxmlformats.org/officeDocument/2006/relationships/image" Target="../media/image20.png"/><Relationship Id="rId7" Type="http://schemas.openxmlformats.org/officeDocument/2006/relationships/image" Target="../media/image69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5" Type="http://schemas.openxmlformats.org/officeDocument/2006/relationships/image" Target="../media/image680.png"/><Relationship Id="rId4" Type="http://schemas.openxmlformats.org/officeDocument/2006/relationships/image" Target="../media/image57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0.png"/><Relationship Id="rId3" Type="http://schemas.openxmlformats.org/officeDocument/2006/relationships/image" Target="../media/image20.png"/><Relationship Id="rId7" Type="http://schemas.openxmlformats.org/officeDocument/2006/relationships/image" Target="../media/image7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0.png"/><Relationship Id="rId11" Type="http://schemas.openxmlformats.org/officeDocument/2006/relationships/image" Target="../media/image770.png"/><Relationship Id="rId5" Type="http://schemas.openxmlformats.org/officeDocument/2006/relationships/image" Target="../media/image710.png"/><Relationship Id="rId10" Type="http://schemas.openxmlformats.org/officeDocument/2006/relationships/image" Target="../media/image760.png"/><Relationship Id="rId4" Type="http://schemas.openxmlformats.org/officeDocument/2006/relationships/image" Target="../media/image57.jpeg"/><Relationship Id="rId9" Type="http://schemas.openxmlformats.org/officeDocument/2006/relationships/image" Target="../media/image75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e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png"/><Relationship Id="rId18" Type="http://schemas.openxmlformats.org/officeDocument/2006/relationships/image" Target="../media/image94.png"/><Relationship Id="rId26" Type="http://schemas.openxmlformats.org/officeDocument/2006/relationships/image" Target="../media/image101.png"/><Relationship Id="rId3" Type="http://schemas.openxmlformats.org/officeDocument/2006/relationships/image" Target="../media/image20.png"/><Relationship Id="rId21" Type="http://schemas.openxmlformats.org/officeDocument/2006/relationships/image" Target="../media/image97.png"/><Relationship Id="rId7" Type="http://schemas.openxmlformats.org/officeDocument/2006/relationships/image" Target="../media/image83.png"/><Relationship Id="rId12" Type="http://schemas.openxmlformats.org/officeDocument/2006/relationships/image" Target="../media/image88.png"/><Relationship Id="rId17" Type="http://schemas.openxmlformats.org/officeDocument/2006/relationships/image" Target="../media/image92.png"/><Relationship Id="rId25" Type="http://schemas.openxmlformats.org/officeDocument/2006/relationships/image" Target="../media/image100.png"/><Relationship Id="rId2" Type="http://schemas.openxmlformats.org/officeDocument/2006/relationships/image" Target="../media/image21.png"/><Relationship Id="rId16" Type="http://schemas.openxmlformats.org/officeDocument/2006/relationships/image" Target="../media/image91.png"/><Relationship Id="rId20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openxmlformats.org/officeDocument/2006/relationships/image" Target="../media/image80.jpeg"/><Relationship Id="rId24" Type="http://schemas.openxmlformats.org/officeDocument/2006/relationships/image" Target="../media/image99.png"/><Relationship Id="rId5" Type="http://schemas.openxmlformats.org/officeDocument/2006/relationships/image" Target="../media/image81.png"/><Relationship Id="rId15" Type="http://schemas.openxmlformats.org/officeDocument/2006/relationships/image" Target="../media/image87.png"/><Relationship Id="rId23" Type="http://schemas.openxmlformats.org/officeDocument/2006/relationships/image" Target="../media/image98.png"/><Relationship Id="rId10" Type="http://schemas.openxmlformats.org/officeDocument/2006/relationships/image" Target="../media/image86.png"/><Relationship Id="rId19" Type="http://schemas.openxmlformats.org/officeDocument/2006/relationships/image" Target="../media/image95.png"/><Relationship Id="rId4" Type="http://schemas.openxmlformats.org/officeDocument/2006/relationships/image" Target="../media/image800.png"/><Relationship Id="rId9" Type="http://schemas.openxmlformats.org/officeDocument/2006/relationships/image" Target="../media/image85.png"/><Relationship Id="rId14" Type="http://schemas.openxmlformats.org/officeDocument/2006/relationships/image" Target="../media/image90.png"/><Relationship Id="rId22" Type="http://schemas.openxmlformats.org/officeDocument/2006/relationships/image" Target="../media/image9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12" Type="http://schemas.openxmlformats.org/officeDocument/2006/relationships/image" Target="../media/image120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jpeg"/><Relationship Id="rId13" Type="http://schemas.openxmlformats.org/officeDocument/2006/relationships/image" Target="../media/image1120.png"/><Relationship Id="rId18" Type="http://schemas.openxmlformats.org/officeDocument/2006/relationships/image" Target="../media/image1170.png"/><Relationship Id="rId3" Type="http://schemas.openxmlformats.org/officeDocument/2006/relationships/image" Target="../media/image20.png"/><Relationship Id="rId21" Type="http://schemas.openxmlformats.org/officeDocument/2006/relationships/image" Target="../media/image123.png"/><Relationship Id="rId7" Type="http://schemas.openxmlformats.org/officeDocument/2006/relationships/image" Target="../media/image1060.png"/><Relationship Id="rId12" Type="http://schemas.openxmlformats.org/officeDocument/2006/relationships/image" Target="../media/image1110.png"/><Relationship Id="rId17" Type="http://schemas.openxmlformats.org/officeDocument/2006/relationships/image" Target="../media/image1160.png"/><Relationship Id="rId2" Type="http://schemas.openxmlformats.org/officeDocument/2006/relationships/image" Target="../media/image21.png"/><Relationship Id="rId16" Type="http://schemas.openxmlformats.org/officeDocument/2006/relationships/image" Target="../media/image1150.png"/><Relationship Id="rId20" Type="http://schemas.openxmlformats.org/officeDocument/2006/relationships/image" Target="../media/image1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0.png"/><Relationship Id="rId11" Type="http://schemas.openxmlformats.org/officeDocument/2006/relationships/image" Target="../media/image1100.png"/><Relationship Id="rId5" Type="http://schemas.openxmlformats.org/officeDocument/2006/relationships/image" Target="../media/image1041.png"/><Relationship Id="rId15" Type="http://schemas.openxmlformats.org/officeDocument/2006/relationships/image" Target="../media/image1140.png"/><Relationship Id="rId10" Type="http://schemas.openxmlformats.org/officeDocument/2006/relationships/image" Target="../media/image1090.png"/><Relationship Id="rId19" Type="http://schemas.openxmlformats.org/officeDocument/2006/relationships/image" Target="../media/image1070.png"/><Relationship Id="rId4" Type="http://schemas.openxmlformats.org/officeDocument/2006/relationships/image" Target="../media/image1030.png"/><Relationship Id="rId9" Type="http://schemas.openxmlformats.org/officeDocument/2006/relationships/image" Target="../media/image122.jpeg"/><Relationship Id="rId14" Type="http://schemas.openxmlformats.org/officeDocument/2006/relationships/image" Target="../media/image11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11.png"/><Relationship Id="rId7" Type="http://schemas.openxmlformats.org/officeDocument/2006/relationships/image" Target="../media/image127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0.png"/><Relationship Id="rId9" Type="http://schemas.openxmlformats.org/officeDocument/2006/relationships/image" Target="../media/image12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6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90.png"/><Relationship Id="rId7" Type="http://schemas.openxmlformats.org/officeDocument/2006/relationships/image" Target="../media/image132.png"/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0.png"/><Relationship Id="rId5" Type="http://schemas.openxmlformats.org/officeDocument/2006/relationships/image" Target="../media/image131.png"/><Relationship Id="rId10" Type="http://schemas.openxmlformats.org/officeDocument/2006/relationships/image" Target="../media/image135.png"/><Relationship Id="rId4" Type="http://schemas.openxmlformats.org/officeDocument/2006/relationships/image" Target="../media/image130.png"/><Relationship Id="rId9" Type="http://schemas.openxmlformats.org/officeDocument/2006/relationships/image" Target="../media/image13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290.png"/><Relationship Id="rId7" Type="http://schemas.openxmlformats.org/officeDocument/2006/relationships/image" Target="../media/image132.png"/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0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Relationship Id="rId9" Type="http://schemas.openxmlformats.org/officeDocument/2006/relationships/image" Target="../media/image139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290.png"/><Relationship Id="rId7" Type="http://schemas.openxmlformats.org/officeDocument/2006/relationships/image" Target="../media/image132.png"/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0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Relationship Id="rId9" Type="http://schemas.openxmlformats.org/officeDocument/2006/relationships/image" Target="../media/image14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290.png"/><Relationship Id="rId7" Type="http://schemas.openxmlformats.org/officeDocument/2006/relationships/image" Target="../media/image132.png"/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0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Relationship Id="rId9" Type="http://schemas.openxmlformats.org/officeDocument/2006/relationships/image" Target="../media/image147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290.png"/><Relationship Id="rId7" Type="http://schemas.openxmlformats.org/officeDocument/2006/relationships/image" Target="../media/image132.png"/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Relationship Id="rId9" Type="http://schemas.openxmlformats.org/officeDocument/2006/relationships/image" Target="../media/image15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290.png"/><Relationship Id="rId7" Type="http://schemas.openxmlformats.org/officeDocument/2006/relationships/image" Target="../media/image132.png"/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0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Relationship Id="rId9" Type="http://schemas.openxmlformats.org/officeDocument/2006/relationships/image" Target="../media/image155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7.png"/><Relationship Id="rId3" Type="http://schemas.openxmlformats.org/officeDocument/2006/relationships/image" Target="../media/image1290.png"/><Relationship Id="rId7" Type="http://schemas.openxmlformats.org/officeDocument/2006/relationships/image" Target="../media/image132.png"/><Relationship Id="rId2" Type="http://schemas.openxmlformats.org/officeDocument/2006/relationships/image" Target="../media/image1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10.png"/><Relationship Id="rId5" Type="http://schemas.openxmlformats.org/officeDocument/2006/relationships/image" Target="../media/image153.png"/><Relationship Id="rId10" Type="http://schemas.openxmlformats.org/officeDocument/2006/relationships/image" Target="../media/image159.png"/><Relationship Id="rId4" Type="http://schemas.openxmlformats.org/officeDocument/2006/relationships/image" Target="../media/image56.png"/><Relationship Id="rId9" Type="http://schemas.openxmlformats.org/officeDocument/2006/relationships/image" Target="../media/image15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wm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5.png"/><Relationship Id="rId3" Type="http://schemas.openxmlformats.org/officeDocument/2006/relationships/image" Target="../media/image156.png"/><Relationship Id="rId7" Type="http://schemas.openxmlformats.org/officeDocument/2006/relationships/image" Target="../media/image16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167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e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5.png"/><Relationship Id="rId18" Type="http://schemas.openxmlformats.org/officeDocument/2006/relationships/image" Target="../media/image180.png"/><Relationship Id="rId26" Type="http://schemas.openxmlformats.org/officeDocument/2006/relationships/image" Target="../media/image188.png"/><Relationship Id="rId3" Type="http://schemas.openxmlformats.org/officeDocument/2006/relationships/image" Target="../media/image20.png"/><Relationship Id="rId21" Type="http://schemas.openxmlformats.org/officeDocument/2006/relationships/image" Target="../media/image183.png"/><Relationship Id="rId7" Type="http://schemas.openxmlformats.org/officeDocument/2006/relationships/image" Target="../media/image1690.png"/><Relationship Id="rId12" Type="http://schemas.openxmlformats.org/officeDocument/2006/relationships/image" Target="../media/image174.png"/><Relationship Id="rId17" Type="http://schemas.openxmlformats.org/officeDocument/2006/relationships/image" Target="../media/image179.png"/><Relationship Id="rId25" Type="http://schemas.openxmlformats.org/officeDocument/2006/relationships/image" Target="../media/image187.png"/><Relationship Id="rId2" Type="http://schemas.openxmlformats.org/officeDocument/2006/relationships/image" Target="../media/image21.png"/><Relationship Id="rId16" Type="http://schemas.openxmlformats.org/officeDocument/2006/relationships/image" Target="../media/image178.png"/><Relationship Id="rId20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jpeg"/><Relationship Id="rId11" Type="http://schemas.openxmlformats.org/officeDocument/2006/relationships/image" Target="../media/image173.png"/><Relationship Id="rId24" Type="http://schemas.openxmlformats.org/officeDocument/2006/relationships/image" Target="../media/image186.png"/><Relationship Id="rId5" Type="http://schemas.openxmlformats.org/officeDocument/2006/relationships/image" Target="../media/image121.jpeg"/><Relationship Id="rId15" Type="http://schemas.openxmlformats.org/officeDocument/2006/relationships/image" Target="../media/image177.png"/><Relationship Id="rId23" Type="http://schemas.openxmlformats.org/officeDocument/2006/relationships/image" Target="../media/image185.png"/><Relationship Id="rId10" Type="http://schemas.openxmlformats.org/officeDocument/2006/relationships/image" Target="../media/image172.png"/><Relationship Id="rId19" Type="http://schemas.openxmlformats.org/officeDocument/2006/relationships/image" Target="../media/image181.png"/><Relationship Id="rId4" Type="http://schemas.openxmlformats.org/officeDocument/2006/relationships/image" Target="../media/image1680.png"/><Relationship Id="rId9" Type="http://schemas.openxmlformats.org/officeDocument/2006/relationships/image" Target="../media/image171.png"/><Relationship Id="rId14" Type="http://schemas.openxmlformats.org/officeDocument/2006/relationships/image" Target="../media/image176.png"/><Relationship Id="rId22" Type="http://schemas.openxmlformats.org/officeDocument/2006/relationships/image" Target="../media/image18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2.png"/><Relationship Id="rId4" Type="http://schemas.openxmlformats.org/officeDocument/2006/relationships/image" Target="../media/image191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6.emf"/><Relationship Id="rId13" Type="http://schemas.openxmlformats.org/officeDocument/2006/relationships/image" Target="../media/image181.emf"/><Relationship Id="rId3" Type="http://schemas.openxmlformats.org/officeDocument/2006/relationships/image" Target="../media/image171.emf"/><Relationship Id="rId7" Type="http://schemas.openxmlformats.org/officeDocument/2006/relationships/image" Target="../media/image175.emf"/><Relationship Id="rId12" Type="http://schemas.openxmlformats.org/officeDocument/2006/relationships/image" Target="../media/image180.emf"/><Relationship Id="rId2" Type="http://schemas.openxmlformats.org/officeDocument/2006/relationships/image" Target="../media/image17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4.emf"/><Relationship Id="rId11" Type="http://schemas.openxmlformats.org/officeDocument/2006/relationships/image" Target="../media/image179.emf"/><Relationship Id="rId5" Type="http://schemas.openxmlformats.org/officeDocument/2006/relationships/image" Target="../media/image173.emf"/><Relationship Id="rId10" Type="http://schemas.openxmlformats.org/officeDocument/2006/relationships/image" Target="../media/image178.emf"/><Relationship Id="rId4" Type="http://schemas.openxmlformats.org/officeDocument/2006/relationships/image" Target="../media/image172.emf"/><Relationship Id="rId9" Type="http://schemas.openxmlformats.org/officeDocument/2006/relationships/image" Target="../media/image177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tags" Target="../tags/tag4.xml"/><Relationship Id="rId7" Type="http://schemas.openxmlformats.org/officeDocument/2006/relationships/image" Target="../media/image13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12.jpeg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2.tif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9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tags" Target="../tags/tag17.xml"/><Relationship Id="rId7" Type="http://schemas.openxmlformats.org/officeDocument/2006/relationships/image" Target="../media/image200.png"/><Relationship Id="rId12" Type="http://schemas.openxmlformats.org/officeDocument/2006/relationships/image" Target="../media/image205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199.png"/><Relationship Id="rId11" Type="http://schemas.openxmlformats.org/officeDocument/2006/relationships/image" Target="../media/image204.png"/><Relationship Id="rId5" Type="http://schemas.openxmlformats.org/officeDocument/2006/relationships/image" Target="../media/image198.png"/><Relationship Id="rId10" Type="http://schemas.openxmlformats.org/officeDocument/2006/relationships/image" Target="../media/image20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02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tags" Target="../tags/tag20.xml"/><Relationship Id="rId7" Type="http://schemas.openxmlformats.org/officeDocument/2006/relationships/image" Target="../media/image200.png"/><Relationship Id="rId12" Type="http://schemas.openxmlformats.org/officeDocument/2006/relationships/image" Target="../media/image205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199.png"/><Relationship Id="rId11" Type="http://schemas.openxmlformats.org/officeDocument/2006/relationships/image" Target="../media/image204.png"/><Relationship Id="rId5" Type="http://schemas.openxmlformats.org/officeDocument/2006/relationships/image" Target="../media/image198.png"/><Relationship Id="rId10" Type="http://schemas.openxmlformats.org/officeDocument/2006/relationships/image" Target="../media/image20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02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tags" Target="../tags/tag23.xml"/><Relationship Id="rId7" Type="http://schemas.openxmlformats.org/officeDocument/2006/relationships/image" Target="../media/image200.png"/><Relationship Id="rId12" Type="http://schemas.openxmlformats.org/officeDocument/2006/relationships/image" Target="../media/image205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199.png"/><Relationship Id="rId11" Type="http://schemas.openxmlformats.org/officeDocument/2006/relationships/image" Target="../media/image204.png"/><Relationship Id="rId5" Type="http://schemas.openxmlformats.org/officeDocument/2006/relationships/image" Target="../media/image198.png"/><Relationship Id="rId10" Type="http://schemas.openxmlformats.org/officeDocument/2006/relationships/image" Target="../media/image20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0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tags" Target="../tags/tag26.xml"/><Relationship Id="rId7" Type="http://schemas.openxmlformats.org/officeDocument/2006/relationships/image" Target="../media/image200.png"/><Relationship Id="rId12" Type="http://schemas.openxmlformats.org/officeDocument/2006/relationships/image" Target="../media/image205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199.png"/><Relationship Id="rId11" Type="http://schemas.openxmlformats.org/officeDocument/2006/relationships/image" Target="../media/image204.png"/><Relationship Id="rId5" Type="http://schemas.openxmlformats.org/officeDocument/2006/relationships/image" Target="../media/image198.png"/><Relationship Id="rId10" Type="http://schemas.openxmlformats.org/officeDocument/2006/relationships/image" Target="../media/image20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02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3" Type="http://schemas.openxmlformats.org/officeDocument/2006/relationships/tags" Target="../tags/tag29.xml"/><Relationship Id="rId7" Type="http://schemas.openxmlformats.org/officeDocument/2006/relationships/image" Target="../media/image200.png"/><Relationship Id="rId12" Type="http://schemas.openxmlformats.org/officeDocument/2006/relationships/image" Target="../media/image205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199.png"/><Relationship Id="rId11" Type="http://schemas.openxmlformats.org/officeDocument/2006/relationships/image" Target="../media/image204.png"/><Relationship Id="rId5" Type="http://schemas.openxmlformats.org/officeDocument/2006/relationships/image" Target="../media/image198.png"/><Relationship Id="rId10" Type="http://schemas.openxmlformats.org/officeDocument/2006/relationships/image" Target="../media/image203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0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jpeg"/><Relationship Id="rId13" Type="http://schemas.openxmlformats.org/officeDocument/2006/relationships/image" Target="../media/image1120.png"/><Relationship Id="rId18" Type="http://schemas.openxmlformats.org/officeDocument/2006/relationships/image" Target="../media/image1170.png"/><Relationship Id="rId3" Type="http://schemas.openxmlformats.org/officeDocument/2006/relationships/image" Target="../media/image20.png"/><Relationship Id="rId21" Type="http://schemas.openxmlformats.org/officeDocument/2006/relationships/image" Target="../media/image123.png"/><Relationship Id="rId7" Type="http://schemas.openxmlformats.org/officeDocument/2006/relationships/image" Target="../media/image1060.png"/><Relationship Id="rId12" Type="http://schemas.openxmlformats.org/officeDocument/2006/relationships/image" Target="../media/image1110.png"/><Relationship Id="rId17" Type="http://schemas.openxmlformats.org/officeDocument/2006/relationships/image" Target="../media/image1160.png"/><Relationship Id="rId2" Type="http://schemas.openxmlformats.org/officeDocument/2006/relationships/image" Target="../media/image21.png"/><Relationship Id="rId16" Type="http://schemas.openxmlformats.org/officeDocument/2006/relationships/image" Target="../media/image1150.png"/><Relationship Id="rId20" Type="http://schemas.openxmlformats.org/officeDocument/2006/relationships/image" Target="../media/image11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0.png"/><Relationship Id="rId11" Type="http://schemas.openxmlformats.org/officeDocument/2006/relationships/image" Target="../media/image1100.png"/><Relationship Id="rId5" Type="http://schemas.openxmlformats.org/officeDocument/2006/relationships/image" Target="../media/image1041.png"/><Relationship Id="rId15" Type="http://schemas.openxmlformats.org/officeDocument/2006/relationships/image" Target="../media/image1140.png"/><Relationship Id="rId10" Type="http://schemas.openxmlformats.org/officeDocument/2006/relationships/image" Target="../media/image1090.png"/><Relationship Id="rId19" Type="http://schemas.openxmlformats.org/officeDocument/2006/relationships/image" Target="../media/image1070.png"/><Relationship Id="rId4" Type="http://schemas.openxmlformats.org/officeDocument/2006/relationships/image" Target="../media/image1030.png"/><Relationship Id="rId9" Type="http://schemas.openxmlformats.org/officeDocument/2006/relationships/image" Target="../media/image122.jpeg"/><Relationship Id="rId14" Type="http://schemas.openxmlformats.org/officeDocument/2006/relationships/image" Target="../media/image1130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jpeg"/><Relationship Id="rId13" Type="http://schemas.openxmlformats.org/officeDocument/2006/relationships/image" Target="../media/image2010.png"/><Relationship Id="rId18" Type="http://schemas.openxmlformats.org/officeDocument/2006/relationships/image" Target="../media/image206.png"/><Relationship Id="rId3" Type="http://schemas.openxmlformats.org/officeDocument/2006/relationships/image" Target="../media/image1940.png"/><Relationship Id="rId7" Type="http://schemas.openxmlformats.org/officeDocument/2006/relationships/image" Target="../media/image1960.png"/><Relationship Id="rId12" Type="http://schemas.openxmlformats.org/officeDocument/2006/relationships/image" Target="../media/image2000.png"/><Relationship Id="rId17" Type="http://schemas.openxmlformats.org/officeDocument/2006/relationships/image" Target="../media/image2050.png"/><Relationship Id="rId2" Type="http://schemas.openxmlformats.org/officeDocument/2006/relationships/image" Target="../media/image1930.png"/><Relationship Id="rId16" Type="http://schemas.openxmlformats.org/officeDocument/2006/relationships/image" Target="../media/image2040.png"/><Relationship Id="rId20" Type="http://schemas.openxmlformats.org/officeDocument/2006/relationships/image" Target="../media/image20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1990.png"/><Relationship Id="rId5" Type="http://schemas.openxmlformats.org/officeDocument/2006/relationships/image" Target="../media/image21.png"/><Relationship Id="rId15" Type="http://schemas.openxmlformats.org/officeDocument/2006/relationships/image" Target="../media/image2030.png"/><Relationship Id="rId10" Type="http://schemas.openxmlformats.org/officeDocument/2006/relationships/image" Target="../media/image1980.png"/><Relationship Id="rId19" Type="http://schemas.openxmlformats.org/officeDocument/2006/relationships/image" Target="../media/image207.png"/><Relationship Id="rId4" Type="http://schemas.openxmlformats.org/officeDocument/2006/relationships/image" Target="../media/image1950.png"/><Relationship Id="rId9" Type="http://schemas.openxmlformats.org/officeDocument/2006/relationships/image" Target="../media/image1970.png"/><Relationship Id="rId14" Type="http://schemas.openxmlformats.org/officeDocument/2006/relationships/image" Target="../media/image202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.png"/><Relationship Id="rId4" Type="http://schemas.openxmlformats.org/officeDocument/2006/relationships/image" Target="../media/image9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0.png"/><Relationship Id="rId3" Type="http://schemas.openxmlformats.org/officeDocument/2006/relationships/image" Target="../media/image210.png"/><Relationship Id="rId7" Type="http://schemas.openxmlformats.org/officeDocument/2006/relationships/image" Target="../media/image10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0.png"/><Relationship Id="rId5" Type="http://schemas.openxmlformats.org/officeDocument/2006/relationships/image" Target="../media/image209.png"/><Relationship Id="rId10" Type="http://schemas.openxmlformats.org/officeDocument/2006/relationships/image" Target="../media/image1040.png"/><Relationship Id="rId4" Type="http://schemas.openxmlformats.org/officeDocument/2006/relationships/image" Target="../media/image211.png"/><Relationship Id="rId9" Type="http://schemas.openxmlformats.org/officeDocument/2006/relationships/image" Target="../media/image1800.png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0.png"/><Relationship Id="rId3" Type="http://schemas.openxmlformats.org/officeDocument/2006/relationships/image" Target="../media/image212.png"/><Relationship Id="rId7" Type="http://schemas.openxmlformats.org/officeDocument/2006/relationships/image" Target="../media/image18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0.png"/><Relationship Id="rId5" Type="http://schemas.openxmlformats.org/officeDocument/2006/relationships/image" Target="../media/image211.png"/><Relationship Id="rId10" Type="http://schemas.openxmlformats.org/officeDocument/2006/relationships/image" Target="../media/image1840.png"/><Relationship Id="rId4" Type="http://schemas.openxmlformats.org/officeDocument/2006/relationships/image" Target="../media/image213.png"/><Relationship Id="rId9" Type="http://schemas.openxmlformats.org/officeDocument/2006/relationships/image" Target="../media/image1800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0.png"/><Relationship Id="rId3" Type="http://schemas.openxmlformats.org/officeDocument/2006/relationships/image" Target="../media/image214.png"/><Relationship Id="rId7" Type="http://schemas.openxmlformats.org/officeDocument/2006/relationships/image" Target="../media/image18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0.png"/><Relationship Id="rId5" Type="http://schemas.openxmlformats.org/officeDocument/2006/relationships/image" Target="../media/image213.png"/><Relationship Id="rId10" Type="http://schemas.openxmlformats.org/officeDocument/2006/relationships/image" Target="../media/image1840.png"/><Relationship Id="rId4" Type="http://schemas.openxmlformats.org/officeDocument/2006/relationships/image" Target="../media/image215.png"/><Relationship Id="rId9" Type="http://schemas.openxmlformats.org/officeDocument/2006/relationships/image" Target="../media/image1800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0.png"/><Relationship Id="rId3" Type="http://schemas.openxmlformats.org/officeDocument/2006/relationships/image" Target="../media/image216.png"/><Relationship Id="rId7" Type="http://schemas.openxmlformats.org/officeDocument/2006/relationships/image" Target="../media/image18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0.png"/><Relationship Id="rId5" Type="http://schemas.openxmlformats.org/officeDocument/2006/relationships/image" Target="../media/image215.png"/><Relationship Id="rId10" Type="http://schemas.openxmlformats.org/officeDocument/2006/relationships/image" Target="../media/image1840.png"/><Relationship Id="rId4" Type="http://schemas.openxmlformats.org/officeDocument/2006/relationships/image" Target="../media/image217.png"/><Relationship Id="rId9" Type="http://schemas.openxmlformats.org/officeDocument/2006/relationships/image" Target="../media/image1800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0.png"/><Relationship Id="rId3" Type="http://schemas.openxmlformats.org/officeDocument/2006/relationships/image" Target="../media/image218.png"/><Relationship Id="rId7" Type="http://schemas.openxmlformats.org/officeDocument/2006/relationships/image" Target="../media/image18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0.png"/><Relationship Id="rId5" Type="http://schemas.openxmlformats.org/officeDocument/2006/relationships/image" Target="../media/image217.png"/><Relationship Id="rId10" Type="http://schemas.openxmlformats.org/officeDocument/2006/relationships/image" Target="../media/image1840.png"/><Relationship Id="rId4" Type="http://schemas.openxmlformats.org/officeDocument/2006/relationships/image" Target="../media/image219.png"/><Relationship Id="rId9" Type="http://schemas.openxmlformats.org/officeDocument/2006/relationships/image" Target="../media/image1800.png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0.png"/><Relationship Id="rId3" Type="http://schemas.openxmlformats.org/officeDocument/2006/relationships/image" Target="../media/image220.png"/><Relationship Id="rId7" Type="http://schemas.openxmlformats.org/officeDocument/2006/relationships/image" Target="../media/image18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0.png"/><Relationship Id="rId5" Type="http://schemas.openxmlformats.org/officeDocument/2006/relationships/image" Target="../media/image219.png"/><Relationship Id="rId10" Type="http://schemas.openxmlformats.org/officeDocument/2006/relationships/image" Target="../media/image1840.png"/><Relationship Id="rId4" Type="http://schemas.openxmlformats.org/officeDocument/2006/relationships/image" Target="../media/image221.png"/><Relationship Id="rId9" Type="http://schemas.openxmlformats.org/officeDocument/2006/relationships/image" Target="../media/image180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0.png"/><Relationship Id="rId3" Type="http://schemas.openxmlformats.org/officeDocument/2006/relationships/image" Target="../media/image222.png"/><Relationship Id="rId7" Type="http://schemas.openxmlformats.org/officeDocument/2006/relationships/image" Target="../media/image18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0.png"/><Relationship Id="rId5" Type="http://schemas.openxmlformats.org/officeDocument/2006/relationships/image" Target="../media/image221.png"/><Relationship Id="rId10" Type="http://schemas.openxmlformats.org/officeDocument/2006/relationships/image" Target="../media/image1840.png"/><Relationship Id="rId4" Type="http://schemas.openxmlformats.org/officeDocument/2006/relationships/image" Target="../media/image223.png"/><Relationship Id="rId9" Type="http://schemas.openxmlformats.org/officeDocument/2006/relationships/image" Target="../media/image1800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0.png"/><Relationship Id="rId3" Type="http://schemas.openxmlformats.org/officeDocument/2006/relationships/image" Target="../media/image224.png"/><Relationship Id="rId7" Type="http://schemas.openxmlformats.org/officeDocument/2006/relationships/image" Target="../media/image18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80.png"/><Relationship Id="rId5" Type="http://schemas.openxmlformats.org/officeDocument/2006/relationships/image" Target="../media/image226.png"/><Relationship Id="rId10" Type="http://schemas.openxmlformats.org/officeDocument/2006/relationships/image" Target="../media/image1840.png"/><Relationship Id="rId4" Type="http://schemas.openxmlformats.org/officeDocument/2006/relationships/image" Target="../media/image225.png"/><Relationship Id="rId9" Type="http://schemas.openxmlformats.org/officeDocument/2006/relationships/image" Target="../media/image1800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8.png"/><Relationship Id="rId4" Type="http://schemas.openxmlformats.org/officeDocument/2006/relationships/image" Target="../media/image23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8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8887" y="1749428"/>
            <a:ext cx="5772673" cy="3088380"/>
          </a:xfrm>
          <a:prstGeom prst="rect">
            <a:avLst/>
          </a:prstGeom>
          <a:noFill/>
        </p:spPr>
      </p:pic>
      <p:sp>
        <p:nvSpPr>
          <p:cNvPr id="5122" name="Rectangle 5"/>
          <p:cNvSpPr>
            <a:spLocks noGrp="1" noChangeArrowheads="1"/>
          </p:cNvSpPr>
          <p:nvPr>
            <p:ph type="ctrTitle"/>
          </p:nvPr>
        </p:nvSpPr>
        <p:spPr>
          <a:xfrm>
            <a:off x="0" y="0"/>
            <a:ext cx="12192000" cy="1470025"/>
          </a:xfrm>
        </p:spPr>
        <p:txBody>
          <a:bodyPr/>
          <a:lstStyle/>
          <a:p>
            <a:pPr eaLnBrk="1" hangingPunct="1"/>
            <a:r>
              <a:rPr lang="en-US" dirty="0"/>
              <a:t>CS 106: Artificial Intelligence</a:t>
            </a:r>
            <a:br>
              <a:rPr lang="en-US" dirty="0"/>
            </a:br>
            <a:endParaRPr lang="en-US" sz="3600" dirty="0"/>
          </a:p>
        </p:txBody>
      </p:sp>
      <p:sp>
        <p:nvSpPr>
          <p:cNvPr id="5123" name="Rectangle 6"/>
          <p:cNvSpPr>
            <a:spLocks noGrp="1" noChangeArrowheads="1"/>
          </p:cNvSpPr>
          <p:nvPr>
            <p:ph type="subTitle" idx="1"/>
          </p:nvPr>
        </p:nvSpPr>
        <p:spPr>
          <a:xfrm>
            <a:off x="0" y="828160"/>
            <a:ext cx="12192000" cy="1524000"/>
          </a:xfrm>
        </p:spPr>
        <p:txBody>
          <a:bodyPr/>
          <a:lstStyle/>
          <a:p>
            <a:pPr eaLnBrk="1" hangingPunct="1"/>
            <a:r>
              <a:rPr lang="en-US" sz="3600" dirty="0"/>
              <a:t>Markov Decision Processes</a:t>
            </a:r>
          </a:p>
        </p:txBody>
      </p:sp>
      <p:sp>
        <p:nvSpPr>
          <p:cNvPr id="5124" name="Text Box 7"/>
          <p:cNvSpPr txBox="1">
            <a:spLocks noChangeArrowheads="1"/>
          </p:cNvSpPr>
          <p:nvPr/>
        </p:nvSpPr>
        <p:spPr bwMode="auto">
          <a:xfrm>
            <a:off x="1524000" y="6248403"/>
            <a:ext cx="5867400" cy="3693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32" tIns="45718" rIns="91432" bIns="45718">
            <a:spAutoFit/>
          </a:bodyPr>
          <a:lstStyle/>
          <a:p>
            <a:pPr>
              <a:spcBef>
                <a:spcPct val="50000"/>
              </a:spcBef>
            </a:pPr>
            <a:endParaRPr lang="en-US"/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BD614379-E515-4F78-9BF2-E3CA327B84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2512" y="4988259"/>
            <a:ext cx="12192000" cy="15004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68579" tIns="34289" rIns="68579" bIns="34289">
            <a:spAutoFit/>
          </a:bodyPr>
          <a:lstStyle/>
          <a:p>
            <a:pPr algn="ctr">
              <a:spcBef>
                <a:spcPts val="0"/>
              </a:spcBef>
            </a:pPr>
            <a:r>
              <a:rPr lang="en-US" sz="2400" b="1" dirty="0">
                <a:latin typeface="Calibri"/>
                <a:cs typeface="Calibri"/>
              </a:rPr>
              <a:t>Instructor:</a:t>
            </a:r>
            <a:r>
              <a:rPr lang="en-US" sz="2400" dirty="0">
                <a:latin typeface="Calibri"/>
                <a:cs typeface="Calibri"/>
              </a:rPr>
              <a:t> Ngoc-Hoang LUONG, PhD.</a:t>
            </a:r>
          </a:p>
          <a:p>
            <a:pPr algn="ctr">
              <a:spcBef>
                <a:spcPts val="0"/>
              </a:spcBef>
            </a:pPr>
            <a:endParaRPr lang="en-US" sz="2400" dirty="0">
              <a:latin typeface="Calibri"/>
              <a:cs typeface="Calibri"/>
            </a:endParaRPr>
          </a:p>
          <a:p>
            <a:pPr algn="ctr">
              <a:spcBef>
                <a:spcPts val="0"/>
              </a:spcBef>
            </a:pPr>
            <a:r>
              <a:rPr lang="en-US" sz="2400" b="1" dirty="0">
                <a:latin typeface="Calibri"/>
                <a:cs typeface="Calibri"/>
              </a:rPr>
              <a:t>University of Information Technology (UIT), VNU-HCM</a:t>
            </a:r>
          </a:p>
          <a:p>
            <a:pPr algn="ctr">
              <a:spcBef>
                <a:spcPct val="50000"/>
              </a:spcBef>
            </a:pPr>
            <a:r>
              <a:rPr lang="en-US" sz="1400" dirty="0">
                <a:latin typeface="Calibri"/>
                <a:cs typeface="Calibri"/>
              </a:rPr>
              <a:t>[These slides were adapted from the slides created by Dan Klein and Pieter Abbeel for CS188 Intro to AI at UC Berkeley. http://ai.berkeley.edu.]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Volcano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DB1CCA-295F-496E-8D8F-B234DDA84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422" y="3238033"/>
            <a:ext cx="4353533" cy="3315163"/>
          </a:xfrm>
          <a:prstGeom prst="rect">
            <a:avLst/>
          </a:prstGeom>
        </p:spPr>
      </p:pic>
      <p:pic>
        <p:nvPicPr>
          <p:cNvPr id="1026" name="Picture 2" descr="Cartoon Volcano Images, Stock Photos &amp; Vectors | Shutterstock">
            <a:extLst>
              <a:ext uri="{FF2B5EF4-FFF2-40B4-BE49-F238E27FC236}">
                <a16:creationId xmlns:a16="http://schemas.microsoft.com/office/drawing/2014/main" id="{6C3834BA-0708-482C-ADAF-B180D0001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11" y="1113883"/>
            <a:ext cx="52578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Open Treasure Chest Cartoon Royalty Free Cliparts, Vectors, And ...">
            <a:extLst>
              <a:ext uri="{FF2B5EF4-FFF2-40B4-BE49-F238E27FC236}">
                <a16:creationId xmlns:a16="http://schemas.microsoft.com/office/drawing/2014/main" id="{BE6B7C86-794E-4FE2-8E0C-2555B8C5F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1107" y="1228416"/>
            <a:ext cx="2067595" cy="1948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EA8061BC-28BA-4486-9C4A-D3B883248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033" y="5224767"/>
            <a:ext cx="1633233" cy="1633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DEB93D5-151C-4A35-9003-7D38A49DC0BB}"/>
              </a:ext>
            </a:extLst>
          </p:cNvPr>
          <p:cNvSpPr/>
          <p:nvPr/>
        </p:nvSpPr>
        <p:spPr>
          <a:xfrm>
            <a:off x="0" y="6119336"/>
            <a:ext cx="252946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1200" dirty="0">
                <a:latin typeface="Calibri"/>
                <a:cs typeface="Calibri"/>
              </a:rPr>
              <a:t>123RF.com</a:t>
            </a:r>
          </a:p>
          <a:p>
            <a:pPr algn="ctr">
              <a:spcBef>
                <a:spcPct val="50000"/>
              </a:spcBef>
            </a:pPr>
            <a:r>
              <a:rPr lang="en-US" sz="1200" dirty="0">
                <a:latin typeface="Calibri"/>
                <a:cs typeface="Calibri"/>
              </a:rPr>
              <a:t>shutterstock.com</a:t>
            </a:r>
            <a:br>
              <a:rPr lang="en-US" sz="1200" dirty="0">
                <a:latin typeface="Calibri"/>
                <a:cs typeface="Calibri"/>
              </a:rPr>
            </a:br>
            <a:endParaRPr lang="en-US" sz="1200" dirty="0">
              <a:latin typeface="Calibri"/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C67546-23A7-4942-BD78-6A74A7F83E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1200" y="4431334"/>
            <a:ext cx="764927" cy="79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58088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Iteration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62307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76200" y="990600"/>
                <a:ext cx="9804400" cy="4729164"/>
              </a:xfrm>
            </p:spPr>
            <p:txBody>
              <a:bodyPr/>
              <a:lstStyle/>
              <a:p>
                <a:pPr lvl="3"/>
                <a:endParaRPr lang="en-US" sz="12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400" b="1" dirty="0"/>
                  <a:t>Initialization</a:t>
                </a:r>
                <a:r>
                  <a:rPr lang="en-US" sz="2400" dirty="0"/>
                  <a:t>: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𝑖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=0</m:t>
                    </m:r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pt-BR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𝑠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)∈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𝐴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𝑠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en-US" sz="2400" dirty="0"/>
                  <a:t> arbitrarily for all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𝑠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∈</m:t>
                    </m:r>
                    <m:r>
                      <a:rPr 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𝑆</m:t>
                    </m:r>
                  </m:oMath>
                </a14:m>
                <a:endParaRPr lang="en-US" sz="2400" dirty="0"/>
              </a:p>
              <a:p>
                <a:endParaRPr lang="en-US" sz="2400" dirty="0"/>
              </a:p>
              <a:p>
                <a:pPr marL="457200" indent="-457200">
                  <a:buFont typeface="+mj-lt"/>
                  <a:buAutoNum type="arabicPeriod" startAt="2"/>
                </a:pPr>
                <a:r>
                  <a:rPr lang="en-US" sz="2400" b="1" dirty="0"/>
                  <a:t>Evaluation</a:t>
                </a:r>
                <a:r>
                  <a:rPr lang="en-US" sz="2400" dirty="0"/>
                  <a:t>: For fixed current policy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pt-BR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sym typeface="Symbol" pitchFamily="18" charset="2"/>
                  </a:rPr>
                  <a:t>, find values with policy evaluation:</a:t>
                </a:r>
              </a:p>
              <a:p>
                <a:pPr lvl="1"/>
                <a:r>
                  <a:rPr lang="en-US" sz="2000" dirty="0">
                    <a:sym typeface="Symbol" pitchFamily="18" charset="2"/>
                  </a:rPr>
                  <a:t>Iterate until values converge:</a:t>
                </a:r>
              </a:p>
              <a:p>
                <a:endParaRPr lang="en-US" sz="2400" dirty="0">
                  <a:sym typeface="Symbol" pitchFamily="18" charset="2"/>
                </a:endParaRPr>
              </a:p>
              <a:p>
                <a:endParaRPr lang="en-US" sz="2400" dirty="0">
                  <a:sym typeface="Symbol" pitchFamily="18" charset="2"/>
                </a:endParaRPr>
              </a:p>
              <a:p>
                <a:endParaRPr lang="en-US" sz="2400" dirty="0">
                  <a:sym typeface="Symbol" pitchFamily="18" charset="2"/>
                </a:endParaRPr>
              </a:p>
              <a:p>
                <a:pPr marL="457200" indent="-457200">
                  <a:buFont typeface="+mj-lt"/>
                  <a:buAutoNum type="arabicPeriod" startAt="3"/>
                </a:pPr>
                <a:r>
                  <a:rPr lang="en-US" sz="2400" b="1" dirty="0"/>
                  <a:t>Improvement</a:t>
                </a:r>
                <a:r>
                  <a:rPr lang="en-US" sz="2400" dirty="0"/>
                  <a:t>: For fixed values, get a better policy using policy extraction</a:t>
                </a:r>
              </a:p>
              <a:p>
                <a:pPr lvl="1"/>
                <a:r>
                  <a:rPr lang="en-US" sz="2000" dirty="0"/>
                  <a:t>One-step look-ahead:</a:t>
                </a:r>
              </a:p>
              <a:p>
                <a:pPr lvl="1"/>
                <a:endParaRPr lang="en-US" sz="2000" dirty="0"/>
              </a:p>
              <a:p>
                <a:pPr lvl="1"/>
                <a:endParaRPr lang="en-US" sz="2000" dirty="0"/>
              </a:p>
              <a:p>
                <a:pPr lvl="1"/>
                <a:endParaRPr lang="en-US" sz="2000" dirty="0"/>
              </a:p>
              <a:p>
                <a:pPr lvl="1"/>
                <a:r>
                  <a:rPr lang="en-US" sz="2000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pt-BR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</m:d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sSub>
                      <m:sSubPr>
                        <m:ctrlPr>
                          <a:rPr lang="pt-BR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pt-BR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</m:d>
                  </m:oMath>
                </a14:m>
                <a:r>
                  <a:rPr lang="en-US" sz="2000" dirty="0"/>
                  <a:t> for all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𝑠</m:t>
                    </m:r>
                    <m:r>
                      <a:rPr lang="en-US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∈</m:t>
                    </m:r>
                    <m:r>
                      <a:rPr lang="en-US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𝑆</m:t>
                    </m:r>
                  </m:oMath>
                </a14:m>
                <a:r>
                  <a:rPr lang="en-US" sz="2000" dirty="0"/>
                  <a:t> then return </a:t>
                </a:r>
                <a14:m>
                  <m:oMath xmlns:m="http://schemas.openxmlformats.org/officeDocument/2006/math">
                    <m:r>
                      <a:rPr lang="pt-BR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𝜋</m:t>
                    </m:r>
                    <m:r>
                      <a:rPr lang="pt-BR" sz="200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≈</m:t>
                    </m:r>
                    <m:sSup>
                      <m:sSupPr>
                        <m:ctrlPr>
                          <a:rPr lang="pt-BR" sz="20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pt-BR" sz="20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e>
                      <m:sup>
                        <m:r>
                          <a:rPr lang="en-US" sz="20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2000" dirty="0"/>
                  <a:t>; else </a:t>
                </a:r>
                <a14:m>
                  <m:oMath xmlns:m="http://schemas.openxmlformats.org/officeDocument/2006/math">
                    <m:r>
                      <a:rPr lang="en-US" sz="20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𝑖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𝑖</m:t>
                    </m:r>
                    <m:r>
                      <a:rPr lang="en-US" sz="20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+1</m:t>
                    </m:r>
                  </m:oMath>
                </a14:m>
                <a:r>
                  <a:rPr lang="en-US" sz="2000" dirty="0"/>
                  <a:t> and go to 2. </a:t>
                </a:r>
              </a:p>
            </p:txBody>
          </p:sp>
        </mc:Choice>
        <mc:Fallback xmlns="">
          <p:sp>
            <p:nvSpPr>
              <p:cNvPr id="1762307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200" y="990600"/>
                <a:ext cx="9804400" cy="4729164"/>
              </a:xfrm>
              <a:blipFill>
                <a:blip r:embed="rId3"/>
                <a:stretch>
                  <a:fillRect l="-995" b="-19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A787ED8-D1EE-4059-BD02-EBD3AF4B0423}"/>
                  </a:ext>
                </a:extLst>
              </p:cNvPr>
              <p:cNvSpPr/>
              <p:nvPr/>
            </p:nvSpPr>
            <p:spPr>
              <a:xfrm>
                <a:off x="1066800" y="3003103"/>
                <a:ext cx="7469481" cy="988540"/>
              </a:xfrm>
              <a:custGeom>
                <a:avLst/>
                <a:gdLst>
                  <a:gd name="connsiteX0" fmla="*/ 0 w 7469481"/>
                  <a:gd name="connsiteY0" fmla="*/ 0 h 988540"/>
                  <a:gd name="connsiteX1" fmla="*/ 649270 w 7469481"/>
                  <a:gd name="connsiteY1" fmla="*/ 0 h 988540"/>
                  <a:gd name="connsiteX2" fmla="*/ 1298541 w 7469481"/>
                  <a:gd name="connsiteY2" fmla="*/ 0 h 988540"/>
                  <a:gd name="connsiteX3" fmla="*/ 1649032 w 7469481"/>
                  <a:gd name="connsiteY3" fmla="*/ 0 h 988540"/>
                  <a:gd name="connsiteX4" fmla="*/ 2148912 w 7469481"/>
                  <a:gd name="connsiteY4" fmla="*/ 0 h 988540"/>
                  <a:gd name="connsiteX5" fmla="*/ 2648793 w 7469481"/>
                  <a:gd name="connsiteY5" fmla="*/ 0 h 988540"/>
                  <a:gd name="connsiteX6" fmla="*/ 2999284 w 7469481"/>
                  <a:gd name="connsiteY6" fmla="*/ 0 h 988540"/>
                  <a:gd name="connsiteX7" fmla="*/ 3723249 w 7469481"/>
                  <a:gd name="connsiteY7" fmla="*/ 0 h 988540"/>
                  <a:gd name="connsiteX8" fmla="*/ 4223130 w 7469481"/>
                  <a:gd name="connsiteY8" fmla="*/ 0 h 988540"/>
                  <a:gd name="connsiteX9" fmla="*/ 4723010 w 7469481"/>
                  <a:gd name="connsiteY9" fmla="*/ 0 h 988540"/>
                  <a:gd name="connsiteX10" fmla="*/ 5372281 w 7469481"/>
                  <a:gd name="connsiteY10" fmla="*/ 0 h 988540"/>
                  <a:gd name="connsiteX11" fmla="*/ 5722772 w 7469481"/>
                  <a:gd name="connsiteY11" fmla="*/ 0 h 988540"/>
                  <a:gd name="connsiteX12" fmla="*/ 6222652 w 7469481"/>
                  <a:gd name="connsiteY12" fmla="*/ 0 h 988540"/>
                  <a:gd name="connsiteX13" fmla="*/ 6647838 w 7469481"/>
                  <a:gd name="connsiteY13" fmla="*/ 0 h 988540"/>
                  <a:gd name="connsiteX14" fmla="*/ 7469481 w 7469481"/>
                  <a:gd name="connsiteY14" fmla="*/ 0 h 988540"/>
                  <a:gd name="connsiteX15" fmla="*/ 7469481 w 7469481"/>
                  <a:gd name="connsiteY15" fmla="*/ 474499 h 988540"/>
                  <a:gd name="connsiteX16" fmla="*/ 7469481 w 7469481"/>
                  <a:gd name="connsiteY16" fmla="*/ 988540 h 988540"/>
                  <a:gd name="connsiteX17" fmla="*/ 6969600 w 7469481"/>
                  <a:gd name="connsiteY17" fmla="*/ 988540 h 988540"/>
                  <a:gd name="connsiteX18" fmla="*/ 6469720 w 7469481"/>
                  <a:gd name="connsiteY18" fmla="*/ 988540 h 988540"/>
                  <a:gd name="connsiteX19" fmla="*/ 6044534 w 7469481"/>
                  <a:gd name="connsiteY19" fmla="*/ 988540 h 988540"/>
                  <a:gd name="connsiteX20" fmla="*/ 5395264 w 7469481"/>
                  <a:gd name="connsiteY20" fmla="*/ 988540 h 988540"/>
                  <a:gd name="connsiteX21" fmla="*/ 5044773 w 7469481"/>
                  <a:gd name="connsiteY21" fmla="*/ 988540 h 988540"/>
                  <a:gd name="connsiteX22" fmla="*/ 4619587 w 7469481"/>
                  <a:gd name="connsiteY22" fmla="*/ 988540 h 988540"/>
                  <a:gd name="connsiteX23" fmla="*/ 4194401 w 7469481"/>
                  <a:gd name="connsiteY23" fmla="*/ 988540 h 988540"/>
                  <a:gd name="connsiteX24" fmla="*/ 3694520 w 7469481"/>
                  <a:gd name="connsiteY24" fmla="*/ 988540 h 988540"/>
                  <a:gd name="connsiteX25" fmla="*/ 3045250 w 7469481"/>
                  <a:gd name="connsiteY25" fmla="*/ 988540 h 988540"/>
                  <a:gd name="connsiteX26" fmla="*/ 2321285 w 7469481"/>
                  <a:gd name="connsiteY26" fmla="*/ 988540 h 988540"/>
                  <a:gd name="connsiteX27" fmla="*/ 1672015 w 7469481"/>
                  <a:gd name="connsiteY27" fmla="*/ 988540 h 988540"/>
                  <a:gd name="connsiteX28" fmla="*/ 1246829 w 7469481"/>
                  <a:gd name="connsiteY28" fmla="*/ 988540 h 988540"/>
                  <a:gd name="connsiteX29" fmla="*/ 896338 w 7469481"/>
                  <a:gd name="connsiteY29" fmla="*/ 988540 h 988540"/>
                  <a:gd name="connsiteX30" fmla="*/ 0 w 7469481"/>
                  <a:gd name="connsiteY30" fmla="*/ 988540 h 988540"/>
                  <a:gd name="connsiteX31" fmla="*/ 0 w 7469481"/>
                  <a:gd name="connsiteY31" fmla="*/ 474499 h 988540"/>
                  <a:gd name="connsiteX32" fmla="*/ 0 w 7469481"/>
                  <a:gd name="connsiteY32" fmla="*/ 0 h 988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7469481" h="988540" fill="none" extrusionOk="0">
                    <a:moveTo>
                      <a:pt x="0" y="0"/>
                    </a:moveTo>
                    <a:cubicBezTo>
                      <a:pt x="143953" y="-33010"/>
                      <a:pt x="451044" y="52114"/>
                      <a:pt x="649270" y="0"/>
                    </a:cubicBezTo>
                    <a:cubicBezTo>
                      <a:pt x="847496" y="-52114"/>
                      <a:pt x="1106587" y="34891"/>
                      <a:pt x="1298541" y="0"/>
                    </a:cubicBezTo>
                    <a:cubicBezTo>
                      <a:pt x="1490495" y="-34891"/>
                      <a:pt x="1498070" y="31891"/>
                      <a:pt x="1649032" y="0"/>
                    </a:cubicBezTo>
                    <a:cubicBezTo>
                      <a:pt x="1799994" y="-31891"/>
                      <a:pt x="1914217" y="35447"/>
                      <a:pt x="2148912" y="0"/>
                    </a:cubicBezTo>
                    <a:cubicBezTo>
                      <a:pt x="2383607" y="-35447"/>
                      <a:pt x="2399735" y="39794"/>
                      <a:pt x="2648793" y="0"/>
                    </a:cubicBezTo>
                    <a:cubicBezTo>
                      <a:pt x="2897851" y="-39794"/>
                      <a:pt x="2909759" y="10184"/>
                      <a:pt x="2999284" y="0"/>
                    </a:cubicBezTo>
                    <a:cubicBezTo>
                      <a:pt x="3088809" y="-10184"/>
                      <a:pt x="3410297" y="50817"/>
                      <a:pt x="3723249" y="0"/>
                    </a:cubicBezTo>
                    <a:cubicBezTo>
                      <a:pt x="4036201" y="-50817"/>
                      <a:pt x="4107347" y="19115"/>
                      <a:pt x="4223130" y="0"/>
                    </a:cubicBezTo>
                    <a:cubicBezTo>
                      <a:pt x="4338913" y="-19115"/>
                      <a:pt x="4512831" y="46485"/>
                      <a:pt x="4723010" y="0"/>
                    </a:cubicBezTo>
                    <a:cubicBezTo>
                      <a:pt x="4933189" y="-46485"/>
                      <a:pt x="5054311" y="28432"/>
                      <a:pt x="5372281" y="0"/>
                    </a:cubicBezTo>
                    <a:cubicBezTo>
                      <a:pt x="5690251" y="-28432"/>
                      <a:pt x="5560226" y="16173"/>
                      <a:pt x="5722772" y="0"/>
                    </a:cubicBezTo>
                    <a:cubicBezTo>
                      <a:pt x="5885318" y="-16173"/>
                      <a:pt x="6093925" y="40950"/>
                      <a:pt x="6222652" y="0"/>
                    </a:cubicBezTo>
                    <a:cubicBezTo>
                      <a:pt x="6351379" y="-40950"/>
                      <a:pt x="6559134" y="35475"/>
                      <a:pt x="6647838" y="0"/>
                    </a:cubicBezTo>
                    <a:cubicBezTo>
                      <a:pt x="6736542" y="-35475"/>
                      <a:pt x="7211181" y="34296"/>
                      <a:pt x="7469481" y="0"/>
                    </a:cubicBezTo>
                    <a:cubicBezTo>
                      <a:pt x="7472014" y="173703"/>
                      <a:pt x="7442878" y="298725"/>
                      <a:pt x="7469481" y="474499"/>
                    </a:cubicBezTo>
                    <a:cubicBezTo>
                      <a:pt x="7496084" y="650273"/>
                      <a:pt x="7463666" y="811035"/>
                      <a:pt x="7469481" y="988540"/>
                    </a:cubicBezTo>
                    <a:cubicBezTo>
                      <a:pt x="7286668" y="1030980"/>
                      <a:pt x="7124906" y="959397"/>
                      <a:pt x="6969600" y="988540"/>
                    </a:cubicBezTo>
                    <a:cubicBezTo>
                      <a:pt x="6814294" y="1017683"/>
                      <a:pt x="6649195" y="977001"/>
                      <a:pt x="6469720" y="988540"/>
                    </a:cubicBezTo>
                    <a:cubicBezTo>
                      <a:pt x="6290245" y="1000079"/>
                      <a:pt x="6172453" y="959363"/>
                      <a:pt x="6044534" y="988540"/>
                    </a:cubicBezTo>
                    <a:cubicBezTo>
                      <a:pt x="5916615" y="1017717"/>
                      <a:pt x="5682714" y="988356"/>
                      <a:pt x="5395264" y="988540"/>
                    </a:cubicBezTo>
                    <a:cubicBezTo>
                      <a:pt x="5107814" y="988724"/>
                      <a:pt x="5197639" y="988437"/>
                      <a:pt x="5044773" y="988540"/>
                    </a:cubicBezTo>
                    <a:cubicBezTo>
                      <a:pt x="4891907" y="988643"/>
                      <a:pt x="4817765" y="975207"/>
                      <a:pt x="4619587" y="988540"/>
                    </a:cubicBezTo>
                    <a:cubicBezTo>
                      <a:pt x="4421409" y="1001873"/>
                      <a:pt x="4303747" y="942411"/>
                      <a:pt x="4194401" y="988540"/>
                    </a:cubicBezTo>
                    <a:cubicBezTo>
                      <a:pt x="4085055" y="1034669"/>
                      <a:pt x="3874235" y="982117"/>
                      <a:pt x="3694520" y="988540"/>
                    </a:cubicBezTo>
                    <a:cubicBezTo>
                      <a:pt x="3514805" y="994963"/>
                      <a:pt x="3221672" y="945438"/>
                      <a:pt x="3045250" y="988540"/>
                    </a:cubicBezTo>
                    <a:cubicBezTo>
                      <a:pt x="2868828" y="1031642"/>
                      <a:pt x="2537610" y="935046"/>
                      <a:pt x="2321285" y="988540"/>
                    </a:cubicBezTo>
                    <a:cubicBezTo>
                      <a:pt x="2104961" y="1042034"/>
                      <a:pt x="1913029" y="973089"/>
                      <a:pt x="1672015" y="988540"/>
                    </a:cubicBezTo>
                    <a:cubicBezTo>
                      <a:pt x="1431001" y="1003991"/>
                      <a:pt x="1426844" y="939455"/>
                      <a:pt x="1246829" y="988540"/>
                    </a:cubicBezTo>
                    <a:cubicBezTo>
                      <a:pt x="1066814" y="1037625"/>
                      <a:pt x="1046787" y="971456"/>
                      <a:pt x="896338" y="988540"/>
                    </a:cubicBezTo>
                    <a:cubicBezTo>
                      <a:pt x="745889" y="1005624"/>
                      <a:pt x="187393" y="930526"/>
                      <a:pt x="0" y="988540"/>
                    </a:cubicBezTo>
                    <a:cubicBezTo>
                      <a:pt x="-24345" y="792596"/>
                      <a:pt x="49532" y="655585"/>
                      <a:pt x="0" y="474499"/>
                    </a:cubicBezTo>
                    <a:cubicBezTo>
                      <a:pt x="-49532" y="293413"/>
                      <a:pt x="9299" y="140433"/>
                      <a:pt x="0" y="0"/>
                    </a:cubicBezTo>
                    <a:close/>
                  </a:path>
                  <a:path w="7469481" h="988540" stroke="0" extrusionOk="0">
                    <a:moveTo>
                      <a:pt x="0" y="0"/>
                    </a:moveTo>
                    <a:cubicBezTo>
                      <a:pt x="258905" y="-54668"/>
                      <a:pt x="290045" y="11450"/>
                      <a:pt x="574575" y="0"/>
                    </a:cubicBezTo>
                    <a:cubicBezTo>
                      <a:pt x="859105" y="-11450"/>
                      <a:pt x="976433" y="54879"/>
                      <a:pt x="1298541" y="0"/>
                    </a:cubicBezTo>
                    <a:cubicBezTo>
                      <a:pt x="1620649" y="-54879"/>
                      <a:pt x="1573023" y="13938"/>
                      <a:pt x="1649032" y="0"/>
                    </a:cubicBezTo>
                    <a:cubicBezTo>
                      <a:pt x="1725041" y="-13938"/>
                      <a:pt x="1896123" y="32073"/>
                      <a:pt x="2074217" y="0"/>
                    </a:cubicBezTo>
                    <a:cubicBezTo>
                      <a:pt x="2252312" y="-32073"/>
                      <a:pt x="2298777" y="3849"/>
                      <a:pt x="2424708" y="0"/>
                    </a:cubicBezTo>
                    <a:cubicBezTo>
                      <a:pt x="2550639" y="-3849"/>
                      <a:pt x="2997623" y="3821"/>
                      <a:pt x="3148674" y="0"/>
                    </a:cubicBezTo>
                    <a:cubicBezTo>
                      <a:pt x="3299725" y="-3821"/>
                      <a:pt x="3607291" y="15948"/>
                      <a:pt x="3723249" y="0"/>
                    </a:cubicBezTo>
                    <a:cubicBezTo>
                      <a:pt x="3839207" y="-15948"/>
                      <a:pt x="3975521" y="22396"/>
                      <a:pt x="4223130" y="0"/>
                    </a:cubicBezTo>
                    <a:cubicBezTo>
                      <a:pt x="4470739" y="-22396"/>
                      <a:pt x="4628745" y="36262"/>
                      <a:pt x="4797705" y="0"/>
                    </a:cubicBezTo>
                    <a:cubicBezTo>
                      <a:pt x="4966666" y="-36262"/>
                      <a:pt x="4974426" y="32197"/>
                      <a:pt x="5148196" y="0"/>
                    </a:cubicBezTo>
                    <a:cubicBezTo>
                      <a:pt x="5321966" y="-32197"/>
                      <a:pt x="5427743" y="30755"/>
                      <a:pt x="5573382" y="0"/>
                    </a:cubicBezTo>
                    <a:cubicBezTo>
                      <a:pt x="5719021" y="-30755"/>
                      <a:pt x="6023213" y="7500"/>
                      <a:pt x="6222652" y="0"/>
                    </a:cubicBezTo>
                    <a:cubicBezTo>
                      <a:pt x="6422091" y="-7500"/>
                      <a:pt x="6475647" y="28153"/>
                      <a:pt x="6647838" y="0"/>
                    </a:cubicBezTo>
                    <a:cubicBezTo>
                      <a:pt x="6820029" y="-28153"/>
                      <a:pt x="7076725" y="50858"/>
                      <a:pt x="7469481" y="0"/>
                    </a:cubicBezTo>
                    <a:cubicBezTo>
                      <a:pt x="7502368" y="176967"/>
                      <a:pt x="7424396" y="268058"/>
                      <a:pt x="7469481" y="514041"/>
                    </a:cubicBezTo>
                    <a:cubicBezTo>
                      <a:pt x="7514566" y="760024"/>
                      <a:pt x="7457029" y="891434"/>
                      <a:pt x="7469481" y="988540"/>
                    </a:cubicBezTo>
                    <a:cubicBezTo>
                      <a:pt x="7330386" y="1020906"/>
                      <a:pt x="7258117" y="964947"/>
                      <a:pt x="7118990" y="988540"/>
                    </a:cubicBezTo>
                    <a:cubicBezTo>
                      <a:pt x="6979863" y="1012133"/>
                      <a:pt x="6615284" y="952244"/>
                      <a:pt x="6469720" y="988540"/>
                    </a:cubicBezTo>
                    <a:cubicBezTo>
                      <a:pt x="6324156" y="1024836"/>
                      <a:pt x="6223370" y="969317"/>
                      <a:pt x="6044534" y="988540"/>
                    </a:cubicBezTo>
                    <a:cubicBezTo>
                      <a:pt x="5865698" y="1007763"/>
                      <a:pt x="5664238" y="937471"/>
                      <a:pt x="5469958" y="988540"/>
                    </a:cubicBezTo>
                    <a:cubicBezTo>
                      <a:pt x="5275678" y="1039609"/>
                      <a:pt x="5167012" y="960511"/>
                      <a:pt x="5044773" y="988540"/>
                    </a:cubicBezTo>
                    <a:cubicBezTo>
                      <a:pt x="4922535" y="1016569"/>
                      <a:pt x="4497521" y="915075"/>
                      <a:pt x="4320807" y="988540"/>
                    </a:cubicBezTo>
                    <a:cubicBezTo>
                      <a:pt x="4144093" y="1062005"/>
                      <a:pt x="3762034" y="937998"/>
                      <a:pt x="3596842" y="988540"/>
                    </a:cubicBezTo>
                    <a:cubicBezTo>
                      <a:pt x="3431651" y="1039082"/>
                      <a:pt x="3398202" y="969135"/>
                      <a:pt x="3246351" y="988540"/>
                    </a:cubicBezTo>
                    <a:cubicBezTo>
                      <a:pt x="3094500" y="1007945"/>
                      <a:pt x="2888328" y="970156"/>
                      <a:pt x="2597081" y="988540"/>
                    </a:cubicBezTo>
                    <a:cubicBezTo>
                      <a:pt x="2305834" y="1006924"/>
                      <a:pt x="2173196" y="962638"/>
                      <a:pt x="1873116" y="988540"/>
                    </a:cubicBezTo>
                    <a:cubicBezTo>
                      <a:pt x="1573037" y="1014442"/>
                      <a:pt x="1559057" y="938962"/>
                      <a:pt x="1447930" y="988540"/>
                    </a:cubicBezTo>
                    <a:cubicBezTo>
                      <a:pt x="1336803" y="1038118"/>
                      <a:pt x="1121684" y="983044"/>
                      <a:pt x="798660" y="988540"/>
                    </a:cubicBezTo>
                    <a:cubicBezTo>
                      <a:pt x="475636" y="994036"/>
                      <a:pt x="266178" y="928550"/>
                      <a:pt x="0" y="988540"/>
                    </a:cubicBezTo>
                    <a:cubicBezTo>
                      <a:pt x="-54078" y="780756"/>
                      <a:pt x="41040" y="626966"/>
                      <a:pt x="0" y="504155"/>
                    </a:cubicBezTo>
                    <a:cubicBezTo>
                      <a:pt x="-41040" y="381345"/>
                      <a:pt x="27428" y="177750"/>
                      <a:pt x="0" y="0"/>
                    </a:cubicBezTo>
                    <a:close/>
                  </a:path>
                </a:pathLst>
              </a:custGeom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sub>
                        <m:sup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⟵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4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4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[</m:t>
                          </m:r>
                          <m:r>
                            <a:rPr lang="en-US" sz="24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),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−1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b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A787ED8-D1EE-4059-BD02-EBD3AF4B04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3003103"/>
                <a:ext cx="7469481" cy="988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custGeom>
                        <a:avLst/>
                        <a:gdLst>
                          <a:gd name="connsiteX0" fmla="*/ 0 w 7469481"/>
                          <a:gd name="connsiteY0" fmla="*/ 0 h 988540"/>
                          <a:gd name="connsiteX1" fmla="*/ 649270 w 7469481"/>
                          <a:gd name="connsiteY1" fmla="*/ 0 h 988540"/>
                          <a:gd name="connsiteX2" fmla="*/ 1298541 w 7469481"/>
                          <a:gd name="connsiteY2" fmla="*/ 0 h 988540"/>
                          <a:gd name="connsiteX3" fmla="*/ 1649032 w 7469481"/>
                          <a:gd name="connsiteY3" fmla="*/ 0 h 988540"/>
                          <a:gd name="connsiteX4" fmla="*/ 2148912 w 7469481"/>
                          <a:gd name="connsiteY4" fmla="*/ 0 h 988540"/>
                          <a:gd name="connsiteX5" fmla="*/ 2648793 w 7469481"/>
                          <a:gd name="connsiteY5" fmla="*/ 0 h 988540"/>
                          <a:gd name="connsiteX6" fmla="*/ 2999284 w 7469481"/>
                          <a:gd name="connsiteY6" fmla="*/ 0 h 988540"/>
                          <a:gd name="connsiteX7" fmla="*/ 3723249 w 7469481"/>
                          <a:gd name="connsiteY7" fmla="*/ 0 h 988540"/>
                          <a:gd name="connsiteX8" fmla="*/ 4223130 w 7469481"/>
                          <a:gd name="connsiteY8" fmla="*/ 0 h 988540"/>
                          <a:gd name="connsiteX9" fmla="*/ 4723010 w 7469481"/>
                          <a:gd name="connsiteY9" fmla="*/ 0 h 988540"/>
                          <a:gd name="connsiteX10" fmla="*/ 5372281 w 7469481"/>
                          <a:gd name="connsiteY10" fmla="*/ 0 h 988540"/>
                          <a:gd name="connsiteX11" fmla="*/ 5722772 w 7469481"/>
                          <a:gd name="connsiteY11" fmla="*/ 0 h 988540"/>
                          <a:gd name="connsiteX12" fmla="*/ 6222652 w 7469481"/>
                          <a:gd name="connsiteY12" fmla="*/ 0 h 988540"/>
                          <a:gd name="connsiteX13" fmla="*/ 6647838 w 7469481"/>
                          <a:gd name="connsiteY13" fmla="*/ 0 h 988540"/>
                          <a:gd name="connsiteX14" fmla="*/ 7469481 w 7469481"/>
                          <a:gd name="connsiteY14" fmla="*/ 0 h 988540"/>
                          <a:gd name="connsiteX15" fmla="*/ 7469481 w 7469481"/>
                          <a:gd name="connsiteY15" fmla="*/ 474499 h 988540"/>
                          <a:gd name="connsiteX16" fmla="*/ 7469481 w 7469481"/>
                          <a:gd name="connsiteY16" fmla="*/ 988540 h 988540"/>
                          <a:gd name="connsiteX17" fmla="*/ 6969600 w 7469481"/>
                          <a:gd name="connsiteY17" fmla="*/ 988540 h 988540"/>
                          <a:gd name="connsiteX18" fmla="*/ 6469720 w 7469481"/>
                          <a:gd name="connsiteY18" fmla="*/ 988540 h 988540"/>
                          <a:gd name="connsiteX19" fmla="*/ 6044534 w 7469481"/>
                          <a:gd name="connsiteY19" fmla="*/ 988540 h 988540"/>
                          <a:gd name="connsiteX20" fmla="*/ 5395264 w 7469481"/>
                          <a:gd name="connsiteY20" fmla="*/ 988540 h 988540"/>
                          <a:gd name="connsiteX21" fmla="*/ 5044773 w 7469481"/>
                          <a:gd name="connsiteY21" fmla="*/ 988540 h 988540"/>
                          <a:gd name="connsiteX22" fmla="*/ 4619587 w 7469481"/>
                          <a:gd name="connsiteY22" fmla="*/ 988540 h 988540"/>
                          <a:gd name="connsiteX23" fmla="*/ 4194401 w 7469481"/>
                          <a:gd name="connsiteY23" fmla="*/ 988540 h 988540"/>
                          <a:gd name="connsiteX24" fmla="*/ 3694520 w 7469481"/>
                          <a:gd name="connsiteY24" fmla="*/ 988540 h 988540"/>
                          <a:gd name="connsiteX25" fmla="*/ 3045250 w 7469481"/>
                          <a:gd name="connsiteY25" fmla="*/ 988540 h 988540"/>
                          <a:gd name="connsiteX26" fmla="*/ 2321285 w 7469481"/>
                          <a:gd name="connsiteY26" fmla="*/ 988540 h 988540"/>
                          <a:gd name="connsiteX27" fmla="*/ 1672015 w 7469481"/>
                          <a:gd name="connsiteY27" fmla="*/ 988540 h 988540"/>
                          <a:gd name="connsiteX28" fmla="*/ 1246829 w 7469481"/>
                          <a:gd name="connsiteY28" fmla="*/ 988540 h 988540"/>
                          <a:gd name="connsiteX29" fmla="*/ 896338 w 7469481"/>
                          <a:gd name="connsiteY29" fmla="*/ 988540 h 988540"/>
                          <a:gd name="connsiteX30" fmla="*/ 0 w 7469481"/>
                          <a:gd name="connsiteY30" fmla="*/ 988540 h 988540"/>
                          <a:gd name="connsiteX31" fmla="*/ 0 w 7469481"/>
                          <a:gd name="connsiteY31" fmla="*/ 474499 h 988540"/>
                          <a:gd name="connsiteX32" fmla="*/ 0 w 7469481"/>
                          <a:gd name="connsiteY32" fmla="*/ 0 h 988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</a:cxnLst>
                        <a:rect l="l" t="t" r="r" b="b"/>
                        <a:pathLst>
                          <a:path w="7469481" h="988540" fill="none" extrusionOk="0">
                            <a:moveTo>
                              <a:pt x="0" y="0"/>
                            </a:moveTo>
                            <a:cubicBezTo>
                              <a:pt x="143953" y="-33010"/>
                              <a:pt x="451044" y="52114"/>
                              <a:pt x="649270" y="0"/>
                            </a:cubicBezTo>
                            <a:cubicBezTo>
                              <a:pt x="847496" y="-52114"/>
                              <a:pt x="1106587" y="34891"/>
                              <a:pt x="1298541" y="0"/>
                            </a:cubicBezTo>
                            <a:cubicBezTo>
                              <a:pt x="1490495" y="-34891"/>
                              <a:pt x="1498070" y="31891"/>
                              <a:pt x="1649032" y="0"/>
                            </a:cubicBezTo>
                            <a:cubicBezTo>
                              <a:pt x="1799994" y="-31891"/>
                              <a:pt x="1914217" y="35447"/>
                              <a:pt x="2148912" y="0"/>
                            </a:cubicBezTo>
                            <a:cubicBezTo>
                              <a:pt x="2383607" y="-35447"/>
                              <a:pt x="2399735" y="39794"/>
                              <a:pt x="2648793" y="0"/>
                            </a:cubicBezTo>
                            <a:cubicBezTo>
                              <a:pt x="2897851" y="-39794"/>
                              <a:pt x="2909759" y="10184"/>
                              <a:pt x="2999284" y="0"/>
                            </a:cubicBezTo>
                            <a:cubicBezTo>
                              <a:pt x="3088809" y="-10184"/>
                              <a:pt x="3410297" y="50817"/>
                              <a:pt x="3723249" y="0"/>
                            </a:cubicBezTo>
                            <a:cubicBezTo>
                              <a:pt x="4036201" y="-50817"/>
                              <a:pt x="4107347" y="19115"/>
                              <a:pt x="4223130" y="0"/>
                            </a:cubicBezTo>
                            <a:cubicBezTo>
                              <a:pt x="4338913" y="-19115"/>
                              <a:pt x="4512831" y="46485"/>
                              <a:pt x="4723010" y="0"/>
                            </a:cubicBezTo>
                            <a:cubicBezTo>
                              <a:pt x="4933189" y="-46485"/>
                              <a:pt x="5054311" y="28432"/>
                              <a:pt x="5372281" y="0"/>
                            </a:cubicBezTo>
                            <a:cubicBezTo>
                              <a:pt x="5690251" y="-28432"/>
                              <a:pt x="5560226" y="16173"/>
                              <a:pt x="5722772" y="0"/>
                            </a:cubicBezTo>
                            <a:cubicBezTo>
                              <a:pt x="5885318" y="-16173"/>
                              <a:pt x="6093925" y="40950"/>
                              <a:pt x="6222652" y="0"/>
                            </a:cubicBezTo>
                            <a:cubicBezTo>
                              <a:pt x="6351379" y="-40950"/>
                              <a:pt x="6559134" y="35475"/>
                              <a:pt x="6647838" y="0"/>
                            </a:cubicBezTo>
                            <a:cubicBezTo>
                              <a:pt x="6736542" y="-35475"/>
                              <a:pt x="7211181" y="34296"/>
                              <a:pt x="7469481" y="0"/>
                            </a:cubicBezTo>
                            <a:cubicBezTo>
                              <a:pt x="7472014" y="173703"/>
                              <a:pt x="7442878" y="298725"/>
                              <a:pt x="7469481" y="474499"/>
                            </a:cubicBezTo>
                            <a:cubicBezTo>
                              <a:pt x="7496084" y="650273"/>
                              <a:pt x="7463666" y="811035"/>
                              <a:pt x="7469481" y="988540"/>
                            </a:cubicBezTo>
                            <a:cubicBezTo>
                              <a:pt x="7286668" y="1030980"/>
                              <a:pt x="7124906" y="959397"/>
                              <a:pt x="6969600" y="988540"/>
                            </a:cubicBezTo>
                            <a:cubicBezTo>
                              <a:pt x="6814294" y="1017683"/>
                              <a:pt x="6649195" y="977001"/>
                              <a:pt x="6469720" y="988540"/>
                            </a:cubicBezTo>
                            <a:cubicBezTo>
                              <a:pt x="6290245" y="1000079"/>
                              <a:pt x="6172453" y="959363"/>
                              <a:pt x="6044534" y="988540"/>
                            </a:cubicBezTo>
                            <a:cubicBezTo>
                              <a:pt x="5916615" y="1017717"/>
                              <a:pt x="5682714" y="988356"/>
                              <a:pt x="5395264" y="988540"/>
                            </a:cubicBezTo>
                            <a:cubicBezTo>
                              <a:pt x="5107814" y="988724"/>
                              <a:pt x="5197639" y="988437"/>
                              <a:pt x="5044773" y="988540"/>
                            </a:cubicBezTo>
                            <a:cubicBezTo>
                              <a:pt x="4891907" y="988643"/>
                              <a:pt x="4817765" y="975207"/>
                              <a:pt x="4619587" y="988540"/>
                            </a:cubicBezTo>
                            <a:cubicBezTo>
                              <a:pt x="4421409" y="1001873"/>
                              <a:pt x="4303747" y="942411"/>
                              <a:pt x="4194401" y="988540"/>
                            </a:cubicBezTo>
                            <a:cubicBezTo>
                              <a:pt x="4085055" y="1034669"/>
                              <a:pt x="3874235" y="982117"/>
                              <a:pt x="3694520" y="988540"/>
                            </a:cubicBezTo>
                            <a:cubicBezTo>
                              <a:pt x="3514805" y="994963"/>
                              <a:pt x="3221672" y="945438"/>
                              <a:pt x="3045250" y="988540"/>
                            </a:cubicBezTo>
                            <a:cubicBezTo>
                              <a:pt x="2868828" y="1031642"/>
                              <a:pt x="2537610" y="935046"/>
                              <a:pt x="2321285" y="988540"/>
                            </a:cubicBezTo>
                            <a:cubicBezTo>
                              <a:pt x="2104961" y="1042034"/>
                              <a:pt x="1913029" y="973089"/>
                              <a:pt x="1672015" y="988540"/>
                            </a:cubicBezTo>
                            <a:cubicBezTo>
                              <a:pt x="1431001" y="1003991"/>
                              <a:pt x="1426844" y="939455"/>
                              <a:pt x="1246829" y="988540"/>
                            </a:cubicBezTo>
                            <a:cubicBezTo>
                              <a:pt x="1066814" y="1037625"/>
                              <a:pt x="1046787" y="971456"/>
                              <a:pt x="896338" y="988540"/>
                            </a:cubicBezTo>
                            <a:cubicBezTo>
                              <a:pt x="745889" y="1005624"/>
                              <a:pt x="187393" y="930526"/>
                              <a:pt x="0" y="988540"/>
                            </a:cubicBezTo>
                            <a:cubicBezTo>
                              <a:pt x="-24345" y="792596"/>
                              <a:pt x="49532" y="655585"/>
                              <a:pt x="0" y="474499"/>
                            </a:cubicBezTo>
                            <a:cubicBezTo>
                              <a:pt x="-49532" y="293413"/>
                              <a:pt x="9299" y="140433"/>
                              <a:pt x="0" y="0"/>
                            </a:cubicBezTo>
                            <a:close/>
                          </a:path>
                          <a:path w="7469481" h="988540" stroke="0" extrusionOk="0">
                            <a:moveTo>
                              <a:pt x="0" y="0"/>
                            </a:moveTo>
                            <a:cubicBezTo>
                              <a:pt x="258905" y="-54668"/>
                              <a:pt x="290045" y="11450"/>
                              <a:pt x="574575" y="0"/>
                            </a:cubicBezTo>
                            <a:cubicBezTo>
                              <a:pt x="859105" y="-11450"/>
                              <a:pt x="976433" y="54879"/>
                              <a:pt x="1298541" y="0"/>
                            </a:cubicBezTo>
                            <a:cubicBezTo>
                              <a:pt x="1620649" y="-54879"/>
                              <a:pt x="1573023" y="13938"/>
                              <a:pt x="1649032" y="0"/>
                            </a:cubicBezTo>
                            <a:cubicBezTo>
                              <a:pt x="1725041" y="-13938"/>
                              <a:pt x="1896123" y="32073"/>
                              <a:pt x="2074217" y="0"/>
                            </a:cubicBezTo>
                            <a:cubicBezTo>
                              <a:pt x="2252312" y="-32073"/>
                              <a:pt x="2298777" y="3849"/>
                              <a:pt x="2424708" y="0"/>
                            </a:cubicBezTo>
                            <a:cubicBezTo>
                              <a:pt x="2550639" y="-3849"/>
                              <a:pt x="2997623" y="3821"/>
                              <a:pt x="3148674" y="0"/>
                            </a:cubicBezTo>
                            <a:cubicBezTo>
                              <a:pt x="3299725" y="-3821"/>
                              <a:pt x="3607291" y="15948"/>
                              <a:pt x="3723249" y="0"/>
                            </a:cubicBezTo>
                            <a:cubicBezTo>
                              <a:pt x="3839207" y="-15948"/>
                              <a:pt x="3975521" y="22396"/>
                              <a:pt x="4223130" y="0"/>
                            </a:cubicBezTo>
                            <a:cubicBezTo>
                              <a:pt x="4470739" y="-22396"/>
                              <a:pt x="4628745" y="36262"/>
                              <a:pt x="4797705" y="0"/>
                            </a:cubicBezTo>
                            <a:cubicBezTo>
                              <a:pt x="4966666" y="-36262"/>
                              <a:pt x="4974426" y="32197"/>
                              <a:pt x="5148196" y="0"/>
                            </a:cubicBezTo>
                            <a:cubicBezTo>
                              <a:pt x="5321966" y="-32197"/>
                              <a:pt x="5427743" y="30755"/>
                              <a:pt x="5573382" y="0"/>
                            </a:cubicBezTo>
                            <a:cubicBezTo>
                              <a:pt x="5719021" y="-30755"/>
                              <a:pt x="6023213" y="7500"/>
                              <a:pt x="6222652" y="0"/>
                            </a:cubicBezTo>
                            <a:cubicBezTo>
                              <a:pt x="6422091" y="-7500"/>
                              <a:pt x="6475647" y="28153"/>
                              <a:pt x="6647838" y="0"/>
                            </a:cubicBezTo>
                            <a:cubicBezTo>
                              <a:pt x="6820029" y="-28153"/>
                              <a:pt x="7076725" y="50858"/>
                              <a:pt x="7469481" y="0"/>
                            </a:cubicBezTo>
                            <a:cubicBezTo>
                              <a:pt x="7502368" y="176967"/>
                              <a:pt x="7424396" y="268058"/>
                              <a:pt x="7469481" y="514041"/>
                            </a:cubicBezTo>
                            <a:cubicBezTo>
                              <a:pt x="7514566" y="760024"/>
                              <a:pt x="7457029" y="891434"/>
                              <a:pt x="7469481" y="988540"/>
                            </a:cubicBezTo>
                            <a:cubicBezTo>
                              <a:pt x="7330386" y="1020906"/>
                              <a:pt x="7258117" y="964947"/>
                              <a:pt x="7118990" y="988540"/>
                            </a:cubicBezTo>
                            <a:cubicBezTo>
                              <a:pt x="6979863" y="1012133"/>
                              <a:pt x="6615284" y="952244"/>
                              <a:pt x="6469720" y="988540"/>
                            </a:cubicBezTo>
                            <a:cubicBezTo>
                              <a:pt x="6324156" y="1024836"/>
                              <a:pt x="6223370" y="969317"/>
                              <a:pt x="6044534" y="988540"/>
                            </a:cubicBezTo>
                            <a:cubicBezTo>
                              <a:pt x="5865698" y="1007763"/>
                              <a:pt x="5664238" y="937471"/>
                              <a:pt x="5469958" y="988540"/>
                            </a:cubicBezTo>
                            <a:cubicBezTo>
                              <a:pt x="5275678" y="1039609"/>
                              <a:pt x="5167012" y="960511"/>
                              <a:pt x="5044773" y="988540"/>
                            </a:cubicBezTo>
                            <a:cubicBezTo>
                              <a:pt x="4922535" y="1016569"/>
                              <a:pt x="4497521" y="915075"/>
                              <a:pt x="4320807" y="988540"/>
                            </a:cubicBezTo>
                            <a:cubicBezTo>
                              <a:pt x="4144093" y="1062005"/>
                              <a:pt x="3762034" y="937998"/>
                              <a:pt x="3596842" y="988540"/>
                            </a:cubicBezTo>
                            <a:cubicBezTo>
                              <a:pt x="3431651" y="1039082"/>
                              <a:pt x="3398202" y="969135"/>
                              <a:pt x="3246351" y="988540"/>
                            </a:cubicBezTo>
                            <a:cubicBezTo>
                              <a:pt x="3094500" y="1007945"/>
                              <a:pt x="2888328" y="970156"/>
                              <a:pt x="2597081" y="988540"/>
                            </a:cubicBezTo>
                            <a:cubicBezTo>
                              <a:pt x="2305834" y="1006924"/>
                              <a:pt x="2173196" y="962638"/>
                              <a:pt x="1873116" y="988540"/>
                            </a:cubicBezTo>
                            <a:cubicBezTo>
                              <a:pt x="1573037" y="1014442"/>
                              <a:pt x="1559057" y="938962"/>
                              <a:pt x="1447930" y="988540"/>
                            </a:cubicBezTo>
                            <a:cubicBezTo>
                              <a:pt x="1336803" y="1038118"/>
                              <a:pt x="1121684" y="983044"/>
                              <a:pt x="798660" y="988540"/>
                            </a:cubicBezTo>
                            <a:cubicBezTo>
                              <a:pt x="475636" y="994036"/>
                              <a:pt x="266178" y="928550"/>
                              <a:pt x="0" y="988540"/>
                            </a:cubicBezTo>
                            <a:cubicBezTo>
                              <a:pt x="-54078" y="780756"/>
                              <a:pt x="41040" y="626966"/>
                              <a:pt x="0" y="504155"/>
                            </a:cubicBezTo>
                            <a:cubicBezTo>
                              <a:pt x="-41040" y="381345"/>
                              <a:pt x="27428" y="177750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0D33809-5112-4D1F-B99C-6B881B9454DF}"/>
                  </a:ext>
                </a:extLst>
              </p:cNvPr>
              <p:cNvSpPr/>
              <p:nvPr/>
            </p:nvSpPr>
            <p:spPr>
              <a:xfrm>
                <a:off x="951968" y="5101014"/>
                <a:ext cx="7581756" cy="988540"/>
              </a:xfrm>
              <a:custGeom>
                <a:avLst/>
                <a:gdLst>
                  <a:gd name="connsiteX0" fmla="*/ 0 w 7581756"/>
                  <a:gd name="connsiteY0" fmla="*/ 0 h 988540"/>
                  <a:gd name="connsiteX1" fmla="*/ 659030 w 7581756"/>
                  <a:gd name="connsiteY1" fmla="*/ 0 h 988540"/>
                  <a:gd name="connsiteX2" fmla="*/ 1318059 w 7581756"/>
                  <a:gd name="connsiteY2" fmla="*/ 0 h 988540"/>
                  <a:gd name="connsiteX3" fmla="*/ 1673818 w 7581756"/>
                  <a:gd name="connsiteY3" fmla="*/ 0 h 988540"/>
                  <a:gd name="connsiteX4" fmla="*/ 2181213 w 7581756"/>
                  <a:gd name="connsiteY4" fmla="*/ 0 h 988540"/>
                  <a:gd name="connsiteX5" fmla="*/ 2688607 w 7581756"/>
                  <a:gd name="connsiteY5" fmla="*/ 0 h 988540"/>
                  <a:gd name="connsiteX6" fmla="*/ 3044367 w 7581756"/>
                  <a:gd name="connsiteY6" fmla="*/ 0 h 988540"/>
                  <a:gd name="connsiteX7" fmla="*/ 3779214 w 7581756"/>
                  <a:gd name="connsiteY7" fmla="*/ 0 h 988540"/>
                  <a:gd name="connsiteX8" fmla="*/ 4286608 w 7581756"/>
                  <a:gd name="connsiteY8" fmla="*/ 0 h 988540"/>
                  <a:gd name="connsiteX9" fmla="*/ 4794003 w 7581756"/>
                  <a:gd name="connsiteY9" fmla="*/ 0 h 988540"/>
                  <a:gd name="connsiteX10" fmla="*/ 5453032 w 7581756"/>
                  <a:gd name="connsiteY10" fmla="*/ 0 h 988540"/>
                  <a:gd name="connsiteX11" fmla="*/ 5808792 w 7581756"/>
                  <a:gd name="connsiteY11" fmla="*/ 0 h 988540"/>
                  <a:gd name="connsiteX12" fmla="*/ 6316186 w 7581756"/>
                  <a:gd name="connsiteY12" fmla="*/ 0 h 988540"/>
                  <a:gd name="connsiteX13" fmla="*/ 6747763 w 7581756"/>
                  <a:gd name="connsiteY13" fmla="*/ 0 h 988540"/>
                  <a:gd name="connsiteX14" fmla="*/ 7581756 w 7581756"/>
                  <a:gd name="connsiteY14" fmla="*/ 0 h 988540"/>
                  <a:gd name="connsiteX15" fmla="*/ 7581756 w 7581756"/>
                  <a:gd name="connsiteY15" fmla="*/ 474499 h 988540"/>
                  <a:gd name="connsiteX16" fmla="*/ 7581756 w 7581756"/>
                  <a:gd name="connsiteY16" fmla="*/ 988540 h 988540"/>
                  <a:gd name="connsiteX17" fmla="*/ 7074362 w 7581756"/>
                  <a:gd name="connsiteY17" fmla="*/ 988540 h 988540"/>
                  <a:gd name="connsiteX18" fmla="*/ 6566967 w 7581756"/>
                  <a:gd name="connsiteY18" fmla="*/ 988540 h 988540"/>
                  <a:gd name="connsiteX19" fmla="*/ 6135390 w 7581756"/>
                  <a:gd name="connsiteY19" fmla="*/ 988540 h 988540"/>
                  <a:gd name="connsiteX20" fmla="*/ 5476361 w 7581756"/>
                  <a:gd name="connsiteY20" fmla="*/ 988540 h 988540"/>
                  <a:gd name="connsiteX21" fmla="*/ 5120601 w 7581756"/>
                  <a:gd name="connsiteY21" fmla="*/ 988540 h 988540"/>
                  <a:gd name="connsiteX22" fmla="*/ 4689024 w 7581756"/>
                  <a:gd name="connsiteY22" fmla="*/ 988540 h 988540"/>
                  <a:gd name="connsiteX23" fmla="*/ 4257448 w 7581756"/>
                  <a:gd name="connsiteY23" fmla="*/ 988540 h 988540"/>
                  <a:gd name="connsiteX24" fmla="*/ 3750053 w 7581756"/>
                  <a:gd name="connsiteY24" fmla="*/ 988540 h 988540"/>
                  <a:gd name="connsiteX25" fmla="*/ 3091024 w 7581756"/>
                  <a:gd name="connsiteY25" fmla="*/ 988540 h 988540"/>
                  <a:gd name="connsiteX26" fmla="*/ 2356176 w 7581756"/>
                  <a:gd name="connsiteY26" fmla="*/ 988540 h 988540"/>
                  <a:gd name="connsiteX27" fmla="*/ 1697147 w 7581756"/>
                  <a:gd name="connsiteY27" fmla="*/ 988540 h 988540"/>
                  <a:gd name="connsiteX28" fmla="*/ 1265570 w 7581756"/>
                  <a:gd name="connsiteY28" fmla="*/ 988540 h 988540"/>
                  <a:gd name="connsiteX29" fmla="*/ 909811 w 7581756"/>
                  <a:gd name="connsiteY29" fmla="*/ 988540 h 988540"/>
                  <a:gd name="connsiteX30" fmla="*/ 0 w 7581756"/>
                  <a:gd name="connsiteY30" fmla="*/ 988540 h 988540"/>
                  <a:gd name="connsiteX31" fmla="*/ 0 w 7581756"/>
                  <a:gd name="connsiteY31" fmla="*/ 474499 h 988540"/>
                  <a:gd name="connsiteX32" fmla="*/ 0 w 7581756"/>
                  <a:gd name="connsiteY32" fmla="*/ 0 h 988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7581756" h="988540" fill="none" extrusionOk="0">
                    <a:moveTo>
                      <a:pt x="0" y="0"/>
                    </a:moveTo>
                    <a:cubicBezTo>
                      <a:pt x="174405" y="-6200"/>
                      <a:pt x="449574" y="9651"/>
                      <a:pt x="659030" y="0"/>
                    </a:cubicBezTo>
                    <a:cubicBezTo>
                      <a:pt x="868486" y="-9651"/>
                      <a:pt x="1059468" y="77708"/>
                      <a:pt x="1318059" y="0"/>
                    </a:cubicBezTo>
                    <a:cubicBezTo>
                      <a:pt x="1576650" y="-77708"/>
                      <a:pt x="1504952" y="40720"/>
                      <a:pt x="1673818" y="0"/>
                    </a:cubicBezTo>
                    <a:cubicBezTo>
                      <a:pt x="1842684" y="-40720"/>
                      <a:pt x="2078167" y="15748"/>
                      <a:pt x="2181213" y="0"/>
                    </a:cubicBezTo>
                    <a:cubicBezTo>
                      <a:pt x="2284260" y="-15748"/>
                      <a:pt x="2506413" y="33896"/>
                      <a:pt x="2688607" y="0"/>
                    </a:cubicBezTo>
                    <a:cubicBezTo>
                      <a:pt x="2870801" y="-33896"/>
                      <a:pt x="2867572" y="20085"/>
                      <a:pt x="3044367" y="0"/>
                    </a:cubicBezTo>
                    <a:cubicBezTo>
                      <a:pt x="3221162" y="-20085"/>
                      <a:pt x="3562209" y="76291"/>
                      <a:pt x="3779214" y="0"/>
                    </a:cubicBezTo>
                    <a:cubicBezTo>
                      <a:pt x="3996219" y="-76291"/>
                      <a:pt x="4144691" y="8082"/>
                      <a:pt x="4286608" y="0"/>
                    </a:cubicBezTo>
                    <a:cubicBezTo>
                      <a:pt x="4428525" y="-8082"/>
                      <a:pt x="4589820" y="58020"/>
                      <a:pt x="4794003" y="0"/>
                    </a:cubicBezTo>
                    <a:cubicBezTo>
                      <a:pt x="4998187" y="-58020"/>
                      <a:pt x="5158140" y="51009"/>
                      <a:pt x="5453032" y="0"/>
                    </a:cubicBezTo>
                    <a:cubicBezTo>
                      <a:pt x="5747924" y="-51009"/>
                      <a:pt x="5693253" y="30548"/>
                      <a:pt x="5808792" y="0"/>
                    </a:cubicBezTo>
                    <a:cubicBezTo>
                      <a:pt x="5924331" y="-30548"/>
                      <a:pt x="6170308" y="54229"/>
                      <a:pt x="6316186" y="0"/>
                    </a:cubicBezTo>
                    <a:cubicBezTo>
                      <a:pt x="6462064" y="-54229"/>
                      <a:pt x="6536989" y="41341"/>
                      <a:pt x="6747763" y="0"/>
                    </a:cubicBezTo>
                    <a:cubicBezTo>
                      <a:pt x="6958537" y="-41341"/>
                      <a:pt x="7392949" y="37346"/>
                      <a:pt x="7581756" y="0"/>
                    </a:cubicBezTo>
                    <a:cubicBezTo>
                      <a:pt x="7584289" y="173703"/>
                      <a:pt x="7555153" y="298725"/>
                      <a:pt x="7581756" y="474499"/>
                    </a:cubicBezTo>
                    <a:cubicBezTo>
                      <a:pt x="7608359" y="650273"/>
                      <a:pt x="7575941" y="811035"/>
                      <a:pt x="7581756" y="988540"/>
                    </a:cubicBezTo>
                    <a:cubicBezTo>
                      <a:pt x="7404896" y="1029943"/>
                      <a:pt x="7251129" y="945442"/>
                      <a:pt x="7074362" y="988540"/>
                    </a:cubicBezTo>
                    <a:cubicBezTo>
                      <a:pt x="6897595" y="1031638"/>
                      <a:pt x="6815091" y="951153"/>
                      <a:pt x="6566967" y="988540"/>
                    </a:cubicBezTo>
                    <a:cubicBezTo>
                      <a:pt x="6318844" y="1025927"/>
                      <a:pt x="6267859" y="952989"/>
                      <a:pt x="6135390" y="988540"/>
                    </a:cubicBezTo>
                    <a:cubicBezTo>
                      <a:pt x="6002921" y="1024091"/>
                      <a:pt x="5661282" y="929712"/>
                      <a:pt x="5476361" y="988540"/>
                    </a:cubicBezTo>
                    <a:cubicBezTo>
                      <a:pt x="5291440" y="1047368"/>
                      <a:pt x="5215901" y="965926"/>
                      <a:pt x="5120601" y="988540"/>
                    </a:cubicBezTo>
                    <a:cubicBezTo>
                      <a:pt x="5025301" y="1011154"/>
                      <a:pt x="4829285" y="969955"/>
                      <a:pt x="4689024" y="988540"/>
                    </a:cubicBezTo>
                    <a:cubicBezTo>
                      <a:pt x="4548763" y="1007125"/>
                      <a:pt x="4396607" y="937732"/>
                      <a:pt x="4257448" y="988540"/>
                    </a:cubicBezTo>
                    <a:cubicBezTo>
                      <a:pt x="4118289" y="1039348"/>
                      <a:pt x="3946732" y="973958"/>
                      <a:pt x="3750053" y="988540"/>
                    </a:cubicBezTo>
                    <a:cubicBezTo>
                      <a:pt x="3553375" y="1003122"/>
                      <a:pt x="3305038" y="970312"/>
                      <a:pt x="3091024" y="988540"/>
                    </a:cubicBezTo>
                    <a:cubicBezTo>
                      <a:pt x="2877010" y="1006768"/>
                      <a:pt x="2672954" y="982079"/>
                      <a:pt x="2356176" y="988540"/>
                    </a:cubicBezTo>
                    <a:cubicBezTo>
                      <a:pt x="2039398" y="995001"/>
                      <a:pt x="1941405" y="931954"/>
                      <a:pt x="1697147" y="988540"/>
                    </a:cubicBezTo>
                    <a:cubicBezTo>
                      <a:pt x="1452889" y="1045126"/>
                      <a:pt x="1385739" y="963943"/>
                      <a:pt x="1265570" y="988540"/>
                    </a:cubicBezTo>
                    <a:cubicBezTo>
                      <a:pt x="1145401" y="1013137"/>
                      <a:pt x="1035700" y="964339"/>
                      <a:pt x="909811" y="988540"/>
                    </a:cubicBezTo>
                    <a:cubicBezTo>
                      <a:pt x="783922" y="1012741"/>
                      <a:pt x="200453" y="938856"/>
                      <a:pt x="0" y="988540"/>
                    </a:cubicBezTo>
                    <a:cubicBezTo>
                      <a:pt x="-24345" y="792596"/>
                      <a:pt x="49532" y="655585"/>
                      <a:pt x="0" y="474499"/>
                    </a:cubicBezTo>
                    <a:cubicBezTo>
                      <a:pt x="-49532" y="293413"/>
                      <a:pt x="9299" y="140433"/>
                      <a:pt x="0" y="0"/>
                    </a:cubicBezTo>
                    <a:close/>
                  </a:path>
                  <a:path w="7581756" h="988540" stroke="0" extrusionOk="0">
                    <a:moveTo>
                      <a:pt x="0" y="0"/>
                    </a:moveTo>
                    <a:cubicBezTo>
                      <a:pt x="149306" y="-22643"/>
                      <a:pt x="359863" y="32071"/>
                      <a:pt x="583212" y="0"/>
                    </a:cubicBezTo>
                    <a:cubicBezTo>
                      <a:pt x="806561" y="-32071"/>
                      <a:pt x="1140014" y="429"/>
                      <a:pt x="1318059" y="0"/>
                    </a:cubicBezTo>
                    <a:cubicBezTo>
                      <a:pt x="1496104" y="-429"/>
                      <a:pt x="1518535" y="10028"/>
                      <a:pt x="1673818" y="0"/>
                    </a:cubicBezTo>
                    <a:cubicBezTo>
                      <a:pt x="1829101" y="-10028"/>
                      <a:pt x="1932279" y="8166"/>
                      <a:pt x="2105395" y="0"/>
                    </a:cubicBezTo>
                    <a:cubicBezTo>
                      <a:pt x="2278511" y="-8166"/>
                      <a:pt x="2356344" y="12106"/>
                      <a:pt x="2461155" y="0"/>
                    </a:cubicBezTo>
                    <a:cubicBezTo>
                      <a:pt x="2565966" y="-12106"/>
                      <a:pt x="2855409" y="5304"/>
                      <a:pt x="3196002" y="0"/>
                    </a:cubicBezTo>
                    <a:cubicBezTo>
                      <a:pt x="3536595" y="-5304"/>
                      <a:pt x="3553101" y="65751"/>
                      <a:pt x="3779214" y="0"/>
                    </a:cubicBezTo>
                    <a:cubicBezTo>
                      <a:pt x="4005327" y="-65751"/>
                      <a:pt x="4071170" y="22181"/>
                      <a:pt x="4286608" y="0"/>
                    </a:cubicBezTo>
                    <a:cubicBezTo>
                      <a:pt x="4502046" y="-22181"/>
                      <a:pt x="4582025" y="22181"/>
                      <a:pt x="4869820" y="0"/>
                    </a:cubicBezTo>
                    <a:cubicBezTo>
                      <a:pt x="5157615" y="-22181"/>
                      <a:pt x="5071396" y="8935"/>
                      <a:pt x="5225580" y="0"/>
                    </a:cubicBezTo>
                    <a:cubicBezTo>
                      <a:pt x="5379764" y="-8935"/>
                      <a:pt x="5521331" y="1944"/>
                      <a:pt x="5657156" y="0"/>
                    </a:cubicBezTo>
                    <a:cubicBezTo>
                      <a:pt x="5792981" y="-1944"/>
                      <a:pt x="6015955" y="24494"/>
                      <a:pt x="6316186" y="0"/>
                    </a:cubicBezTo>
                    <a:cubicBezTo>
                      <a:pt x="6616417" y="-24494"/>
                      <a:pt x="6581170" y="43712"/>
                      <a:pt x="6747763" y="0"/>
                    </a:cubicBezTo>
                    <a:cubicBezTo>
                      <a:pt x="6914356" y="-43712"/>
                      <a:pt x="7402799" y="16721"/>
                      <a:pt x="7581756" y="0"/>
                    </a:cubicBezTo>
                    <a:cubicBezTo>
                      <a:pt x="7614643" y="176967"/>
                      <a:pt x="7536671" y="268058"/>
                      <a:pt x="7581756" y="514041"/>
                    </a:cubicBezTo>
                    <a:cubicBezTo>
                      <a:pt x="7626841" y="760024"/>
                      <a:pt x="7569304" y="891434"/>
                      <a:pt x="7581756" y="988540"/>
                    </a:cubicBezTo>
                    <a:cubicBezTo>
                      <a:pt x="7456391" y="1000545"/>
                      <a:pt x="7356533" y="988276"/>
                      <a:pt x="7225997" y="988540"/>
                    </a:cubicBezTo>
                    <a:cubicBezTo>
                      <a:pt x="7095461" y="988804"/>
                      <a:pt x="6712925" y="922021"/>
                      <a:pt x="6566967" y="988540"/>
                    </a:cubicBezTo>
                    <a:cubicBezTo>
                      <a:pt x="6421009" y="1055059"/>
                      <a:pt x="6282015" y="939042"/>
                      <a:pt x="6135390" y="988540"/>
                    </a:cubicBezTo>
                    <a:cubicBezTo>
                      <a:pt x="5988765" y="1038038"/>
                      <a:pt x="5800663" y="956594"/>
                      <a:pt x="5552178" y="988540"/>
                    </a:cubicBezTo>
                    <a:cubicBezTo>
                      <a:pt x="5303693" y="1020486"/>
                      <a:pt x="5265035" y="942051"/>
                      <a:pt x="5120601" y="988540"/>
                    </a:cubicBezTo>
                    <a:cubicBezTo>
                      <a:pt x="4976167" y="1035029"/>
                      <a:pt x="4622689" y="943108"/>
                      <a:pt x="4385754" y="988540"/>
                    </a:cubicBezTo>
                    <a:cubicBezTo>
                      <a:pt x="4148819" y="1033972"/>
                      <a:pt x="3956382" y="929164"/>
                      <a:pt x="3650907" y="988540"/>
                    </a:cubicBezTo>
                    <a:cubicBezTo>
                      <a:pt x="3345432" y="1047916"/>
                      <a:pt x="3405175" y="962070"/>
                      <a:pt x="3295148" y="988540"/>
                    </a:cubicBezTo>
                    <a:cubicBezTo>
                      <a:pt x="3185121" y="1015010"/>
                      <a:pt x="2857645" y="958048"/>
                      <a:pt x="2636118" y="988540"/>
                    </a:cubicBezTo>
                    <a:cubicBezTo>
                      <a:pt x="2414591" y="1019032"/>
                      <a:pt x="2228061" y="964050"/>
                      <a:pt x="1901271" y="988540"/>
                    </a:cubicBezTo>
                    <a:cubicBezTo>
                      <a:pt x="1574481" y="1013030"/>
                      <a:pt x="1662076" y="963511"/>
                      <a:pt x="1469694" y="988540"/>
                    </a:cubicBezTo>
                    <a:cubicBezTo>
                      <a:pt x="1277312" y="1013569"/>
                      <a:pt x="1080670" y="928594"/>
                      <a:pt x="810665" y="988540"/>
                    </a:cubicBezTo>
                    <a:cubicBezTo>
                      <a:pt x="540660" y="1048486"/>
                      <a:pt x="357823" y="980016"/>
                      <a:pt x="0" y="988540"/>
                    </a:cubicBezTo>
                    <a:cubicBezTo>
                      <a:pt x="-54078" y="780756"/>
                      <a:pt x="41040" y="626966"/>
                      <a:pt x="0" y="504155"/>
                    </a:cubicBezTo>
                    <a:cubicBezTo>
                      <a:pt x="-41040" y="381345"/>
                      <a:pt x="27428" y="177750"/>
                      <a:pt x="0" y="0"/>
                    </a:cubicBezTo>
                    <a:close/>
                  </a:path>
                </a:pathLst>
              </a:custGeom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=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argmax</m:t>
                          </m:r>
                        </m:e>
                        <m:lim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pt-BR" sz="24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4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[</m:t>
                          </m:r>
                          <m:r>
                            <a:rPr lang="en-US" sz="24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𝑉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0D33809-5112-4D1F-B99C-6B881B9454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1968" y="5101014"/>
                <a:ext cx="7581756" cy="9885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custGeom>
                        <a:avLst/>
                        <a:gdLst>
                          <a:gd name="connsiteX0" fmla="*/ 0 w 7581756"/>
                          <a:gd name="connsiteY0" fmla="*/ 0 h 988540"/>
                          <a:gd name="connsiteX1" fmla="*/ 659030 w 7581756"/>
                          <a:gd name="connsiteY1" fmla="*/ 0 h 988540"/>
                          <a:gd name="connsiteX2" fmla="*/ 1318059 w 7581756"/>
                          <a:gd name="connsiteY2" fmla="*/ 0 h 988540"/>
                          <a:gd name="connsiteX3" fmla="*/ 1673818 w 7581756"/>
                          <a:gd name="connsiteY3" fmla="*/ 0 h 988540"/>
                          <a:gd name="connsiteX4" fmla="*/ 2181213 w 7581756"/>
                          <a:gd name="connsiteY4" fmla="*/ 0 h 988540"/>
                          <a:gd name="connsiteX5" fmla="*/ 2688607 w 7581756"/>
                          <a:gd name="connsiteY5" fmla="*/ 0 h 988540"/>
                          <a:gd name="connsiteX6" fmla="*/ 3044367 w 7581756"/>
                          <a:gd name="connsiteY6" fmla="*/ 0 h 988540"/>
                          <a:gd name="connsiteX7" fmla="*/ 3779214 w 7581756"/>
                          <a:gd name="connsiteY7" fmla="*/ 0 h 988540"/>
                          <a:gd name="connsiteX8" fmla="*/ 4286608 w 7581756"/>
                          <a:gd name="connsiteY8" fmla="*/ 0 h 988540"/>
                          <a:gd name="connsiteX9" fmla="*/ 4794003 w 7581756"/>
                          <a:gd name="connsiteY9" fmla="*/ 0 h 988540"/>
                          <a:gd name="connsiteX10" fmla="*/ 5453032 w 7581756"/>
                          <a:gd name="connsiteY10" fmla="*/ 0 h 988540"/>
                          <a:gd name="connsiteX11" fmla="*/ 5808792 w 7581756"/>
                          <a:gd name="connsiteY11" fmla="*/ 0 h 988540"/>
                          <a:gd name="connsiteX12" fmla="*/ 6316186 w 7581756"/>
                          <a:gd name="connsiteY12" fmla="*/ 0 h 988540"/>
                          <a:gd name="connsiteX13" fmla="*/ 6747763 w 7581756"/>
                          <a:gd name="connsiteY13" fmla="*/ 0 h 988540"/>
                          <a:gd name="connsiteX14" fmla="*/ 7581756 w 7581756"/>
                          <a:gd name="connsiteY14" fmla="*/ 0 h 988540"/>
                          <a:gd name="connsiteX15" fmla="*/ 7581756 w 7581756"/>
                          <a:gd name="connsiteY15" fmla="*/ 474499 h 988540"/>
                          <a:gd name="connsiteX16" fmla="*/ 7581756 w 7581756"/>
                          <a:gd name="connsiteY16" fmla="*/ 988540 h 988540"/>
                          <a:gd name="connsiteX17" fmla="*/ 7074362 w 7581756"/>
                          <a:gd name="connsiteY17" fmla="*/ 988540 h 988540"/>
                          <a:gd name="connsiteX18" fmla="*/ 6566967 w 7581756"/>
                          <a:gd name="connsiteY18" fmla="*/ 988540 h 988540"/>
                          <a:gd name="connsiteX19" fmla="*/ 6135390 w 7581756"/>
                          <a:gd name="connsiteY19" fmla="*/ 988540 h 988540"/>
                          <a:gd name="connsiteX20" fmla="*/ 5476361 w 7581756"/>
                          <a:gd name="connsiteY20" fmla="*/ 988540 h 988540"/>
                          <a:gd name="connsiteX21" fmla="*/ 5120601 w 7581756"/>
                          <a:gd name="connsiteY21" fmla="*/ 988540 h 988540"/>
                          <a:gd name="connsiteX22" fmla="*/ 4689024 w 7581756"/>
                          <a:gd name="connsiteY22" fmla="*/ 988540 h 988540"/>
                          <a:gd name="connsiteX23" fmla="*/ 4257448 w 7581756"/>
                          <a:gd name="connsiteY23" fmla="*/ 988540 h 988540"/>
                          <a:gd name="connsiteX24" fmla="*/ 3750053 w 7581756"/>
                          <a:gd name="connsiteY24" fmla="*/ 988540 h 988540"/>
                          <a:gd name="connsiteX25" fmla="*/ 3091024 w 7581756"/>
                          <a:gd name="connsiteY25" fmla="*/ 988540 h 988540"/>
                          <a:gd name="connsiteX26" fmla="*/ 2356176 w 7581756"/>
                          <a:gd name="connsiteY26" fmla="*/ 988540 h 988540"/>
                          <a:gd name="connsiteX27" fmla="*/ 1697147 w 7581756"/>
                          <a:gd name="connsiteY27" fmla="*/ 988540 h 988540"/>
                          <a:gd name="connsiteX28" fmla="*/ 1265570 w 7581756"/>
                          <a:gd name="connsiteY28" fmla="*/ 988540 h 988540"/>
                          <a:gd name="connsiteX29" fmla="*/ 909811 w 7581756"/>
                          <a:gd name="connsiteY29" fmla="*/ 988540 h 988540"/>
                          <a:gd name="connsiteX30" fmla="*/ 0 w 7581756"/>
                          <a:gd name="connsiteY30" fmla="*/ 988540 h 988540"/>
                          <a:gd name="connsiteX31" fmla="*/ 0 w 7581756"/>
                          <a:gd name="connsiteY31" fmla="*/ 474499 h 988540"/>
                          <a:gd name="connsiteX32" fmla="*/ 0 w 7581756"/>
                          <a:gd name="connsiteY32" fmla="*/ 0 h 988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</a:cxnLst>
                        <a:rect l="l" t="t" r="r" b="b"/>
                        <a:pathLst>
                          <a:path w="7581756" h="988540" fill="none" extrusionOk="0">
                            <a:moveTo>
                              <a:pt x="0" y="0"/>
                            </a:moveTo>
                            <a:cubicBezTo>
                              <a:pt x="174405" y="-6200"/>
                              <a:pt x="449574" y="9651"/>
                              <a:pt x="659030" y="0"/>
                            </a:cubicBezTo>
                            <a:cubicBezTo>
                              <a:pt x="868486" y="-9651"/>
                              <a:pt x="1059468" y="77708"/>
                              <a:pt x="1318059" y="0"/>
                            </a:cubicBezTo>
                            <a:cubicBezTo>
                              <a:pt x="1576650" y="-77708"/>
                              <a:pt x="1504952" y="40720"/>
                              <a:pt x="1673818" y="0"/>
                            </a:cubicBezTo>
                            <a:cubicBezTo>
                              <a:pt x="1842684" y="-40720"/>
                              <a:pt x="2078167" y="15748"/>
                              <a:pt x="2181213" y="0"/>
                            </a:cubicBezTo>
                            <a:cubicBezTo>
                              <a:pt x="2284260" y="-15748"/>
                              <a:pt x="2506413" y="33896"/>
                              <a:pt x="2688607" y="0"/>
                            </a:cubicBezTo>
                            <a:cubicBezTo>
                              <a:pt x="2870801" y="-33896"/>
                              <a:pt x="2867572" y="20085"/>
                              <a:pt x="3044367" y="0"/>
                            </a:cubicBezTo>
                            <a:cubicBezTo>
                              <a:pt x="3221162" y="-20085"/>
                              <a:pt x="3562209" y="76291"/>
                              <a:pt x="3779214" y="0"/>
                            </a:cubicBezTo>
                            <a:cubicBezTo>
                              <a:pt x="3996219" y="-76291"/>
                              <a:pt x="4144691" y="8082"/>
                              <a:pt x="4286608" y="0"/>
                            </a:cubicBezTo>
                            <a:cubicBezTo>
                              <a:pt x="4428525" y="-8082"/>
                              <a:pt x="4589820" y="58020"/>
                              <a:pt x="4794003" y="0"/>
                            </a:cubicBezTo>
                            <a:cubicBezTo>
                              <a:pt x="4998187" y="-58020"/>
                              <a:pt x="5158140" y="51009"/>
                              <a:pt x="5453032" y="0"/>
                            </a:cubicBezTo>
                            <a:cubicBezTo>
                              <a:pt x="5747924" y="-51009"/>
                              <a:pt x="5693253" y="30548"/>
                              <a:pt x="5808792" y="0"/>
                            </a:cubicBezTo>
                            <a:cubicBezTo>
                              <a:pt x="5924331" y="-30548"/>
                              <a:pt x="6170308" y="54229"/>
                              <a:pt x="6316186" y="0"/>
                            </a:cubicBezTo>
                            <a:cubicBezTo>
                              <a:pt x="6462064" y="-54229"/>
                              <a:pt x="6536989" y="41341"/>
                              <a:pt x="6747763" y="0"/>
                            </a:cubicBezTo>
                            <a:cubicBezTo>
                              <a:pt x="6958537" y="-41341"/>
                              <a:pt x="7392949" y="37346"/>
                              <a:pt x="7581756" y="0"/>
                            </a:cubicBezTo>
                            <a:cubicBezTo>
                              <a:pt x="7584289" y="173703"/>
                              <a:pt x="7555153" y="298725"/>
                              <a:pt x="7581756" y="474499"/>
                            </a:cubicBezTo>
                            <a:cubicBezTo>
                              <a:pt x="7608359" y="650273"/>
                              <a:pt x="7575941" y="811035"/>
                              <a:pt x="7581756" y="988540"/>
                            </a:cubicBezTo>
                            <a:cubicBezTo>
                              <a:pt x="7404896" y="1029943"/>
                              <a:pt x="7251129" y="945442"/>
                              <a:pt x="7074362" y="988540"/>
                            </a:cubicBezTo>
                            <a:cubicBezTo>
                              <a:pt x="6897595" y="1031638"/>
                              <a:pt x="6815091" y="951153"/>
                              <a:pt x="6566967" y="988540"/>
                            </a:cubicBezTo>
                            <a:cubicBezTo>
                              <a:pt x="6318844" y="1025927"/>
                              <a:pt x="6267859" y="952989"/>
                              <a:pt x="6135390" y="988540"/>
                            </a:cubicBezTo>
                            <a:cubicBezTo>
                              <a:pt x="6002921" y="1024091"/>
                              <a:pt x="5661282" y="929712"/>
                              <a:pt x="5476361" y="988540"/>
                            </a:cubicBezTo>
                            <a:cubicBezTo>
                              <a:pt x="5291440" y="1047368"/>
                              <a:pt x="5215901" y="965926"/>
                              <a:pt x="5120601" y="988540"/>
                            </a:cubicBezTo>
                            <a:cubicBezTo>
                              <a:pt x="5025301" y="1011154"/>
                              <a:pt x="4829285" y="969955"/>
                              <a:pt x="4689024" y="988540"/>
                            </a:cubicBezTo>
                            <a:cubicBezTo>
                              <a:pt x="4548763" y="1007125"/>
                              <a:pt x="4396607" y="937732"/>
                              <a:pt x="4257448" y="988540"/>
                            </a:cubicBezTo>
                            <a:cubicBezTo>
                              <a:pt x="4118289" y="1039348"/>
                              <a:pt x="3946732" y="973958"/>
                              <a:pt x="3750053" y="988540"/>
                            </a:cubicBezTo>
                            <a:cubicBezTo>
                              <a:pt x="3553375" y="1003122"/>
                              <a:pt x="3305038" y="970312"/>
                              <a:pt x="3091024" y="988540"/>
                            </a:cubicBezTo>
                            <a:cubicBezTo>
                              <a:pt x="2877010" y="1006768"/>
                              <a:pt x="2672954" y="982079"/>
                              <a:pt x="2356176" y="988540"/>
                            </a:cubicBezTo>
                            <a:cubicBezTo>
                              <a:pt x="2039398" y="995001"/>
                              <a:pt x="1941405" y="931954"/>
                              <a:pt x="1697147" y="988540"/>
                            </a:cubicBezTo>
                            <a:cubicBezTo>
                              <a:pt x="1452889" y="1045126"/>
                              <a:pt x="1385739" y="963943"/>
                              <a:pt x="1265570" y="988540"/>
                            </a:cubicBezTo>
                            <a:cubicBezTo>
                              <a:pt x="1145401" y="1013137"/>
                              <a:pt x="1035700" y="964339"/>
                              <a:pt x="909811" y="988540"/>
                            </a:cubicBezTo>
                            <a:cubicBezTo>
                              <a:pt x="783922" y="1012741"/>
                              <a:pt x="200453" y="938856"/>
                              <a:pt x="0" y="988540"/>
                            </a:cubicBezTo>
                            <a:cubicBezTo>
                              <a:pt x="-24345" y="792596"/>
                              <a:pt x="49532" y="655585"/>
                              <a:pt x="0" y="474499"/>
                            </a:cubicBezTo>
                            <a:cubicBezTo>
                              <a:pt x="-49532" y="293413"/>
                              <a:pt x="9299" y="140433"/>
                              <a:pt x="0" y="0"/>
                            </a:cubicBezTo>
                            <a:close/>
                          </a:path>
                          <a:path w="7581756" h="988540" stroke="0" extrusionOk="0">
                            <a:moveTo>
                              <a:pt x="0" y="0"/>
                            </a:moveTo>
                            <a:cubicBezTo>
                              <a:pt x="149306" y="-22643"/>
                              <a:pt x="359863" y="32071"/>
                              <a:pt x="583212" y="0"/>
                            </a:cubicBezTo>
                            <a:cubicBezTo>
                              <a:pt x="806561" y="-32071"/>
                              <a:pt x="1140014" y="429"/>
                              <a:pt x="1318059" y="0"/>
                            </a:cubicBezTo>
                            <a:cubicBezTo>
                              <a:pt x="1496104" y="-429"/>
                              <a:pt x="1518535" y="10028"/>
                              <a:pt x="1673818" y="0"/>
                            </a:cubicBezTo>
                            <a:cubicBezTo>
                              <a:pt x="1829101" y="-10028"/>
                              <a:pt x="1932279" y="8166"/>
                              <a:pt x="2105395" y="0"/>
                            </a:cubicBezTo>
                            <a:cubicBezTo>
                              <a:pt x="2278511" y="-8166"/>
                              <a:pt x="2356344" y="12106"/>
                              <a:pt x="2461155" y="0"/>
                            </a:cubicBezTo>
                            <a:cubicBezTo>
                              <a:pt x="2565966" y="-12106"/>
                              <a:pt x="2855409" y="5304"/>
                              <a:pt x="3196002" y="0"/>
                            </a:cubicBezTo>
                            <a:cubicBezTo>
                              <a:pt x="3536595" y="-5304"/>
                              <a:pt x="3553101" y="65751"/>
                              <a:pt x="3779214" y="0"/>
                            </a:cubicBezTo>
                            <a:cubicBezTo>
                              <a:pt x="4005327" y="-65751"/>
                              <a:pt x="4071170" y="22181"/>
                              <a:pt x="4286608" y="0"/>
                            </a:cubicBezTo>
                            <a:cubicBezTo>
                              <a:pt x="4502046" y="-22181"/>
                              <a:pt x="4582025" y="22181"/>
                              <a:pt x="4869820" y="0"/>
                            </a:cubicBezTo>
                            <a:cubicBezTo>
                              <a:pt x="5157615" y="-22181"/>
                              <a:pt x="5071396" y="8935"/>
                              <a:pt x="5225580" y="0"/>
                            </a:cubicBezTo>
                            <a:cubicBezTo>
                              <a:pt x="5379764" y="-8935"/>
                              <a:pt x="5521331" y="1944"/>
                              <a:pt x="5657156" y="0"/>
                            </a:cubicBezTo>
                            <a:cubicBezTo>
                              <a:pt x="5792981" y="-1944"/>
                              <a:pt x="6015955" y="24494"/>
                              <a:pt x="6316186" y="0"/>
                            </a:cubicBezTo>
                            <a:cubicBezTo>
                              <a:pt x="6616417" y="-24494"/>
                              <a:pt x="6581170" y="43712"/>
                              <a:pt x="6747763" y="0"/>
                            </a:cubicBezTo>
                            <a:cubicBezTo>
                              <a:pt x="6914356" y="-43712"/>
                              <a:pt x="7402799" y="16721"/>
                              <a:pt x="7581756" y="0"/>
                            </a:cubicBezTo>
                            <a:cubicBezTo>
                              <a:pt x="7614643" y="176967"/>
                              <a:pt x="7536671" y="268058"/>
                              <a:pt x="7581756" y="514041"/>
                            </a:cubicBezTo>
                            <a:cubicBezTo>
                              <a:pt x="7626841" y="760024"/>
                              <a:pt x="7569304" y="891434"/>
                              <a:pt x="7581756" y="988540"/>
                            </a:cubicBezTo>
                            <a:cubicBezTo>
                              <a:pt x="7456391" y="1000545"/>
                              <a:pt x="7356533" y="988276"/>
                              <a:pt x="7225997" y="988540"/>
                            </a:cubicBezTo>
                            <a:cubicBezTo>
                              <a:pt x="7095461" y="988804"/>
                              <a:pt x="6712925" y="922021"/>
                              <a:pt x="6566967" y="988540"/>
                            </a:cubicBezTo>
                            <a:cubicBezTo>
                              <a:pt x="6421009" y="1055059"/>
                              <a:pt x="6282015" y="939042"/>
                              <a:pt x="6135390" y="988540"/>
                            </a:cubicBezTo>
                            <a:cubicBezTo>
                              <a:pt x="5988765" y="1038038"/>
                              <a:pt x="5800663" y="956594"/>
                              <a:pt x="5552178" y="988540"/>
                            </a:cubicBezTo>
                            <a:cubicBezTo>
                              <a:pt x="5303693" y="1020486"/>
                              <a:pt x="5265035" y="942051"/>
                              <a:pt x="5120601" y="988540"/>
                            </a:cubicBezTo>
                            <a:cubicBezTo>
                              <a:pt x="4976167" y="1035029"/>
                              <a:pt x="4622689" y="943108"/>
                              <a:pt x="4385754" y="988540"/>
                            </a:cubicBezTo>
                            <a:cubicBezTo>
                              <a:pt x="4148819" y="1033972"/>
                              <a:pt x="3956382" y="929164"/>
                              <a:pt x="3650907" y="988540"/>
                            </a:cubicBezTo>
                            <a:cubicBezTo>
                              <a:pt x="3345432" y="1047916"/>
                              <a:pt x="3405175" y="962070"/>
                              <a:pt x="3295148" y="988540"/>
                            </a:cubicBezTo>
                            <a:cubicBezTo>
                              <a:pt x="3185121" y="1015010"/>
                              <a:pt x="2857645" y="958048"/>
                              <a:pt x="2636118" y="988540"/>
                            </a:cubicBezTo>
                            <a:cubicBezTo>
                              <a:pt x="2414591" y="1019032"/>
                              <a:pt x="2228061" y="964050"/>
                              <a:pt x="1901271" y="988540"/>
                            </a:cubicBezTo>
                            <a:cubicBezTo>
                              <a:pt x="1574481" y="1013030"/>
                              <a:pt x="1662076" y="963511"/>
                              <a:pt x="1469694" y="988540"/>
                            </a:cubicBezTo>
                            <a:cubicBezTo>
                              <a:pt x="1277312" y="1013569"/>
                              <a:pt x="1080670" y="928594"/>
                              <a:pt x="810665" y="988540"/>
                            </a:cubicBezTo>
                            <a:cubicBezTo>
                              <a:pt x="540660" y="1048486"/>
                              <a:pt x="357823" y="980016"/>
                              <a:pt x="0" y="988540"/>
                            </a:cubicBezTo>
                            <a:cubicBezTo>
                              <a:pt x="-54078" y="780756"/>
                              <a:pt x="41040" y="626966"/>
                              <a:pt x="0" y="504155"/>
                            </a:cubicBezTo>
                            <a:cubicBezTo>
                              <a:pt x="-41040" y="381345"/>
                              <a:pt x="27428" y="177750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2">
            <a:extLst>
              <a:ext uri="{FF2B5EF4-FFF2-40B4-BE49-F238E27FC236}">
                <a16:creationId xmlns:a16="http://schemas.microsoft.com/office/drawing/2014/main" id="{52F05741-7E01-4A75-AD1D-896D30EE93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4324" y="2363351"/>
            <a:ext cx="2428875" cy="348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3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3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230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Evaluation - t=0, t=1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63200" y="115189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1DCD7F-B494-4F68-A147-3C980382D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1352260"/>
            <a:ext cx="3096057" cy="4153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6DDE42-BB03-41A6-A064-F36009E0C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1352260"/>
            <a:ext cx="3105583" cy="41630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99FA9B3-1B91-4F0A-AA24-ED71A9E9A0DF}"/>
                  </a:ext>
                </a:extLst>
              </p:cNvPr>
              <p:cNvSpPr/>
              <p:nvPr/>
            </p:nvSpPr>
            <p:spPr>
              <a:xfrm>
                <a:off x="2386256" y="5869460"/>
                <a:ext cx="7469481" cy="988540"/>
              </a:xfrm>
              <a:custGeom>
                <a:avLst/>
                <a:gdLst>
                  <a:gd name="connsiteX0" fmla="*/ 0 w 7469481"/>
                  <a:gd name="connsiteY0" fmla="*/ 0 h 988540"/>
                  <a:gd name="connsiteX1" fmla="*/ 649270 w 7469481"/>
                  <a:gd name="connsiteY1" fmla="*/ 0 h 988540"/>
                  <a:gd name="connsiteX2" fmla="*/ 1298541 w 7469481"/>
                  <a:gd name="connsiteY2" fmla="*/ 0 h 988540"/>
                  <a:gd name="connsiteX3" fmla="*/ 1649032 w 7469481"/>
                  <a:gd name="connsiteY3" fmla="*/ 0 h 988540"/>
                  <a:gd name="connsiteX4" fmla="*/ 2148912 w 7469481"/>
                  <a:gd name="connsiteY4" fmla="*/ 0 h 988540"/>
                  <a:gd name="connsiteX5" fmla="*/ 2648793 w 7469481"/>
                  <a:gd name="connsiteY5" fmla="*/ 0 h 988540"/>
                  <a:gd name="connsiteX6" fmla="*/ 2999284 w 7469481"/>
                  <a:gd name="connsiteY6" fmla="*/ 0 h 988540"/>
                  <a:gd name="connsiteX7" fmla="*/ 3723249 w 7469481"/>
                  <a:gd name="connsiteY7" fmla="*/ 0 h 988540"/>
                  <a:gd name="connsiteX8" fmla="*/ 4223130 w 7469481"/>
                  <a:gd name="connsiteY8" fmla="*/ 0 h 988540"/>
                  <a:gd name="connsiteX9" fmla="*/ 4723010 w 7469481"/>
                  <a:gd name="connsiteY9" fmla="*/ 0 h 988540"/>
                  <a:gd name="connsiteX10" fmla="*/ 5372281 w 7469481"/>
                  <a:gd name="connsiteY10" fmla="*/ 0 h 988540"/>
                  <a:gd name="connsiteX11" fmla="*/ 5722772 w 7469481"/>
                  <a:gd name="connsiteY11" fmla="*/ 0 h 988540"/>
                  <a:gd name="connsiteX12" fmla="*/ 6222652 w 7469481"/>
                  <a:gd name="connsiteY12" fmla="*/ 0 h 988540"/>
                  <a:gd name="connsiteX13" fmla="*/ 6647838 w 7469481"/>
                  <a:gd name="connsiteY13" fmla="*/ 0 h 988540"/>
                  <a:gd name="connsiteX14" fmla="*/ 7469481 w 7469481"/>
                  <a:gd name="connsiteY14" fmla="*/ 0 h 988540"/>
                  <a:gd name="connsiteX15" fmla="*/ 7469481 w 7469481"/>
                  <a:gd name="connsiteY15" fmla="*/ 474499 h 988540"/>
                  <a:gd name="connsiteX16" fmla="*/ 7469481 w 7469481"/>
                  <a:gd name="connsiteY16" fmla="*/ 988540 h 988540"/>
                  <a:gd name="connsiteX17" fmla="*/ 6969600 w 7469481"/>
                  <a:gd name="connsiteY17" fmla="*/ 988540 h 988540"/>
                  <a:gd name="connsiteX18" fmla="*/ 6469720 w 7469481"/>
                  <a:gd name="connsiteY18" fmla="*/ 988540 h 988540"/>
                  <a:gd name="connsiteX19" fmla="*/ 6044534 w 7469481"/>
                  <a:gd name="connsiteY19" fmla="*/ 988540 h 988540"/>
                  <a:gd name="connsiteX20" fmla="*/ 5395264 w 7469481"/>
                  <a:gd name="connsiteY20" fmla="*/ 988540 h 988540"/>
                  <a:gd name="connsiteX21" fmla="*/ 5044773 w 7469481"/>
                  <a:gd name="connsiteY21" fmla="*/ 988540 h 988540"/>
                  <a:gd name="connsiteX22" fmla="*/ 4619587 w 7469481"/>
                  <a:gd name="connsiteY22" fmla="*/ 988540 h 988540"/>
                  <a:gd name="connsiteX23" fmla="*/ 4194401 w 7469481"/>
                  <a:gd name="connsiteY23" fmla="*/ 988540 h 988540"/>
                  <a:gd name="connsiteX24" fmla="*/ 3694520 w 7469481"/>
                  <a:gd name="connsiteY24" fmla="*/ 988540 h 988540"/>
                  <a:gd name="connsiteX25" fmla="*/ 3045250 w 7469481"/>
                  <a:gd name="connsiteY25" fmla="*/ 988540 h 988540"/>
                  <a:gd name="connsiteX26" fmla="*/ 2321285 w 7469481"/>
                  <a:gd name="connsiteY26" fmla="*/ 988540 h 988540"/>
                  <a:gd name="connsiteX27" fmla="*/ 1672015 w 7469481"/>
                  <a:gd name="connsiteY27" fmla="*/ 988540 h 988540"/>
                  <a:gd name="connsiteX28" fmla="*/ 1246829 w 7469481"/>
                  <a:gd name="connsiteY28" fmla="*/ 988540 h 988540"/>
                  <a:gd name="connsiteX29" fmla="*/ 896338 w 7469481"/>
                  <a:gd name="connsiteY29" fmla="*/ 988540 h 988540"/>
                  <a:gd name="connsiteX30" fmla="*/ 0 w 7469481"/>
                  <a:gd name="connsiteY30" fmla="*/ 988540 h 988540"/>
                  <a:gd name="connsiteX31" fmla="*/ 0 w 7469481"/>
                  <a:gd name="connsiteY31" fmla="*/ 474499 h 988540"/>
                  <a:gd name="connsiteX32" fmla="*/ 0 w 7469481"/>
                  <a:gd name="connsiteY32" fmla="*/ 0 h 988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7469481" h="988540" fill="none" extrusionOk="0">
                    <a:moveTo>
                      <a:pt x="0" y="0"/>
                    </a:moveTo>
                    <a:cubicBezTo>
                      <a:pt x="143953" y="-33010"/>
                      <a:pt x="451044" y="52114"/>
                      <a:pt x="649270" y="0"/>
                    </a:cubicBezTo>
                    <a:cubicBezTo>
                      <a:pt x="847496" y="-52114"/>
                      <a:pt x="1106587" y="34891"/>
                      <a:pt x="1298541" y="0"/>
                    </a:cubicBezTo>
                    <a:cubicBezTo>
                      <a:pt x="1490495" y="-34891"/>
                      <a:pt x="1498070" y="31891"/>
                      <a:pt x="1649032" y="0"/>
                    </a:cubicBezTo>
                    <a:cubicBezTo>
                      <a:pt x="1799994" y="-31891"/>
                      <a:pt x="1914217" y="35447"/>
                      <a:pt x="2148912" y="0"/>
                    </a:cubicBezTo>
                    <a:cubicBezTo>
                      <a:pt x="2383607" y="-35447"/>
                      <a:pt x="2399735" y="39794"/>
                      <a:pt x="2648793" y="0"/>
                    </a:cubicBezTo>
                    <a:cubicBezTo>
                      <a:pt x="2897851" y="-39794"/>
                      <a:pt x="2909759" y="10184"/>
                      <a:pt x="2999284" y="0"/>
                    </a:cubicBezTo>
                    <a:cubicBezTo>
                      <a:pt x="3088809" y="-10184"/>
                      <a:pt x="3410297" y="50817"/>
                      <a:pt x="3723249" y="0"/>
                    </a:cubicBezTo>
                    <a:cubicBezTo>
                      <a:pt x="4036201" y="-50817"/>
                      <a:pt x="4107347" y="19115"/>
                      <a:pt x="4223130" y="0"/>
                    </a:cubicBezTo>
                    <a:cubicBezTo>
                      <a:pt x="4338913" y="-19115"/>
                      <a:pt x="4512831" y="46485"/>
                      <a:pt x="4723010" y="0"/>
                    </a:cubicBezTo>
                    <a:cubicBezTo>
                      <a:pt x="4933189" y="-46485"/>
                      <a:pt x="5054311" y="28432"/>
                      <a:pt x="5372281" y="0"/>
                    </a:cubicBezTo>
                    <a:cubicBezTo>
                      <a:pt x="5690251" y="-28432"/>
                      <a:pt x="5560226" y="16173"/>
                      <a:pt x="5722772" y="0"/>
                    </a:cubicBezTo>
                    <a:cubicBezTo>
                      <a:pt x="5885318" y="-16173"/>
                      <a:pt x="6093925" y="40950"/>
                      <a:pt x="6222652" y="0"/>
                    </a:cubicBezTo>
                    <a:cubicBezTo>
                      <a:pt x="6351379" y="-40950"/>
                      <a:pt x="6559134" y="35475"/>
                      <a:pt x="6647838" y="0"/>
                    </a:cubicBezTo>
                    <a:cubicBezTo>
                      <a:pt x="6736542" y="-35475"/>
                      <a:pt x="7211181" y="34296"/>
                      <a:pt x="7469481" y="0"/>
                    </a:cubicBezTo>
                    <a:cubicBezTo>
                      <a:pt x="7472014" y="173703"/>
                      <a:pt x="7442878" y="298725"/>
                      <a:pt x="7469481" y="474499"/>
                    </a:cubicBezTo>
                    <a:cubicBezTo>
                      <a:pt x="7496084" y="650273"/>
                      <a:pt x="7463666" y="811035"/>
                      <a:pt x="7469481" y="988540"/>
                    </a:cubicBezTo>
                    <a:cubicBezTo>
                      <a:pt x="7286668" y="1030980"/>
                      <a:pt x="7124906" y="959397"/>
                      <a:pt x="6969600" y="988540"/>
                    </a:cubicBezTo>
                    <a:cubicBezTo>
                      <a:pt x="6814294" y="1017683"/>
                      <a:pt x="6649195" y="977001"/>
                      <a:pt x="6469720" y="988540"/>
                    </a:cubicBezTo>
                    <a:cubicBezTo>
                      <a:pt x="6290245" y="1000079"/>
                      <a:pt x="6172453" y="959363"/>
                      <a:pt x="6044534" y="988540"/>
                    </a:cubicBezTo>
                    <a:cubicBezTo>
                      <a:pt x="5916615" y="1017717"/>
                      <a:pt x="5682714" y="988356"/>
                      <a:pt x="5395264" y="988540"/>
                    </a:cubicBezTo>
                    <a:cubicBezTo>
                      <a:pt x="5107814" y="988724"/>
                      <a:pt x="5197639" y="988437"/>
                      <a:pt x="5044773" y="988540"/>
                    </a:cubicBezTo>
                    <a:cubicBezTo>
                      <a:pt x="4891907" y="988643"/>
                      <a:pt x="4817765" y="975207"/>
                      <a:pt x="4619587" y="988540"/>
                    </a:cubicBezTo>
                    <a:cubicBezTo>
                      <a:pt x="4421409" y="1001873"/>
                      <a:pt x="4303747" y="942411"/>
                      <a:pt x="4194401" y="988540"/>
                    </a:cubicBezTo>
                    <a:cubicBezTo>
                      <a:pt x="4085055" y="1034669"/>
                      <a:pt x="3874235" y="982117"/>
                      <a:pt x="3694520" y="988540"/>
                    </a:cubicBezTo>
                    <a:cubicBezTo>
                      <a:pt x="3514805" y="994963"/>
                      <a:pt x="3221672" y="945438"/>
                      <a:pt x="3045250" y="988540"/>
                    </a:cubicBezTo>
                    <a:cubicBezTo>
                      <a:pt x="2868828" y="1031642"/>
                      <a:pt x="2537610" y="935046"/>
                      <a:pt x="2321285" y="988540"/>
                    </a:cubicBezTo>
                    <a:cubicBezTo>
                      <a:pt x="2104961" y="1042034"/>
                      <a:pt x="1913029" y="973089"/>
                      <a:pt x="1672015" y="988540"/>
                    </a:cubicBezTo>
                    <a:cubicBezTo>
                      <a:pt x="1431001" y="1003991"/>
                      <a:pt x="1426844" y="939455"/>
                      <a:pt x="1246829" y="988540"/>
                    </a:cubicBezTo>
                    <a:cubicBezTo>
                      <a:pt x="1066814" y="1037625"/>
                      <a:pt x="1046787" y="971456"/>
                      <a:pt x="896338" y="988540"/>
                    </a:cubicBezTo>
                    <a:cubicBezTo>
                      <a:pt x="745889" y="1005624"/>
                      <a:pt x="187393" y="930526"/>
                      <a:pt x="0" y="988540"/>
                    </a:cubicBezTo>
                    <a:cubicBezTo>
                      <a:pt x="-24345" y="792596"/>
                      <a:pt x="49532" y="655585"/>
                      <a:pt x="0" y="474499"/>
                    </a:cubicBezTo>
                    <a:cubicBezTo>
                      <a:pt x="-49532" y="293413"/>
                      <a:pt x="9299" y="140433"/>
                      <a:pt x="0" y="0"/>
                    </a:cubicBezTo>
                    <a:close/>
                  </a:path>
                  <a:path w="7469481" h="988540" stroke="0" extrusionOk="0">
                    <a:moveTo>
                      <a:pt x="0" y="0"/>
                    </a:moveTo>
                    <a:cubicBezTo>
                      <a:pt x="258905" y="-54668"/>
                      <a:pt x="290045" y="11450"/>
                      <a:pt x="574575" y="0"/>
                    </a:cubicBezTo>
                    <a:cubicBezTo>
                      <a:pt x="859105" y="-11450"/>
                      <a:pt x="976433" y="54879"/>
                      <a:pt x="1298541" y="0"/>
                    </a:cubicBezTo>
                    <a:cubicBezTo>
                      <a:pt x="1620649" y="-54879"/>
                      <a:pt x="1573023" y="13938"/>
                      <a:pt x="1649032" y="0"/>
                    </a:cubicBezTo>
                    <a:cubicBezTo>
                      <a:pt x="1725041" y="-13938"/>
                      <a:pt x="1896123" y="32073"/>
                      <a:pt x="2074217" y="0"/>
                    </a:cubicBezTo>
                    <a:cubicBezTo>
                      <a:pt x="2252312" y="-32073"/>
                      <a:pt x="2298777" y="3849"/>
                      <a:pt x="2424708" y="0"/>
                    </a:cubicBezTo>
                    <a:cubicBezTo>
                      <a:pt x="2550639" y="-3849"/>
                      <a:pt x="2997623" y="3821"/>
                      <a:pt x="3148674" y="0"/>
                    </a:cubicBezTo>
                    <a:cubicBezTo>
                      <a:pt x="3299725" y="-3821"/>
                      <a:pt x="3607291" y="15948"/>
                      <a:pt x="3723249" y="0"/>
                    </a:cubicBezTo>
                    <a:cubicBezTo>
                      <a:pt x="3839207" y="-15948"/>
                      <a:pt x="3975521" y="22396"/>
                      <a:pt x="4223130" y="0"/>
                    </a:cubicBezTo>
                    <a:cubicBezTo>
                      <a:pt x="4470739" y="-22396"/>
                      <a:pt x="4628745" y="36262"/>
                      <a:pt x="4797705" y="0"/>
                    </a:cubicBezTo>
                    <a:cubicBezTo>
                      <a:pt x="4966666" y="-36262"/>
                      <a:pt x="4974426" y="32197"/>
                      <a:pt x="5148196" y="0"/>
                    </a:cubicBezTo>
                    <a:cubicBezTo>
                      <a:pt x="5321966" y="-32197"/>
                      <a:pt x="5427743" y="30755"/>
                      <a:pt x="5573382" y="0"/>
                    </a:cubicBezTo>
                    <a:cubicBezTo>
                      <a:pt x="5719021" y="-30755"/>
                      <a:pt x="6023213" y="7500"/>
                      <a:pt x="6222652" y="0"/>
                    </a:cubicBezTo>
                    <a:cubicBezTo>
                      <a:pt x="6422091" y="-7500"/>
                      <a:pt x="6475647" y="28153"/>
                      <a:pt x="6647838" y="0"/>
                    </a:cubicBezTo>
                    <a:cubicBezTo>
                      <a:pt x="6820029" y="-28153"/>
                      <a:pt x="7076725" y="50858"/>
                      <a:pt x="7469481" y="0"/>
                    </a:cubicBezTo>
                    <a:cubicBezTo>
                      <a:pt x="7502368" y="176967"/>
                      <a:pt x="7424396" y="268058"/>
                      <a:pt x="7469481" y="514041"/>
                    </a:cubicBezTo>
                    <a:cubicBezTo>
                      <a:pt x="7514566" y="760024"/>
                      <a:pt x="7457029" y="891434"/>
                      <a:pt x="7469481" y="988540"/>
                    </a:cubicBezTo>
                    <a:cubicBezTo>
                      <a:pt x="7330386" y="1020906"/>
                      <a:pt x="7258117" y="964947"/>
                      <a:pt x="7118990" y="988540"/>
                    </a:cubicBezTo>
                    <a:cubicBezTo>
                      <a:pt x="6979863" y="1012133"/>
                      <a:pt x="6615284" y="952244"/>
                      <a:pt x="6469720" y="988540"/>
                    </a:cubicBezTo>
                    <a:cubicBezTo>
                      <a:pt x="6324156" y="1024836"/>
                      <a:pt x="6223370" y="969317"/>
                      <a:pt x="6044534" y="988540"/>
                    </a:cubicBezTo>
                    <a:cubicBezTo>
                      <a:pt x="5865698" y="1007763"/>
                      <a:pt x="5664238" y="937471"/>
                      <a:pt x="5469958" y="988540"/>
                    </a:cubicBezTo>
                    <a:cubicBezTo>
                      <a:pt x="5275678" y="1039609"/>
                      <a:pt x="5167012" y="960511"/>
                      <a:pt x="5044773" y="988540"/>
                    </a:cubicBezTo>
                    <a:cubicBezTo>
                      <a:pt x="4922535" y="1016569"/>
                      <a:pt x="4497521" y="915075"/>
                      <a:pt x="4320807" y="988540"/>
                    </a:cubicBezTo>
                    <a:cubicBezTo>
                      <a:pt x="4144093" y="1062005"/>
                      <a:pt x="3762034" y="937998"/>
                      <a:pt x="3596842" y="988540"/>
                    </a:cubicBezTo>
                    <a:cubicBezTo>
                      <a:pt x="3431651" y="1039082"/>
                      <a:pt x="3398202" y="969135"/>
                      <a:pt x="3246351" y="988540"/>
                    </a:cubicBezTo>
                    <a:cubicBezTo>
                      <a:pt x="3094500" y="1007945"/>
                      <a:pt x="2888328" y="970156"/>
                      <a:pt x="2597081" y="988540"/>
                    </a:cubicBezTo>
                    <a:cubicBezTo>
                      <a:pt x="2305834" y="1006924"/>
                      <a:pt x="2173196" y="962638"/>
                      <a:pt x="1873116" y="988540"/>
                    </a:cubicBezTo>
                    <a:cubicBezTo>
                      <a:pt x="1573037" y="1014442"/>
                      <a:pt x="1559057" y="938962"/>
                      <a:pt x="1447930" y="988540"/>
                    </a:cubicBezTo>
                    <a:cubicBezTo>
                      <a:pt x="1336803" y="1038118"/>
                      <a:pt x="1121684" y="983044"/>
                      <a:pt x="798660" y="988540"/>
                    </a:cubicBezTo>
                    <a:cubicBezTo>
                      <a:pt x="475636" y="994036"/>
                      <a:pt x="266178" y="928550"/>
                      <a:pt x="0" y="988540"/>
                    </a:cubicBezTo>
                    <a:cubicBezTo>
                      <a:pt x="-54078" y="780756"/>
                      <a:pt x="41040" y="626966"/>
                      <a:pt x="0" y="504155"/>
                    </a:cubicBezTo>
                    <a:cubicBezTo>
                      <a:pt x="-41040" y="381345"/>
                      <a:pt x="27428" y="177750"/>
                      <a:pt x="0" y="0"/>
                    </a:cubicBezTo>
                    <a:close/>
                  </a:path>
                </a:pathLst>
              </a:custGeom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sub>
                        <m:sup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⟵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4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4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[</m:t>
                          </m:r>
                          <m:r>
                            <a:rPr lang="en-US" sz="24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),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−1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b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B99FA9B3-1B91-4F0A-AA24-ED71A9E9A0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256" y="5869460"/>
                <a:ext cx="7469481" cy="9885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custGeom>
                        <a:avLst/>
                        <a:gdLst>
                          <a:gd name="connsiteX0" fmla="*/ 0 w 7469481"/>
                          <a:gd name="connsiteY0" fmla="*/ 0 h 988540"/>
                          <a:gd name="connsiteX1" fmla="*/ 649270 w 7469481"/>
                          <a:gd name="connsiteY1" fmla="*/ 0 h 988540"/>
                          <a:gd name="connsiteX2" fmla="*/ 1298541 w 7469481"/>
                          <a:gd name="connsiteY2" fmla="*/ 0 h 988540"/>
                          <a:gd name="connsiteX3" fmla="*/ 1649032 w 7469481"/>
                          <a:gd name="connsiteY3" fmla="*/ 0 h 988540"/>
                          <a:gd name="connsiteX4" fmla="*/ 2148912 w 7469481"/>
                          <a:gd name="connsiteY4" fmla="*/ 0 h 988540"/>
                          <a:gd name="connsiteX5" fmla="*/ 2648793 w 7469481"/>
                          <a:gd name="connsiteY5" fmla="*/ 0 h 988540"/>
                          <a:gd name="connsiteX6" fmla="*/ 2999284 w 7469481"/>
                          <a:gd name="connsiteY6" fmla="*/ 0 h 988540"/>
                          <a:gd name="connsiteX7" fmla="*/ 3723249 w 7469481"/>
                          <a:gd name="connsiteY7" fmla="*/ 0 h 988540"/>
                          <a:gd name="connsiteX8" fmla="*/ 4223130 w 7469481"/>
                          <a:gd name="connsiteY8" fmla="*/ 0 h 988540"/>
                          <a:gd name="connsiteX9" fmla="*/ 4723010 w 7469481"/>
                          <a:gd name="connsiteY9" fmla="*/ 0 h 988540"/>
                          <a:gd name="connsiteX10" fmla="*/ 5372281 w 7469481"/>
                          <a:gd name="connsiteY10" fmla="*/ 0 h 988540"/>
                          <a:gd name="connsiteX11" fmla="*/ 5722772 w 7469481"/>
                          <a:gd name="connsiteY11" fmla="*/ 0 h 988540"/>
                          <a:gd name="connsiteX12" fmla="*/ 6222652 w 7469481"/>
                          <a:gd name="connsiteY12" fmla="*/ 0 h 988540"/>
                          <a:gd name="connsiteX13" fmla="*/ 6647838 w 7469481"/>
                          <a:gd name="connsiteY13" fmla="*/ 0 h 988540"/>
                          <a:gd name="connsiteX14" fmla="*/ 7469481 w 7469481"/>
                          <a:gd name="connsiteY14" fmla="*/ 0 h 988540"/>
                          <a:gd name="connsiteX15" fmla="*/ 7469481 w 7469481"/>
                          <a:gd name="connsiteY15" fmla="*/ 474499 h 988540"/>
                          <a:gd name="connsiteX16" fmla="*/ 7469481 w 7469481"/>
                          <a:gd name="connsiteY16" fmla="*/ 988540 h 988540"/>
                          <a:gd name="connsiteX17" fmla="*/ 6969600 w 7469481"/>
                          <a:gd name="connsiteY17" fmla="*/ 988540 h 988540"/>
                          <a:gd name="connsiteX18" fmla="*/ 6469720 w 7469481"/>
                          <a:gd name="connsiteY18" fmla="*/ 988540 h 988540"/>
                          <a:gd name="connsiteX19" fmla="*/ 6044534 w 7469481"/>
                          <a:gd name="connsiteY19" fmla="*/ 988540 h 988540"/>
                          <a:gd name="connsiteX20" fmla="*/ 5395264 w 7469481"/>
                          <a:gd name="connsiteY20" fmla="*/ 988540 h 988540"/>
                          <a:gd name="connsiteX21" fmla="*/ 5044773 w 7469481"/>
                          <a:gd name="connsiteY21" fmla="*/ 988540 h 988540"/>
                          <a:gd name="connsiteX22" fmla="*/ 4619587 w 7469481"/>
                          <a:gd name="connsiteY22" fmla="*/ 988540 h 988540"/>
                          <a:gd name="connsiteX23" fmla="*/ 4194401 w 7469481"/>
                          <a:gd name="connsiteY23" fmla="*/ 988540 h 988540"/>
                          <a:gd name="connsiteX24" fmla="*/ 3694520 w 7469481"/>
                          <a:gd name="connsiteY24" fmla="*/ 988540 h 988540"/>
                          <a:gd name="connsiteX25" fmla="*/ 3045250 w 7469481"/>
                          <a:gd name="connsiteY25" fmla="*/ 988540 h 988540"/>
                          <a:gd name="connsiteX26" fmla="*/ 2321285 w 7469481"/>
                          <a:gd name="connsiteY26" fmla="*/ 988540 h 988540"/>
                          <a:gd name="connsiteX27" fmla="*/ 1672015 w 7469481"/>
                          <a:gd name="connsiteY27" fmla="*/ 988540 h 988540"/>
                          <a:gd name="connsiteX28" fmla="*/ 1246829 w 7469481"/>
                          <a:gd name="connsiteY28" fmla="*/ 988540 h 988540"/>
                          <a:gd name="connsiteX29" fmla="*/ 896338 w 7469481"/>
                          <a:gd name="connsiteY29" fmla="*/ 988540 h 988540"/>
                          <a:gd name="connsiteX30" fmla="*/ 0 w 7469481"/>
                          <a:gd name="connsiteY30" fmla="*/ 988540 h 988540"/>
                          <a:gd name="connsiteX31" fmla="*/ 0 w 7469481"/>
                          <a:gd name="connsiteY31" fmla="*/ 474499 h 988540"/>
                          <a:gd name="connsiteX32" fmla="*/ 0 w 7469481"/>
                          <a:gd name="connsiteY32" fmla="*/ 0 h 988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</a:cxnLst>
                        <a:rect l="l" t="t" r="r" b="b"/>
                        <a:pathLst>
                          <a:path w="7469481" h="988540" fill="none" extrusionOk="0">
                            <a:moveTo>
                              <a:pt x="0" y="0"/>
                            </a:moveTo>
                            <a:cubicBezTo>
                              <a:pt x="143953" y="-33010"/>
                              <a:pt x="451044" y="52114"/>
                              <a:pt x="649270" y="0"/>
                            </a:cubicBezTo>
                            <a:cubicBezTo>
                              <a:pt x="847496" y="-52114"/>
                              <a:pt x="1106587" y="34891"/>
                              <a:pt x="1298541" y="0"/>
                            </a:cubicBezTo>
                            <a:cubicBezTo>
                              <a:pt x="1490495" y="-34891"/>
                              <a:pt x="1498070" y="31891"/>
                              <a:pt x="1649032" y="0"/>
                            </a:cubicBezTo>
                            <a:cubicBezTo>
                              <a:pt x="1799994" y="-31891"/>
                              <a:pt x="1914217" y="35447"/>
                              <a:pt x="2148912" y="0"/>
                            </a:cubicBezTo>
                            <a:cubicBezTo>
                              <a:pt x="2383607" y="-35447"/>
                              <a:pt x="2399735" y="39794"/>
                              <a:pt x="2648793" y="0"/>
                            </a:cubicBezTo>
                            <a:cubicBezTo>
                              <a:pt x="2897851" y="-39794"/>
                              <a:pt x="2909759" y="10184"/>
                              <a:pt x="2999284" y="0"/>
                            </a:cubicBezTo>
                            <a:cubicBezTo>
                              <a:pt x="3088809" y="-10184"/>
                              <a:pt x="3410297" y="50817"/>
                              <a:pt x="3723249" y="0"/>
                            </a:cubicBezTo>
                            <a:cubicBezTo>
                              <a:pt x="4036201" y="-50817"/>
                              <a:pt x="4107347" y="19115"/>
                              <a:pt x="4223130" y="0"/>
                            </a:cubicBezTo>
                            <a:cubicBezTo>
                              <a:pt x="4338913" y="-19115"/>
                              <a:pt x="4512831" y="46485"/>
                              <a:pt x="4723010" y="0"/>
                            </a:cubicBezTo>
                            <a:cubicBezTo>
                              <a:pt x="4933189" y="-46485"/>
                              <a:pt x="5054311" y="28432"/>
                              <a:pt x="5372281" y="0"/>
                            </a:cubicBezTo>
                            <a:cubicBezTo>
                              <a:pt x="5690251" y="-28432"/>
                              <a:pt x="5560226" y="16173"/>
                              <a:pt x="5722772" y="0"/>
                            </a:cubicBezTo>
                            <a:cubicBezTo>
                              <a:pt x="5885318" y="-16173"/>
                              <a:pt x="6093925" y="40950"/>
                              <a:pt x="6222652" y="0"/>
                            </a:cubicBezTo>
                            <a:cubicBezTo>
                              <a:pt x="6351379" y="-40950"/>
                              <a:pt x="6559134" y="35475"/>
                              <a:pt x="6647838" y="0"/>
                            </a:cubicBezTo>
                            <a:cubicBezTo>
                              <a:pt x="6736542" y="-35475"/>
                              <a:pt x="7211181" y="34296"/>
                              <a:pt x="7469481" y="0"/>
                            </a:cubicBezTo>
                            <a:cubicBezTo>
                              <a:pt x="7472014" y="173703"/>
                              <a:pt x="7442878" y="298725"/>
                              <a:pt x="7469481" y="474499"/>
                            </a:cubicBezTo>
                            <a:cubicBezTo>
                              <a:pt x="7496084" y="650273"/>
                              <a:pt x="7463666" y="811035"/>
                              <a:pt x="7469481" y="988540"/>
                            </a:cubicBezTo>
                            <a:cubicBezTo>
                              <a:pt x="7286668" y="1030980"/>
                              <a:pt x="7124906" y="959397"/>
                              <a:pt x="6969600" y="988540"/>
                            </a:cubicBezTo>
                            <a:cubicBezTo>
                              <a:pt x="6814294" y="1017683"/>
                              <a:pt x="6649195" y="977001"/>
                              <a:pt x="6469720" y="988540"/>
                            </a:cubicBezTo>
                            <a:cubicBezTo>
                              <a:pt x="6290245" y="1000079"/>
                              <a:pt x="6172453" y="959363"/>
                              <a:pt x="6044534" y="988540"/>
                            </a:cubicBezTo>
                            <a:cubicBezTo>
                              <a:pt x="5916615" y="1017717"/>
                              <a:pt x="5682714" y="988356"/>
                              <a:pt x="5395264" y="988540"/>
                            </a:cubicBezTo>
                            <a:cubicBezTo>
                              <a:pt x="5107814" y="988724"/>
                              <a:pt x="5197639" y="988437"/>
                              <a:pt x="5044773" y="988540"/>
                            </a:cubicBezTo>
                            <a:cubicBezTo>
                              <a:pt x="4891907" y="988643"/>
                              <a:pt x="4817765" y="975207"/>
                              <a:pt x="4619587" y="988540"/>
                            </a:cubicBezTo>
                            <a:cubicBezTo>
                              <a:pt x="4421409" y="1001873"/>
                              <a:pt x="4303747" y="942411"/>
                              <a:pt x="4194401" y="988540"/>
                            </a:cubicBezTo>
                            <a:cubicBezTo>
                              <a:pt x="4085055" y="1034669"/>
                              <a:pt x="3874235" y="982117"/>
                              <a:pt x="3694520" y="988540"/>
                            </a:cubicBezTo>
                            <a:cubicBezTo>
                              <a:pt x="3514805" y="994963"/>
                              <a:pt x="3221672" y="945438"/>
                              <a:pt x="3045250" y="988540"/>
                            </a:cubicBezTo>
                            <a:cubicBezTo>
                              <a:pt x="2868828" y="1031642"/>
                              <a:pt x="2537610" y="935046"/>
                              <a:pt x="2321285" y="988540"/>
                            </a:cubicBezTo>
                            <a:cubicBezTo>
                              <a:pt x="2104961" y="1042034"/>
                              <a:pt x="1913029" y="973089"/>
                              <a:pt x="1672015" y="988540"/>
                            </a:cubicBezTo>
                            <a:cubicBezTo>
                              <a:pt x="1431001" y="1003991"/>
                              <a:pt x="1426844" y="939455"/>
                              <a:pt x="1246829" y="988540"/>
                            </a:cubicBezTo>
                            <a:cubicBezTo>
                              <a:pt x="1066814" y="1037625"/>
                              <a:pt x="1046787" y="971456"/>
                              <a:pt x="896338" y="988540"/>
                            </a:cubicBezTo>
                            <a:cubicBezTo>
                              <a:pt x="745889" y="1005624"/>
                              <a:pt x="187393" y="930526"/>
                              <a:pt x="0" y="988540"/>
                            </a:cubicBezTo>
                            <a:cubicBezTo>
                              <a:pt x="-24345" y="792596"/>
                              <a:pt x="49532" y="655585"/>
                              <a:pt x="0" y="474499"/>
                            </a:cubicBezTo>
                            <a:cubicBezTo>
                              <a:pt x="-49532" y="293413"/>
                              <a:pt x="9299" y="140433"/>
                              <a:pt x="0" y="0"/>
                            </a:cubicBezTo>
                            <a:close/>
                          </a:path>
                          <a:path w="7469481" h="988540" stroke="0" extrusionOk="0">
                            <a:moveTo>
                              <a:pt x="0" y="0"/>
                            </a:moveTo>
                            <a:cubicBezTo>
                              <a:pt x="258905" y="-54668"/>
                              <a:pt x="290045" y="11450"/>
                              <a:pt x="574575" y="0"/>
                            </a:cubicBezTo>
                            <a:cubicBezTo>
                              <a:pt x="859105" y="-11450"/>
                              <a:pt x="976433" y="54879"/>
                              <a:pt x="1298541" y="0"/>
                            </a:cubicBezTo>
                            <a:cubicBezTo>
                              <a:pt x="1620649" y="-54879"/>
                              <a:pt x="1573023" y="13938"/>
                              <a:pt x="1649032" y="0"/>
                            </a:cubicBezTo>
                            <a:cubicBezTo>
                              <a:pt x="1725041" y="-13938"/>
                              <a:pt x="1896123" y="32073"/>
                              <a:pt x="2074217" y="0"/>
                            </a:cubicBezTo>
                            <a:cubicBezTo>
                              <a:pt x="2252312" y="-32073"/>
                              <a:pt x="2298777" y="3849"/>
                              <a:pt x="2424708" y="0"/>
                            </a:cubicBezTo>
                            <a:cubicBezTo>
                              <a:pt x="2550639" y="-3849"/>
                              <a:pt x="2997623" y="3821"/>
                              <a:pt x="3148674" y="0"/>
                            </a:cubicBezTo>
                            <a:cubicBezTo>
                              <a:pt x="3299725" y="-3821"/>
                              <a:pt x="3607291" y="15948"/>
                              <a:pt x="3723249" y="0"/>
                            </a:cubicBezTo>
                            <a:cubicBezTo>
                              <a:pt x="3839207" y="-15948"/>
                              <a:pt x="3975521" y="22396"/>
                              <a:pt x="4223130" y="0"/>
                            </a:cubicBezTo>
                            <a:cubicBezTo>
                              <a:pt x="4470739" y="-22396"/>
                              <a:pt x="4628745" y="36262"/>
                              <a:pt x="4797705" y="0"/>
                            </a:cubicBezTo>
                            <a:cubicBezTo>
                              <a:pt x="4966666" y="-36262"/>
                              <a:pt x="4974426" y="32197"/>
                              <a:pt x="5148196" y="0"/>
                            </a:cubicBezTo>
                            <a:cubicBezTo>
                              <a:pt x="5321966" y="-32197"/>
                              <a:pt x="5427743" y="30755"/>
                              <a:pt x="5573382" y="0"/>
                            </a:cubicBezTo>
                            <a:cubicBezTo>
                              <a:pt x="5719021" y="-30755"/>
                              <a:pt x="6023213" y="7500"/>
                              <a:pt x="6222652" y="0"/>
                            </a:cubicBezTo>
                            <a:cubicBezTo>
                              <a:pt x="6422091" y="-7500"/>
                              <a:pt x="6475647" y="28153"/>
                              <a:pt x="6647838" y="0"/>
                            </a:cubicBezTo>
                            <a:cubicBezTo>
                              <a:pt x="6820029" y="-28153"/>
                              <a:pt x="7076725" y="50858"/>
                              <a:pt x="7469481" y="0"/>
                            </a:cubicBezTo>
                            <a:cubicBezTo>
                              <a:pt x="7502368" y="176967"/>
                              <a:pt x="7424396" y="268058"/>
                              <a:pt x="7469481" y="514041"/>
                            </a:cubicBezTo>
                            <a:cubicBezTo>
                              <a:pt x="7514566" y="760024"/>
                              <a:pt x="7457029" y="891434"/>
                              <a:pt x="7469481" y="988540"/>
                            </a:cubicBezTo>
                            <a:cubicBezTo>
                              <a:pt x="7330386" y="1020906"/>
                              <a:pt x="7258117" y="964947"/>
                              <a:pt x="7118990" y="988540"/>
                            </a:cubicBezTo>
                            <a:cubicBezTo>
                              <a:pt x="6979863" y="1012133"/>
                              <a:pt x="6615284" y="952244"/>
                              <a:pt x="6469720" y="988540"/>
                            </a:cubicBezTo>
                            <a:cubicBezTo>
                              <a:pt x="6324156" y="1024836"/>
                              <a:pt x="6223370" y="969317"/>
                              <a:pt x="6044534" y="988540"/>
                            </a:cubicBezTo>
                            <a:cubicBezTo>
                              <a:pt x="5865698" y="1007763"/>
                              <a:pt x="5664238" y="937471"/>
                              <a:pt x="5469958" y="988540"/>
                            </a:cubicBezTo>
                            <a:cubicBezTo>
                              <a:pt x="5275678" y="1039609"/>
                              <a:pt x="5167012" y="960511"/>
                              <a:pt x="5044773" y="988540"/>
                            </a:cubicBezTo>
                            <a:cubicBezTo>
                              <a:pt x="4922535" y="1016569"/>
                              <a:pt x="4497521" y="915075"/>
                              <a:pt x="4320807" y="988540"/>
                            </a:cubicBezTo>
                            <a:cubicBezTo>
                              <a:pt x="4144093" y="1062005"/>
                              <a:pt x="3762034" y="937998"/>
                              <a:pt x="3596842" y="988540"/>
                            </a:cubicBezTo>
                            <a:cubicBezTo>
                              <a:pt x="3431651" y="1039082"/>
                              <a:pt x="3398202" y="969135"/>
                              <a:pt x="3246351" y="988540"/>
                            </a:cubicBezTo>
                            <a:cubicBezTo>
                              <a:pt x="3094500" y="1007945"/>
                              <a:pt x="2888328" y="970156"/>
                              <a:pt x="2597081" y="988540"/>
                            </a:cubicBezTo>
                            <a:cubicBezTo>
                              <a:pt x="2305834" y="1006924"/>
                              <a:pt x="2173196" y="962638"/>
                              <a:pt x="1873116" y="988540"/>
                            </a:cubicBezTo>
                            <a:cubicBezTo>
                              <a:pt x="1573037" y="1014442"/>
                              <a:pt x="1559057" y="938962"/>
                              <a:pt x="1447930" y="988540"/>
                            </a:cubicBezTo>
                            <a:cubicBezTo>
                              <a:pt x="1336803" y="1038118"/>
                              <a:pt x="1121684" y="983044"/>
                              <a:pt x="798660" y="988540"/>
                            </a:cubicBezTo>
                            <a:cubicBezTo>
                              <a:pt x="475636" y="994036"/>
                              <a:pt x="266178" y="928550"/>
                              <a:pt x="0" y="988540"/>
                            </a:cubicBezTo>
                            <a:cubicBezTo>
                              <a:pt x="-54078" y="780756"/>
                              <a:pt x="41040" y="626966"/>
                              <a:pt x="0" y="504155"/>
                            </a:cubicBezTo>
                            <a:cubicBezTo>
                              <a:pt x="-41040" y="381345"/>
                              <a:pt x="27428" y="177750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747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Evaluation - t=1, t=2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63200" y="115189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B0E8706-68AB-4F17-B5B7-98EA30CAD9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296359"/>
            <a:ext cx="3105583" cy="41630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836C5B-269A-487D-8AC8-0DB469D52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1315412"/>
            <a:ext cx="3115110" cy="41439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941CB84-B0FA-49CB-8580-A9DE688A4423}"/>
                  </a:ext>
                </a:extLst>
              </p:cNvPr>
              <p:cNvSpPr/>
              <p:nvPr/>
            </p:nvSpPr>
            <p:spPr>
              <a:xfrm>
                <a:off x="2386256" y="5869460"/>
                <a:ext cx="7469481" cy="988540"/>
              </a:xfrm>
              <a:custGeom>
                <a:avLst/>
                <a:gdLst>
                  <a:gd name="connsiteX0" fmla="*/ 0 w 7469481"/>
                  <a:gd name="connsiteY0" fmla="*/ 0 h 988540"/>
                  <a:gd name="connsiteX1" fmla="*/ 649270 w 7469481"/>
                  <a:gd name="connsiteY1" fmla="*/ 0 h 988540"/>
                  <a:gd name="connsiteX2" fmla="*/ 1298541 w 7469481"/>
                  <a:gd name="connsiteY2" fmla="*/ 0 h 988540"/>
                  <a:gd name="connsiteX3" fmla="*/ 1649032 w 7469481"/>
                  <a:gd name="connsiteY3" fmla="*/ 0 h 988540"/>
                  <a:gd name="connsiteX4" fmla="*/ 2148912 w 7469481"/>
                  <a:gd name="connsiteY4" fmla="*/ 0 h 988540"/>
                  <a:gd name="connsiteX5" fmla="*/ 2648793 w 7469481"/>
                  <a:gd name="connsiteY5" fmla="*/ 0 h 988540"/>
                  <a:gd name="connsiteX6" fmla="*/ 2999284 w 7469481"/>
                  <a:gd name="connsiteY6" fmla="*/ 0 h 988540"/>
                  <a:gd name="connsiteX7" fmla="*/ 3723249 w 7469481"/>
                  <a:gd name="connsiteY7" fmla="*/ 0 h 988540"/>
                  <a:gd name="connsiteX8" fmla="*/ 4223130 w 7469481"/>
                  <a:gd name="connsiteY8" fmla="*/ 0 h 988540"/>
                  <a:gd name="connsiteX9" fmla="*/ 4723010 w 7469481"/>
                  <a:gd name="connsiteY9" fmla="*/ 0 h 988540"/>
                  <a:gd name="connsiteX10" fmla="*/ 5372281 w 7469481"/>
                  <a:gd name="connsiteY10" fmla="*/ 0 h 988540"/>
                  <a:gd name="connsiteX11" fmla="*/ 5722772 w 7469481"/>
                  <a:gd name="connsiteY11" fmla="*/ 0 h 988540"/>
                  <a:gd name="connsiteX12" fmla="*/ 6222652 w 7469481"/>
                  <a:gd name="connsiteY12" fmla="*/ 0 h 988540"/>
                  <a:gd name="connsiteX13" fmla="*/ 6647838 w 7469481"/>
                  <a:gd name="connsiteY13" fmla="*/ 0 h 988540"/>
                  <a:gd name="connsiteX14" fmla="*/ 7469481 w 7469481"/>
                  <a:gd name="connsiteY14" fmla="*/ 0 h 988540"/>
                  <a:gd name="connsiteX15" fmla="*/ 7469481 w 7469481"/>
                  <a:gd name="connsiteY15" fmla="*/ 474499 h 988540"/>
                  <a:gd name="connsiteX16" fmla="*/ 7469481 w 7469481"/>
                  <a:gd name="connsiteY16" fmla="*/ 988540 h 988540"/>
                  <a:gd name="connsiteX17" fmla="*/ 6969600 w 7469481"/>
                  <a:gd name="connsiteY17" fmla="*/ 988540 h 988540"/>
                  <a:gd name="connsiteX18" fmla="*/ 6469720 w 7469481"/>
                  <a:gd name="connsiteY18" fmla="*/ 988540 h 988540"/>
                  <a:gd name="connsiteX19" fmla="*/ 6044534 w 7469481"/>
                  <a:gd name="connsiteY19" fmla="*/ 988540 h 988540"/>
                  <a:gd name="connsiteX20" fmla="*/ 5395264 w 7469481"/>
                  <a:gd name="connsiteY20" fmla="*/ 988540 h 988540"/>
                  <a:gd name="connsiteX21" fmla="*/ 5044773 w 7469481"/>
                  <a:gd name="connsiteY21" fmla="*/ 988540 h 988540"/>
                  <a:gd name="connsiteX22" fmla="*/ 4619587 w 7469481"/>
                  <a:gd name="connsiteY22" fmla="*/ 988540 h 988540"/>
                  <a:gd name="connsiteX23" fmla="*/ 4194401 w 7469481"/>
                  <a:gd name="connsiteY23" fmla="*/ 988540 h 988540"/>
                  <a:gd name="connsiteX24" fmla="*/ 3694520 w 7469481"/>
                  <a:gd name="connsiteY24" fmla="*/ 988540 h 988540"/>
                  <a:gd name="connsiteX25" fmla="*/ 3045250 w 7469481"/>
                  <a:gd name="connsiteY25" fmla="*/ 988540 h 988540"/>
                  <a:gd name="connsiteX26" fmla="*/ 2321285 w 7469481"/>
                  <a:gd name="connsiteY26" fmla="*/ 988540 h 988540"/>
                  <a:gd name="connsiteX27" fmla="*/ 1672015 w 7469481"/>
                  <a:gd name="connsiteY27" fmla="*/ 988540 h 988540"/>
                  <a:gd name="connsiteX28" fmla="*/ 1246829 w 7469481"/>
                  <a:gd name="connsiteY28" fmla="*/ 988540 h 988540"/>
                  <a:gd name="connsiteX29" fmla="*/ 896338 w 7469481"/>
                  <a:gd name="connsiteY29" fmla="*/ 988540 h 988540"/>
                  <a:gd name="connsiteX30" fmla="*/ 0 w 7469481"/>
                  <a:gd name="connsiteY30" fmla="*/ 988540 h 988540"/>
                  <a:gd name="connsiteX31" fmla="*/ 0 w 7469481"/>
                  <a:gd name="connsiteY31" fmla="*/ 474499 h 988540"/>
                  <a:gd name="connsiteX32" fmla="*/ 0 w 7469481"/>
                  <a:gd name="connsiteY32" fmla="*/ 0 h 988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7469481" h="988540" fill="none" extrusionOk="0">
                    <a:moveTo>
                      <a:pt x="0" y="0"/>
                    </a:moveTo>
                    <a:cubicBezTo>
                      <a:pt x="143953" y="-33010"/>
                      <a:pt x="451044" y="52114"/>
                      <a:pt x="649270" y="0"/>
                    </a:cubicBezTo>
                    <a:cubicBezTo>
                      <a:pt x="847496" y="-52114"/>
                      <a:pt x="1106587" y="34891"/>
                      <a:pt x="1298541" y="0"/>
                    </a:cubicBezTo>
                    <a:cubicBezTo>
                      <a:pt x="1490495" y="-34891"/>
                      <a:pt x="1498070" y="31891"/>
                      <a:pt x="1649032" y="0"/>
                    </a:cubicBezTo>
                    <a:cubicBezTo>
                      <a:pt x="1799994" y="-31891"/>
                      <a:pt x="1914217" y="35447"/>
                      <a:pt x="2148912" y="0"/>
                    </a:cubicBezTo>
                    <a:cubicBezTo>
                      <a:pt x="2383607" y="-35447"/>
                      <a:pt x="2399735" y="39794"/>
                      <a:pt x="2648793" y="0"/>
                    </a:cubicBezTo>
                    <a:cubicBezTo>
                      <a:pt x="2897851" y="-39794"/>
                      <a:pt x="2909759" y="10184"/>
                      <a:pt x="2999284" y="0"/>
                    </a:cubicBezTo>
                    <a:cubicBezTo>
                      <a:pt x="3088809" y="-10184"/>
                      <a:pt x="3410297" y="50817"/>
                      <a:pt x="3723249" y="0"/>
                    </a:cubicBezTo>
                    <a:cubicBezTo>
                      <a:pt x="4036201" y="-50817"/>
                      <a:pt x="4107347" y="19115"/>
                      <a:pt x="4223130" y="0"/>
                    </a:cubicBezTo>
                    <a:cubicBezTo>
                      <a:pt x="4338913" y="-19115"/>
                      <a:pt x="4512831" y="46485"/>
                      <a:pt x="4723010" y="0"/>
                    </a:cubicBezTo>
                    <a:cubicBezTo>
                      <a:pt x="4933189" y="-46485"/>
                      <a:pt x="5054311" y="28432"/>
                      <a:pt x="5372281" y="0"/>
                    </a:cubicBezTo>
                    <a:cubicBezTo>
                      <a:pt x="5690251" y="-28432"/>
                      <a:pt x="5560226" y="16173"/>
                      <a:pt x="5722772" y="0"/>
                    </a:cubicBezTo>
                    <a:cubicBezTo>
                      <a:pt x="5885318" y="-16173"/>
                      <a:pt x="6093925" y="40950"/>
                      <a:pt x="6222652" y="0"/>
                    </a:cubicBezTo>
                    <a:cubicBezTo>
                      <a:pt x="6351379" y="-40950"/>
                      <a:pt x="6559134" y="35475"/>
                      <a:pt x="6647838" y="0"/>
                    </a:cubicBezTo>
                    <a:cubicBezTo>
                      <a:pt x="6736542" y="-35475"/>
                      <a:pt x="7211181" y="34296"/>
                      <a:pt x="7469481" y="0"/>
                    </a:cubicBezTo>
                    <a:cubicBezTo>
                      <a:pt x="7472014" y="173703"/>
                      <a:pt x="7442878" y="298725"/>
                      <a:pt x="7469481" y="474499"/>
                    </a:cubicBezTo>
                    <a:cubicBezTo>
                      <a:pt x="7496084" y="650273"/>
                      <a:pt x="7463666" y="811035"/>
                      <a:pt x="7469481" y="988540"/>
                    </a:cubicBezTo>
                    <a:cubicBezTo>
                      <a:pt x="7286668" y="1030980"/>
                      <a:pt x="7124906" y="959397"/>
                      <a:pt x="6969600" y="988540"/>
                    </a:cubicBezTo>
                    <a:cubicBezTo>
                      <a:pt x="6814294" y="1017683"/>
                      <a:pt x="6649195" y="977001"/>
                      <a:pt x="6469720" y="988540"/>
                    </a:cubicBezTo>
                    <a:cubicBezTo>
                      <a:pt x="6290245" y="1000079"/>
                      <a:pt x="6172453" y="959363"/>
                      <a:pt x="6044534" y="988540"/>
                    </a:cubicBezTo>
                    <a:cubicBezTo>
                      <a:pt x="5916615" y="1017717"/>
                      <a:pt x="5682714" y="988356"/>
                      <a:pt x="5395264" y="988540"/>
                    </a:cubicBezTo>
                    <a:cubicBezTo>
                      <a:pt x="5107814" y="988724"/>
                      <a:pt x="5197639" y="988437"/>
                      <a:pt x="5044773" y="988540"/>
                    </a:cubicBezTo>
                    <a:cubicBezTo>
                      <a:pt x="4891907" y="988643"/>
                      <a:pt x="4817765" y="975207"/>
                      <a:pt x="4619587" y="988540"/>
                    </a:cubicBezTo>
                    <a:cubicBezTo>
                      <a:pt x="4421409" y="1001873"/>
                      <a:pt x="4303747" y="942411"/>
                      <a:pt x="4194401" y="988540"/>
                    </a:cubicBezTo>
                    <a:cubicBezTo>
                      <a:pt x="4085055" y="1034669"/>
                      <a:pt x="3874235" y="982117"/>
                      <a:pt x="3694520" y="988540"/>
                    </a:cubicBezTo>
                    <a:cubicBezTo>
                      <a:pt x="3514805" y="994963"/>
                      <a:pt x="3221672" y="945438"/>
                      <a:pt x="3045250" y="988540"/>
                    </a:cubicBezTo>
                    <a:cubicBezTo>
                      <a:pt x="2868828" y="1031642"/>
                      <a:pt x="2537610" y="935046"/>
                      <a:pt x="2321285" y="988540"/>
                    </a:cubicBezTo>
                    <a:cubicBezTo>
                      <a:pt x="2104961" y="1042034"/>
                      <a:pt x="1913029" y="973089"/>
                      <a:pt x="1672015" y="988540"/>
                    </a:cubicBezTo>
                    <a:cubicBezTo>
                      <a:pt x="1431001" y="1003991"/>
                      <a:pt x="1426844" y="939455"/>
                      <a:pt x="1246829" y="988540"/>
                    </a:cubicBezTo>
                    <a:cubicBezTo>
                      <a:pt x="1066814" y="1037625"/>
                      <a:pt x="1046787" y="971456"/>
                      <a:pt x="896338" y="988540"/>
                    </a:cubicBezTo>
                    <a:cubicBezTo>
                      <a:pt x="745889" y="1005624"/>
                      <a:pt x="187393" y="930526"/>
                      <a:pt x="0" y="988540"/>
                    </a:cubicBezTo>
                    <a:cubicBezTo>
                      <a:pt x="-24345" y="792596"/>
                      <a:pt x="49532" y="655585"/>
                      <a:pt x="0" y="474499"/>
                    </a:cubicBezTo>
                    <a:cubicBezTo>
                      <a:pt x="-49532" y="293413"/>
                      <a:pt x="9299" y="140433"/>
                      <a:pt x="0" y="0"/>
                    </a:cubicBezTo>
                    <a:close/>
                  </a:path>
                  <a:path w="7469481" h="988540" stroke="0" extrusionOk="0">
                    <a:moveTo>
                      <a:pt x="0" y="0"/>
                    </a:moveTo>
                    <a:cubicBezTo>
                      <a:pt x="258905" y="-54668"/>
                      <a:pt x="290045" y="11450"/>
                      <a:pt x="574575" y="0"/>
                    </a:cubicBezTo>
                    <a:cubicBezTo>
                      <a:pt x="859105" y="-11450"/>
                      <a:pt x="976433" y="54879"/>
                      <a:pt x="1298541" y="0"/>
                    </a:cubicBezTo>
                    <a:cubicBezTo>
                      <a:pt x="1620649" y="-54879"/>
                      <a:pt x="1573023" y="13938"/>
                      <a:pt x="1649032" y="0"/>
                    </a:cubicBezTo>
                    <a:cubicBezTo>
                      <a:pt x="1725041" y="-13938"/>
                      <a:pt x="1896123" y="32073"/>
                      <a:pt x="2074217" y="0"/>
                    </a:cubicBezTo>
                    <a:cubicBezTo>
                      <a:pt x="2252312" y="-32073"/>
                      <a:pt x="2298777" y="3849"/>
                      <a:pt x="2424708" y="0"/>
                    </a:cubicBezTo>
                    <a:cubicBezTo>
                      <a:pt x="2550639" y="-3849"/>
                      <a:pt x="2997623" y="3821"/>
                      <a:pt x="3148674" y="0"/>
                    </a:cubicBezTo>
                    <a:cubicBezTo>
                      <a:pt x="3299725" y="-3821"/>
                      <a:pt x="3607291" y="15948"/>
                      <a:pt x="3723249" y="0"/>
                    </a:cubicBezTo>
                    <a:cubicBezTo>
                      <a:pt x="3839207" y="-15948"/>
                      <a:pt x="3975521" y="22396"/>
                      <a:pt x="4223130" y="0"/>
                    </a:cubicBezTo>
                    <a:cubicBezTo>
                      <a:pt x="4470739" y="-22396"/>
                      <a:pt x="4628745" y="36262"/>
                      <a:pt x="4797705" y="0"/>
                    </a:cubicBezTo>
                    <a:cubicBezTo>
                      <a:pt x="4966666" y="-36262"/>
                      <a:pt x="4974426" y="32197"/>
                      <a:pt x="5148196" y="0"/>
                    </a:cubicBezTo>
                    <a:cubicBezTo>
                      <a:pt x="5321966" y="-32197"/>
                      <a:pt x="5427743" y="30755"/>
                      <a:pt x="5573382" y="0"/>
                    </a:cubicBezTo>
                    <a:cubicBezTo>
                      <a:pt x="5719021" y="-30755"/>
                      <a:pt x="6023213" y="7500"/>
                      <a:pt x="6222652" y="0"/>
                    </a:cubicBezTo>
                    <a:cubicBezTo>
                      <a:pt x="6422091" y="-7500"/>
                      <a:pt x="6475647" y="28153"/>
                      <a:pt x="6647838" y="0"/>
                    </a:cubicBezTo>
                    <a:cubicBezTo>
                      <a:pt x="6820029" y="-28153"/>
                      <a:pt x="7076725" y="50858"/>
                      <a:pt x="7469481" y="0"/>
                    </a:cubicBezTo>
                    <a:cubicBezTo>
                      <a:pt x="7502368" y="176967"/>
                      <a:pt x="7424396" y="268058"/>
                      <a:pt x="7469481" y="514041"/>
                    </a:cubicBezTo>
                    <a:cubicBezTo>
                      <a:pt x="7514566" y="760024"/>
                      <a:pt x="7457029" y="891434"/>
                      <a:pt x="7469481" y="988540"/>
                    </a:cubicBezTo>
                    <a:cubicBezTo>
                      <a:pt x="7330386" y="1020906"/>
                      <a:pt x="7258117" y="964947"/>
                      <a:pt x="7118990" y="988540"/>
                    </a:cubicBezTo>
                    <a:cubicBezTo>
                      <a:pt x="6979863" y="1012133"/>
                      <a:pt x="6615284" y="952244"/>
                      <a:pt x="6469720" y="988540"/>
                    </a:cubicBezTo>
                    <a:cubicBezTo>
                      <a:pt x="6324156" y="1024836"/>
                      <a:pt x="6223370" y="969317"/>
                      <a:pt x="6044534" y="988540"/>
                    </a:cubicBezTo>
                    <a:cubicBezTo>
                      <a:pt x="5865698" y="1007763"/>
                      <a:pt x="5664238" y="937471"/>
                      <a:pt x="5469958" y="988540"/>
                    </a:cubicBezTo>
                    <a:cubicBezTo>
                      <a:pt x="5275678" y="1039609"/>
                      <a:pt x="5167012" y="960511"/>
                      <a:pt x="5044773" y="988540"/>
                    </a:cubicBezTo>
                    <a:cubicBezTo>
                      <a:pt x="4922535" y="1016569"/>
                      <a:pt x="4497521" y="915075"/>
                      <a:pt x="4320807" y="988540"/>
                    </a:cubicBezTo>
                    <a:cubicBezTo>
                      <a:pt x="4144093" y="1062005"/>
                      <a:pt x="3762034" y="937998"/>
                      <a:pt x="3596842" y="988540"/>
                    </a:cubicBezTo>
                    <a:cubicBezTo>
                      <a:pt x="3431651" y="1039082"/>
                      <a:pt x="3398202" y="969135"/>
                      <a:pt x="3246351" y="988540"/>
                    </a:cubicBezTo>
                    <a:cubicBezTo>
                      <a:pt x="3094500" y="1007945"/>
                      <a:pt x="2888328" y="970156"/>
                      <a:pt x="2597081" y="988540"/>
                    </a:cubicBezTo>
                    <a:cubicBezTo>
                      <a:pt x="2305834" y="1006924"/>
                      <a:pt x="2173196" y="962638"/>
                      <a:pt x="1873116" y="988540"/>
                    </a:cubicBezTo>
                    <a:cubicBezTo>
                      <a:pt x="1573037" y="1014442"/>
                      <a:pt x="1559057" y="938962"/>
                      <a:pt x="1447930" y="988540"/>
                    </a:cubicBezTo>
                    <a:cubicBezTo>
                      <a:pt x="1336803" y="1038118"/>
                      <a:pt x="1121684" y="983044"/>
                      <a:pt x="798660" y="988540"/>
                    </a:cubicBezTo>
                    <a:cubicBezTo>
                      <a:pt x="475636" y="994036"/>
                      <a:pt x="266178" y="928550"/>
                      <a:pt x="0" y="988540"/>
                    </a:cubicBezTo>
                    <a:cubicBezTo>
                      <a:pt x="-54078" y="780756"/>
                      <a:pt x="41040" y="626966"/>
                      <a:pt x="0" y="504155"/>
                    </a:cubicBezTo>
                    <a:cubicBezTo>
                      <a:pt x="-41040" y="381345"/>
                      <a:pt x="27428" y="177750"/>
                      <a:pt x="0" y="0"/>
                    </a:cubicBezTo>
                    <a:close/>
                  </a:path>
                </a:pathLst>
              </a:custGeom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sub>
                        <m:sup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⟵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4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4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[</m:t>
                          </m:r>
                          <m:r>
                            <a:rPr lang="en-US" sz="24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),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b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941CB84-B0FA-49CB-8580-A9DE688A44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256" y="5869460"/>
                <a:ext cx="7469481" cy="9885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custGeom>
                        <a:avLst/>
                        <a:gdLst>
                          <a:gd name="connsiteX0" fmla="*/ 0 w 7469481"/>
                          <a:gd name="connsiteY0" fmla="*/ 0 h 988540"/>
                          <a:gd name="connsiteX1" fmla="*/ 649270 w 7469481"/>
                          <a:gd name="connsiteY1" fmla="*/ 0 h 988540"/>
                          <a:gd name="connsiteX2" fmla="*/ 1298541 w 7469481"/>
                          <a:gd name="connsiteY2" fmla="*/ 0 h 988540"/>
                          <a:gd name="connsiteX3" fmla="*/ 1649032 w 7469481"/>
                          <a:gd name="connsiteY3" fmla="*/ 0 h 988540"/>
                          <a:gd name="connsiteX4" fmla="*/ 2148912 w 7469481"/>
                          <a:gd name="connsiteY4" fmla="*/ 0 h 988540"/>
                          <a:gd name="connsiteX5" fmla="*/ 2648793 w 7469481"/>
                          <a:gd name="connsiteY5" fmla="*/ 0 h 988540"/>
                          <a:gd name="connsiteX6" fmla="*/ 2999284 w 7469481"/>
                          <a:gd name="connsiteY6" fmla="*/ 0 h 988540"/>
                          <a:gd name="connsiteX7" fmla="*/ 3723249 w 7469481"/>
                          <a:gd name="connsiteY7" fmla="*/ 0 h 988540"/>
                          <a:gd name="connsiteX8" fmla="*/ 4223130 w 7469481"/>
                          <a:gd name="connsiteY8" fmla="*/ 0 h 988540"/>
                          <a:gd name="connsiteX9" fmla="*/ 4723010 w 7469481"/>
                          <a:gd name="connsiteY9" fmla="*/ 0 h 988540"/>
                          <a:gd name="connsiteX10" fmla="*/ 5372281 w 7469481"/>
                          <a:gd name="connsiteY10" fmla="*/ 0 h 988540"/>
                          <a:gd name="connsiteX11" fmla="*/ 5722772 w 7469481"/>
                          <a:gd name="connsiteY11" fmla="*/ 0 h 988540"/>
                          <a:gd name="connsiteX12" fmla="*/ 6222652 w 7469481"/>
                          <a:gd name="connsiteY12" fmla="*/ 0 h 988540"/>
                          <a:gd name="connsiteX13" fmla="*/ 6647838 w 7469481"/>
                          <a:gd name="connsiteY13" fmla="*/ 0 h 988540"/>
                          <a:gd name="connsiteX14" fmla="*/ 7469481 w 7469481"/>
                          <a:gd name="connsiteY14" fmla="*/ 0 h 988540"/>
                          <a:gd name="connsiteX15" fmla="*/ 7469481 w 7469481"/>
                          <a:gd name="connsiteY15" fmla="*/ 474499 h 988540"/>
                          <a:gd name="connsiteX16" fmla="*/ 7469481 w 7469481"/>
                          <a:gd name="connsiteY16" fmla="*/ 988540 h 988540"/>
                          <a:gd name="connsiteX17" fmla="*/ 6969600 w 7469481"/>
                          <a:gd name="connsiteY17" fmla="*/ 988540 h 988540"/>
                          <a:gd name="connsiteX18" fmla="*/ 6469720 w 7469481"/>
                          <a:gd name="connsiteY18" fmla="*/ 988540 h 988540"/>
                          <a:gd name="connsiteX19" fmla="*/ 6044534 w 7469481"/>
                          <a:gd name="connsiteY19" fmla="*/ 988540 h 988540"/>
                          <a:gd name="connsiteX20" fmla="*/ 5395264 w 7469481"/>
                          <a:gd name="connsiteY20" fmla="*/ 988540 h 988540"/>
                          <a:gd name="connsiteX21" fmla="*/ 5044773 w 7469481"/>
                          <a:gd name="connsiteY21" fmla="*/ 988540 h 988540"/>
                          <a:gd name="connsiteX22" fmla="*/ 4619587 w 7469481"/>
                          <a:gd name="connsiteY22" fmla="*/ 988540 h 988540"/>
                          <a:gd name="connsiteX23" fmla="*/ 4194401 w 7469481"/>
                          <a:gd name="connsiteY23" fmla="*/ 988540 h 988540"/>
                          <a:gd name="connsiteX24" fmla="*/ 3694520 w 7469481"/>
                          <a:gd name="connsiteY24" fmla="*/ 988540 h 988540"/>
                          <a:gd name="connsiteX25" fmla="*/ 3045250 w 7469481"/>
                          <a:gd name="connsiteY25" fmla="*/ 988540 h 988540"/>
                          <a:gd name="connsiteX26" fmla="*/ 2321285 w 7469481"/>
                          <a:gd name="connsiteY26" fmla="*/ 988540 h 988540"/>
                          <a:gd name="connsiteX27" fmla="*/ 1672015 w 7469481"/>
                          <a:gd name="connsiteY27" fmla="*/ 988540 h 988540"/>
                          <a:gd name="connsiteX28" fmla="*/ 1246829 w 7469481"/>
                          <a:gd name="connsiteY28" fmla="*/ 988540 h 988540"/>
                          <a:gd name="connsiteX29" fmla="*/ 896338 w 7469481"/>
                          <a:gd name="connsiteY29" fmla="*/ 988540 h 988540"/>
                          <a:gd name="connsiteX30" fmla="*/ 0 w 7469481"/>
                          <a:gd name="connsiteY30" fmla="*/ 988540 h 988540"/>
                          <a:gd name="connsiteX31" fmla="*/ 0 w 7469481"/>
                          <a:gd name="connsiteY31" fmla="*/ 474499 h 988540"/>
                          <a:gd name="connsiteX32" fmla="*/ 0 w 7469481"/>
                          <a:gd name="connsiteY32" fmla="*/ 0 h 988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</a:cxnLst>
                        <a:rect l="l" t="t" r="r" b="b"/>
                        <a:pathLst>
                          <a:path w="7469481" h="988540" fill="none" extrusionOk="0">
                            <a:moveTo>
                              <a:pt x="0" y="0"/>
                            </a:moveTo>
                            <a:cubicBezTo>
                              <a:pt x="143953" y="-33010"/>
                              <a:pt x="451044" y="52114"/>
                              <a:pt x="649270" y="0"/>
                            </a:cubicBezTo>
                            <a:cubicBezTo>
                              <a:pt x="847496" y="-52114"/>
                              <a:pt x="1106587" y="34891"/>
                              <a:pt x="1298541" y="0"/>
                            </a:cubicBezTo>
                            <a:cubicBezTo>
                              <a:pt x="1490495" y="-34891"/>
                              <a:pt x="1498070" y="31891"/>
                              <a:pt x="1649032" y="0"/>
                            </a:cubicBezTo>
                            <a:cubicBezTo>
                              <a:pt x="1799994" y="-31891"/>
                              <a:pt x="1914217" y="35447"/>
                              <a:pt x="2148912" y="0"/>
                            </a:cubicBezTo>
                            <a:cubicBezTo>
                              <a:pt x="2383607" y="-35447"/>
                              <a:pt x="2399735" y="39794"/>
                              <a:pt x="2648793" y="0"/>
                            </a:cubicBezTo>
                            <a:cubicBezTo>
                              <a:pt x="2897851" y="-39794"/>
                              <a:pt x="2909759" y="10184"/>
                              <a:pt x="2999284" y="0"/>
                            </a:cubicBezTo>
                            <a:cubicBezTo>
                              <a:pt x="3088809" y="-10184"/>
                              <a:pt x="3410297" y="50817"/>
                              <a:pt x="3723249" y="0"/>
                            </a:cubicBezTo>
                            <a:cubicBezTo>
                              <a:pt x="4036201" y="-50817"/>
                              <a:pt x="4107347" y="19115"/>
                              <a:pt x="4223130" y="0"/>
                            </a:cubicBezTo>
                            <a:cubicBezTo>
                              <a:pt x="4338913" y="-19115"/>
                              <a:pt x="4512831" y="46485"/>
                              <a:pt x="4723010" y="0"/>
                            </a:cubicBezTo>
                            <a:cubicBezTo>
                              <a:pt x="4933189" y="-46485"/>
                              <a:pt x="5054311" y="28432"/>
                              <a:pt x="5372281" y="0"/>
                            </a:cubicBezTo>
                            <a:cubicBezTo>
                              <a:pt x="5690251" y="-28432"/>
                              <a:pt x="5560226" y="16173"/>
                              <a:pt x="5722772" y="0"/>
                            </a:cubicBezTo>
                            <a:cubicBezTo>
                              <a:pt x="5885318" y="-16173"/>
                              <a:pt x="6093925" y="40950"/>
                              <a:pt x="6222652" y="0"/>
                            </a:cubicBezTo>
                            <a:cubicBezTo>
                              <a:pt x="6351379" y="-40950"/>
                              <a:pt x="6559134" y="35475"/>
                              <a:pt x="6647838" y="0"/>
                            </a:cubicBezTo>
                            <a:cubicBezTo>
                              <a:pt x="6736542" y="-35475"/>
                              <a:pt x="7211181" y="34296"/>
                              <a:pt x="7469481" y="0"/>
                            </a:cubicBezTo>
                            <a:cubicBezTo>
                              <a:pt x="7472014" y="173703"/>
                              <a:pt x="7442878" y="298725"/>
                              <a:pt x="7469481" y="474499"/>
                            </a:cubicBezTo>
                            <a:cubicBezTo>
                              <a:pt x="7496084" y="650273"/>
                              <a:pt x="7463666" y="811035"/>
                              <a:pt x="7469481" y="988540"/>
                            </a:cubicBezTo>
                            <a:cubicBezTo>
                              <a:pt x="7286668" y="1030980"/>
                              <a:pt x="7124906" y="959397"/>
                              <a:pt x="6969600" y="988540"/>
                            </a:cubicBezTo>
                            <a:cubicBezTo>
                              <a:pt x="6814294" y="1017683"/>
                              <a:pt x="6649195" y="977001"/>
                              <a:pt x="6469720" y="988540"/>
                            </a:cubicBezTo>
                            <a:cubicBezTo>
                              <a:pt x="6290245" y="1000079"/>
                              <a:pt x="6172453" y="959363"/>
                              <a:pt x="6044534" y="988540"/>
                            </a:cubicBezTo>
                            <a:cubicBezTo>
                              <a:pt x="5916615" y="1017717"/>
                              <a:pt x="5682714" y="988356"/>
                              <a:pt x="5395264" y="988540"/>
                            </a:cubicBezTo>
                            <a:cubicBezTo>
                              <a:pt x="5107814" y="988724"/>
                              <a:pt x="5197639" y="988437"/>
                              <a:pt x="5044773" y="988540"/>
                            </a:cubicBezTo>
                            <a:cubicBezTo>
                              <a:pt x="4891907" y="988643"/>
                              <a:pt x="4817765" y="975207"/>
                              <a:pt x="4619587" y="988540"/>
                            </a:cubicBezTo>
                            <a:cubicBezTo>
                              <a:pt x="4421409" y="1001873"/>
                              <a:pt x="4303747" y="942411"/>
                              <a:pt x="4194401" y="988540"/>
                            </a:cubicBezTo>
                            <a:cubicBezTo>
                              <a:pt x="4085055" y="1034669"/>
                              <a:pt x="3874235" y="982117"/>
                              <a:pt x="3694520" y="988540"/>
                            </a:cubicBezTo>
                            <a:cubicBezTo>
                              <a:pt x="3514805" y="994963"/>
                              <a:pt x="3221672" y="945438"/>
                              <a:pt x="3045250" y="988540"/>
                            </a:cubicBezTo>
                            <a:cubicBezTo>
                              <a:pt x="2868828" y="1031642"/>
                              <a:pt x="2537610" y="935046"/>
                              <a:pt x="2321285" y="988540"/>
                            </a:cubicBezTo>
                            <a:cubicBezTo>
                              <a:pt x="2104961" y="1042034"/>
                              <a:pt x="1913029" y="973089"/>
                              <a:pt x="1672015" y="988540"/>
                            </a:cubicBezTo>
                            <a:cubicBezTo>
                              <a:pt x="1431001" y="1003991"/>
                              <a:pt x="1426844" y="939455"/>
                              <a:pt x="1246829" y="988540"/>
                            </a:cubicBezTo>
                            <a:cubicBezTo>
                              <a:pt x="1066814" y="1037625"/>
                              <a:pt x="1046787" y="971456"/>
                              <a:pt x="896338" y="988540"/>
                            </a:cubicBezTo>
                            <a:cubicBezTo>
                              <a:pt x="745889" y="1005624"/>
                              <a:pt x="187393" y="930526"/>
                              <a:pt x="0" y="988540"/>
                            </a:cubicBezTo>
                            <a:cubicBezTo>
                              <a:pt x="-24345" y="792596"/>
                              <a:pt x="49532" y="655585"/>
                              <a:pt x="0" y="474499"/>
                            </a:cubicBezTo>
                            <a:cubicBezTo>
                              <a:pt x="-49532" y="293413"/>
                              <a:pt x="9299" y="140433"/>
                              <a:pt x="0" y="0"/>
                            </a:cubicBezTo>
                            <a:close/>
                          </a:path>
                          <a:path w="7469481" h="988540" stroke="0" extrusionOk="0">
                            <a:moveTo>
                              <a:pt x="0" y="0"/>
                            </a:moveTo>
                            <a:cubicBezTo>
                              <a:pt x="258905" y="-54668"/>
                              <a:pt x="290045" y="11450"/>
                              <a:pt x="574575" y="0"/>
                            </a:cubicBezTo>
                            <a:cubicBezTo>
                              <a:pt x="859105" y="-11450"/>
                              <a:pt x="976433" y="54879"/>
                              <a:pt x="1298541" y="0"/>
                            </a:cubicBezTo>
                            <a:cubicBezTo>
                              <a:pt x="1620649" y="-54879"/>
                              <a:pt x="1573023" y="13938"/>
                              <a:pt x="1649032" y="0"/>
                            </a:cubicBezTo>
                            <a:cubicBezTo>
                              <a:pt x="1725041" y="-13938"/>
                              <a:pt x="1896123" y="32073"/>
                              <a:pt x="2074217" y="0"/>
                            </a:cubicBezTo>
                            <a:cubicBezTo>
                              <a:pt x="2252312" y="-32073"/>
                              <a:pt x="2298777" y="3849"/>
                              <a:pt x="2424708" y="0"/>
                            </a:cubicBezTo>
                            <a:cubicBezTo>
                              <a:pt x="2550639" y="-3849"/>
                              <a:pt x="2997623" y="3821"/>
                              <a:pt x="3148674" y="0"/>
                            </a:cubicBezTo>
                            <a:cubicBezTo>
                              <a:pt x="3299725" y="-3821"/>
                              <a:pt x="3607291" y="15948"/>
                              <a:pt x="3723249" y="0"/>
                            </a:cubicBezTo>
                            <a:cubicBezTo>
                              <a:pt x="3839207" y="-15948"/>
                              <a:pt x="3975521" y="22396"/>
                              <a:pt x="4223130" y="0"/>
                            </a:cubicBezTo>
                            <a:cubicBezTo>
                              <a:pt x="4470739" y="-22396"/>
                              <a:pt x="4628745" y="36262"/>
                              <a:pt x="4797705" y="0"/>
                            </a:cubicBezTo>
                            <a:cubicBezTo>
                              <a:pt x="4966666" y="-36262"/>
                              <a:pt x="4974426" y="32197"/>
                              <a:pt x="5148196" y="0"/>
                            </a:cubicBezTo>
                            <a:cubicBezTo>
                              <a:pt x="5321966" y="-32197"/>
                              <a:pt x="5427743" y="30755"/>
                              <a:pt x="5573382" y="0"/>
                            </a:cubicBezTo>
                            <a:cubicBezTo>
                              <a:pt x="5719021" y="-30755"/>
                              <a:pt x="6023213" y="7500"/>
                              <a:pt x="6222652" y="0"/>
                            </a:cubicBezTo>
                            <a:cubicBezTo>
                              <a:pt x="6422091" y="-7500"/>
                              <a:pt x="6475647" y="28153"/>
                              <a:pt x="6647838" y="0"/>
                            </a:cubicBezTo>
                            <a:cubicBezTo>
                              <a:pt x="6820029" y="-28153"/>
                              <a:pt x="7076725" y="50858"/>
                              <a:pt x="7469481" y="0"/>
                            </a:cubicBezTo>
                            <a:cubicBezTo>
                              <a:pt x="7502368" y="176967"/>
                              <a:pt x="7424396" y="268058"/>
                              <a:pt x="7469481" y="514041"/>
                            </a:cubicBezTo>
                            <a:cubicBezTo>
                              <a:pt x="7514566" y="760024"/>
                              <a:pt x="7457029" y="891434"/>
                              <a:pt x="7469481" y="988540"/>
                            </a:cubicBezTo>
                            <a:cubicBezTo>
                              <a:pt x="7330386" y="1020906"/>
                              <a:pt x="7258117" y="964947"/>
                              <a:pt x="7118990" y="988540"/>
                            </a:cubicBezTo>
                            <a:cubicBezTo>
                              <a:pt x="6979863" y="1012133"/>
                              <a:pt x="6615284" y="952244"/>
                              <a:pt x="6469720" y="988540"/>
                            </a:cubicBezTo>
                            <a:cubicBezTo>
                              <a:pt x="6324156" y="1024836"/>
                              <a:pt x="6223370" y="969317"/>
                              <a:pt x="6044534" y="988540"/>
                            </a:cubicBezTo>
                            <a:cubicBezTo>
                              <a:pt x="5865698" y="1007763"/>
                              <a:pt x="5664238" y="937471"/>
                              <a:pt x="5469958" y="988540"/>
                            </a:cubicBezTo>
                            <a:cubicBezTo>
                              <a:pt x="5275678" y="1039609"/>
                              <a:pt x="5167012" y="960511"/>
                              <a:pt x="5044773" y="988540"/>
                            </a:cubicBezTo>
                            <a:cubicBezTo>
                              <a:pt x="4922535" y="1016569"/>
                              <a:pt x="4497521" y="915075"/>
                              <a:pt x="4320807" y="988540"/>
                            </a:cubicBezTo>
                            <a:cubicBezTo>
                              <a:pt x="4144093" y="1062005"/>
                              <a:pt x="3762034" y="937998"/>
                              <a:pt x="3596842" y="988540"/>
                            </a:cubicBezTo>
                            <a:cubicBezTo>
                              <a:pt x="3431651" y="1039082"/>
                              <a:pt x="3398202" y="969135"/>
                              <a:pt x="3246351" y="988540"/>
                            </a:cubicBezTo>
                            <a:cubicBezTo>
                              <a:pt x="3094500" y="1007945"/>
                              <a:pt x="2888328" y="970156"/>
                              <a:pt x="2597081" y="988540"/>
                            </a:cubicBezTo>
                            <a:cubicBezTo>
                              <a:pt x="2305834" y="1006924"/>
                              <a:pt x="2173196" y="962638"/>
                              <a:pt x="1873116" y="988540"/>
                            </a:cubicBezTo>
                            <a:cubicBezTo>
                              <a:pt x="1573037" y="1014442"/>
                              <a:pt x="1559057" y="938962"/>
                              <a:pt x="1447930" y="988540"/>
                            </a:cubicBezTo>
                            <a:cubicBezTo>
                              <a:pt x="1336803" y="1038118"/>
                              <a:pt x="1121684" y="983044"/>
                              <a:pt x="798660" y="988540"/>
                            </a:cubicBezTo>
                            <a:cubicBezTo>
                              <a:pt x="475636" y="994036"/>
                              <a:pt x="266178" y="928550"/>
                              <a:pt x="0" y="988540"/>
                            </a:cubicBezTo>
                            <a:cubicBezTo>
                              <a:pt x="-54078" y="780756"/>
                              <a:pt x="41040" y="626966"/>
                              <a:pt x="0" y="504155"/>
                            </a:cubicBezTo>
                            <a:cubicBezTo>
                              <a:pt x="-41040" y="381345"/>
                              <a:pt x="27428" y="177750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26552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Evaluation - t=2, t=3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63200" y="115189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28854E-5BA4-4191-B784-79959DB67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916" y="1357023"/>
            <a:ext cx="3115110" cy="4143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6F3096-47BE-4194-8091-C436F5BA1C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1357023"/>
            <a:ext cx="3115110" cy="41630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B432D1-CABF-419C-8330-8105D47D4DE3}"/>
                  </a:ext>
                </a:extLst>
              </p:cNvPr>
              <p:cNvSpPr/>
              <p:nvPr/>
            </p:nvSpPr>
            <p:spPr>
              <a:xfrm>
                <a:off x="2386256" y="5869460"/>
                <a:ext cx="7469481" cy="988540"/>
              </a:xfrm>
              <a:custGeom>
                <a:avLst/>
                <a:gdLst>
                  <a:gd name="connsiteX0" fmla="*/ 0 w 7469481"/>
                  <a:gd name="connsiteY0" fmla="*/ 0 h 988540"/>
                  <a:gd name="connsiteX1" fmla="*/ 649270 w 7469481"/>
                  <a:gd name="connsiteY1" fmla="*/ 0 h 988540"/>
                  <a:gd name="connsiteX2" fmla="*/ 1298541 w 7469481"/>
                  <a:gd name="connsiteY2" fmla="*/ 0 h 988540"/>
                  <a:gd name="connsiteX3" fmla="*/ 1649032 w 7469481"/>
                  <a:gd name="connsiteY3" fmla="*/ 0 h 988540"/>
                  <a:gd name="connsiteX4" fmla="*/ 2148912 w 7469481"/>
                  <a:gd name="connsiteY4" fmla="*/ 0 h 988540"/>
                  <a:gd name="connsiteX5" fmla="*/ 2648793 w 7469481"/>
                  <a:gd name="connsiteY5" fmla="*/ 0 h 988540"/>
                  <a:gd name="connsiteX6" fmla="*/ 2999284 w 7469481"/>
                  <a:gd name="connsiteY6" fmla="*/ 0 h 988540"/>
                  <a:gd name="connsiteX7" fmla="*/ 3723249 w 7469481"/>
                  <a:gd name="connsiteY7" fmla="*/ 0 h 988540"/>
                  <a:gd name="connsiteX8" fmla="*/ 4223130 w 7469481"/>
                  <a:gd name="connsiteY8" fmla="*/ 0 h 988540"/>
                  <a:gd name="connsiteX9" fmla="*/ 4723010 w 7469481"/>
                  <a:gd name="connsiteY9" fmla="*/ 0 h 988540"/>
                  <a:gd name="connsiteX10" fmla="*/ 5372281 w 7469481"/>
                  <a:gd name="connsiteY10" fmla="*/ 0 h 988540"/>
                  <a:gd name="connsiteX11" fmla="*/ 5722772 w 7469481"/>
                  <a:gd name="connsiteY11" fmla="*/ 0 h 988540"/>
                  <a:gd name="connsiteX12" fmla="*/ 6222652 w 7469481"/>
                  <a:gd name="connsiteY12" fmla="*/ 0 h 988540"/>
                  <a:gd name="connsiteX13" fmla="*/ 6647838 w 7469481"/>
                  <a:gd name="connsiteY13" fmla="*/ 0 h 988540"/>
                  <a:gd name="connsiteX14" fmla="*/ 7469481 w 7469481"/>
                  <a:gd name="connsiteY14" fmla="*/ 0 h 988540"/>
                  <a:gd name="connsiteX15" fmla="*/ 7469481 w 7469481"/>
                  <a:gd name="connsiteY15" fmla="*/ 474499 h 988540"/>
                  <a:gd name="connsiteX16" fmla="*/ 7469481 w 7469481"/>
                  <a:gd name="connsiteY16" fmla="*/ 988540 h 988540"/>
                  <a:gd name="connsiteX17" fmla="*/ 6969600 w 7469481"/>
                  <a:gd name="connsiteY17" fmla="*/ 988540 h 988540"/>
                  <a:gd name="connsiteX18" fmla="*/ 6469720 w 7469481"/>
                  <a:gd name="connsiteY18" fmla="*/ 988540 h 988540"/>
                  <a:gd name="connsiteX19" fmla="*/ 6044534 w 7469481"/>
                  <a:gd name="connsiteY19" fmla="*/ 988540 h 988540"/>
                  <a:gd name="connsiteX20" fmla="*/ 5395264 w 7469481"/>
                  <a:gd name="connsiteY20" fmla="*/ 988540 h 988540"/>
                  <a:gd name="connsiteX21" fmla="*/ 5044773 w 7469481"/>
                  <a:gd name="connsiteY21" fmla="*/ 988540 h 988540"/>
                  <a:gd name="connsiteX22" fmla="*/ 4619587 w 7469481"/>
                  <a:gd name="connsiteY22" fmla="*/ 988540 h 988540"/>
                  <a:gd name="connsiteX23" fmla="*/ 4194401 w 7469481"/>
                  <a:gd name="connsiteY23" fmla="*/ 988540 h 988540"/>
                  <a:gd name="connsiteX24" fmla="*/ 3694520 w 7469481"/>
                  <a:gd name="connsiteY24" fmla="*/ 988540 h 988540"/>
                  <a:gd name="connsiteX25" fmla="*/ 3045250 w 7469481"/>
                  <a:gd name="connsiteY25" fmla="*/ 988540 h 988540"/>
                  <a:gd name="connsiteX26" fmla="*/ 2321285 w 7469481"/>
                  <a:gd name="connsiteY26" fmla="*/ 988540 h 988540"/>
                  <a:gd name="connsiteX27" fmla="*/ 1672015 w 7469481"/>
                  <a:gd name="connsiteY27" fmla="*/ 988540 h 988540"/>
                  <a:gd name="connsiteX28" fmla="*/ 1246829 w 7469481"/>
                  <a:gd name="connsiteY28" fmla="*/ 988540 h 988540"/>
                  <a:gd name="connsiteX29" fmla="*/ 896338 w 7469481"/>
                  <a:gd name="connsiteY29" fmla="*/ 988540 h 988540"/>
                  <a:gd name="connsiteX30" fmla="*/ 0 w 7469481"/>
                  <a:gd name="connsiteY30" fmla="*/ 988540 h 988540"/>
                  <a:gd name="connsiteX31" fmla="*/ 0 w 7469481"/>
                  <a:gd name="connsiteY31" fmla="*/ 474499 h 988540"/>
                  <a:gd name="connsiteX32" fmla="*/ 0 w 7469481"/>
                  <a:gd name="connsiteY32" fmla="*/ 0 h 988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7469481" h="988540" fill="none" extrusionOk="0">
                    <a:moveTo>
                      <a:pt x="0" y="0"/>
                    </a:moveTo>
                    <a:cubicBezTo>
                      <a:pt x="143953" y="-33010"/>
                      <a:pt x="451044" y="52114"/>
                      <a:pt x="649270" y="0"/>
                    </a:cubicBezTo>
                    <a:cubicBezTo>
                      <a:pt x="847496" y="-52114"/>
                      <a:pt x="1106587" y="34891"/>
                      <a:pt x="1298541" y="0"/>
                    </a:cubicBezTo>
                    <a:cubicBezTo>
                      <a:pt x="1490495" y="-34891"/>
                      <a:pt x="1498070" y="31891"/>
                      <a:pt x="1649032" y="0"/>
                    </a:cubicBezTo>
                    <a:cubicBezTo>
                      <a:pt x="1799994" y="-31891"/>
                      <a:pt x="1914217" y="35447"/>
                      <a:pt x="2148912" y="0"/>
                    </a:cubicBezTo>
                    <a:cubicBezTo>
                      <a:pt x="2383607" y="-35447"/>
                      <a:pt x="2399735" y="39794"/>
                      <a:pt x="2648793" y="0"/>
                    </a:cubicBezTo>
                    <a:cubicBezTo>
                      <a:pt x="2897851" y="-39794"/>
                      <a:pt x="2909759" y="10184"/>
                      <a:pt x="2999284" y="0"/>
                    </a:cubicBezTo>
                    <a:cubicBezTo>
                      <a:pt x="3088809" y="-10184"/>
                      <a:pt x="3410297" y="50817"/>
                      <a:pt x="3723249" y="0"/>
                    </a:cubicBezTo>
                    <a:cubicBezTo>
                      <a:pt x="4036201" y="-50817"/>
                      <a:pt x="4107347" y="19115"/>
                      <a:pt x="4223130" y="0"/>
                    </a:cubicBezTo>
                    <a:cubicBezTo>
                      <a:pt x="4338913" y="-19115"/>
                      <a:pt x="4512831" y="46485"/>
                      <a:pt x="4723010" y="0"/>
                    </a:cubicBezTo>
                    <a:cubicBezTo>
                      <a:pt x="4933189" y="-46485"/>
                      <a:pt x="5054311" y="28432"/>
                      <a:pt x="5372281" y="0"/>
                    </a:cubicBezTo>
                    <a:cubicBezTo>
                      <a:pt x="5690251" y="-28432"/>
                      <a:pt x="5560226" y="16173"/>
                      <a:pt x="5722772" y="0"/>
                    </a:cubicBezTo>
                    <a:cubicBezTo>
                      <a:pt x="5885318" y="-16173"/>
                      <a:pt x="6093925" y="40950"/>
                      <a:pt x="6222652" y="0"/>
                    </a:cubicBezTo>
                    <a:cubicBezTo>
                      <a:pt x="6351379" y="-40950"/>
                      <a:pt x="6559134" y="35475"/>
                      <a:pt x="6647838" y="0"/>
                    </a:cubicBezTo>
                    <a:cubicBezTo>
                      <a:pt x="6736542" y="-35475"/>
                      <a:pt x="7211181" y="34296"/>
                      <a:pt x="7469481" y="0"/>
                    </a:cubicBezTo>
                    <a:cubicBezTo>
                      <a:pt x="7472014" y="173703"/>
                      <a:pt x="7442878" y="298725"/>
                      <a:pt x="7469481" y="474499"/>
                    </a:cubicBezTo>
                    <a:cubicBezTo>
                      <a:pt x="7496084" y="650273"/>
                      <a:pt x="7463666" y="811035"/>
                      <a:pt x="7469481" y="988540"/>
                    </a:cubicBezTo>
                    <a:cubicBezTo>
                      <a:pt x="7286668" y="1030980"/>
                      <a:pt x="7124906" y="959397"/>
                      <a:pt x="6969600" y="988540"/>
                    </a:cubicBezTo>
                    <a:cubicBezTo>
                      <a:pt x="6814294" y="1017683"/>
                      <a:pt x="6649195" y="977001"/>
                      <a:pt x="6469720" y="988540"/>
                    </a:cubicBezTo>
                    <a:cubicBezTo>
                      <a:pt x="6290245" y="1000079"/>
                      <a:pt x="6172453" y="959363"/>
                      <a:pt x="6044534" y="988540"/>
                    </a:cubicBezTo>
                    <a:cubicBezTo>
                      <a:pt x="5916615" y="1017717"/>
                      <a:pt x="5682714" y="988356"/>
                      <a:pt x="5395264" y="988540"/>
                    </a:cubicBezTo>
                    <a:cubicBezTo>
                      <a:pt x="5107814" y="988724"/>
                      <a:pt x="5197639" y="988437"/>
                      <a:pt x="5044773" y="988540"/>
                    </a:cubicBezTo>
                    <a:cubicBezTo>
                      <a:pt x="4891907" y="988643"/>
                      <a:pt x="4817765" y="975207"/>
                      <a:pt x="4619587" y="988540"/>
                    </a:cubicBezTo>
                    <a:cubicBezTo>
                      <a:pt x="4421409" y="1001873"/>
                      <a:pt x="4303747" y="942411"/>
                      <a:pt x="4194401" y="988540"/>
                    </a:cubicBezTo>
                    <a:cubicBezTo>
                      <a:pt x="4085055" y="1034669"/>
                      <a:pt x="3874235" y="982117"/>
                      <a:pt x="3694520" y="988540"/>
                    </a:cubicBezTo>
                    <a:cubicBezTo>
                      <a:pt x="3514805" y="994963"/>
                      <a:pt x="3221672" y="945438"/>
                      <a:pt x="3045250" y="988540"/>
                    </a:cubicBezTo>
                    <a:cubicBezTo>
                      <a:pt x="2868828" y="1031642"/>
                      <a:pt x="2537610" y="935046"/>
                      <a:pt x="2321285" y="988540"/>
                    </a:cubicBezTo>
                    <a:cubicBezTo>
                      <a:pt x="2104961" y="1042034"/>
                      <a:pt x="1913029" y="973089"/>
                      <a:pt x="1672015" y="988540"/>
                    </a:cubicBezTo>
                    <a:cubicBezTo>
                      <a:pt x="1431001" y="1003991"/>
                      <a:pt x="1426844" y="939455"/>
                      <a:pt x="1246829" y="988540"/>
                    </a:cubicBezTo>
                    <a:cubicBezTo>
                      <a:pt x="1066814" y="1037625"/>
                      <a:pt x="1046787" y="971456"/>
                      <a:pt x="896338" y="988540"/>
                    </a:cubicBezTo>
                    <a:cubicBezTo>
                      <a:pt x="745889" y="1005624"/>
                      <a:pt x="187393" y="930526"/>
                      <a:pt x="0" y="988540"/>
                    </a:cubicBezTo>
                    <a:cubicBezTo>
                      <a:pt x="-24345" y="792596"/>
                      <a:pt x="49532" y="655585"/>
                      <a:pt x="0" y="474499"/>
                    </a:cubicBezTo>
                    <a:cubicBezTo>
                      <a:pt x="-49532" y="293413"/>
                      <a:pt x="9299" y="140433"/>
                      <a:pt x="0" y="0"/>
                    </a:cubicBezTo>
                    <a:close/>
                  </a:path>
                  <a:path w="7469481" h="988540" stroke="0" extrusionOk="0">
                    <a:moveTo>
                      <a:pt x="0" y="0"/>
                    </a:moveTo>
                    <a:cubicBezTo>
                      <a:pt x="258905" y="-54668"/>
                      <a:pt x="290045" y="11450"/>
                      <a:pt x="574575" y="0"/>
                    </a:cubicBezTo>
                    <a:cubicBezTo>
                      <a:pt x="859105" y="-11450"/>
                      <a:pt x="976433" y="54879"/>
                      <a:pt x="1298541" y="0"/>
                    </a:cubicBezTo>
                    <a:cubicBezTo>
                      <a:pt x="1620649" y="-54879"/>
                      <a:pt x="1573023" y="13938"/>
                      <a:pt x="1649032" y="0"/>
                    </a:cubicBezTo>
                    <a:cubicBezTo>
                      <a:pt x="1725041" y="-13938"/>
                      <a:pt x="1896123" y="32073"/>
                      <a:pt x="2074217" y="0"/>
                    </a:cubicBezTo>
                    <a:cubicBezTo>
                      <a:pt x="2252312" y="-32073"/>
                      <a:pt x="2298777" y="3849"/>
                      <a:pt x="2424708" y="0"/>
                    </a:cubicBezTo>
                    <a:cubicBezTo>
                      <a:pt x="2550639" y="-3849"/>
                      <a:pt x="2997623" y="3821"/>
                      <a:pt x="3148674" y="0"/>
                    </a:cubicBezTo>
                    <a:cubicBezTo>
                      <a:pt x="3299725" y="-3821"/>
                      <a:pt x="3607291" y="15948"/>
                      <a:pt x="3723249" y="0"/>
                    </a:cubicBezTo>
                    <a:cubicBezTo>
                      <a:pt x="3839207" y="-15948"/>
                      <a:pt x="3975521" y="22396"/>
                      <a:pt x="4223130" y="0"/>
                    </a:cubicBezTo>
                    <a:cubicBezTo>
                      <a:pt x="4470739" y="-22396"/>
                      <a:pt x="4628745" y="36262"/>
                      <a:pt x="4797705" y="0"/>
                    </a:cubicBezTo>
                    <a:cubicBezTo>
                      <a:pt x="4966666" y="-36262"/>
                      <a:pt x="4974426" y="32197"/>
                      <a:pt x="5148196" y="0"/>
                    </a:cubicBezTo>
                    <a:cubicBezTo>
                      <a:pt x="5321966" y="-32197"/>
                      <a:pt x="5427743" y="30755"/>
                      <a:pt x="5573382" y="0"/>
                    </a:cubicBezTo>
                    <a:cubicBezTo>
                      <a:pt x="5719021" y="-30755"/>
                      <a:pt x="6023213" y="7500"/>
                      <a:pt x="6222652" y="0"/>
                    </a:cubicBezTo>
                    <a:cubicBezTo>
                      <a:pt x="6422091" y="-7500"/>
                      <a:pt x="6475647" y="28153"/>
                      <a:pt x="6647838" y="0"/>
                    </a:cubicBezTo>
                    <a:cubicBezTo>
                      <a:pt x="6820029" y="-28153"/>
                      <a:pt x="7076725" y="50858"/>
                      <a:pt x="7469481" y="0"/>
                    </a:cubicBezTo>
                    <a:cubicBezTo>
                      <a:pt x="7502368" y="176967"/>
                      <a:pt x="7424396" y="268058"/>
                      <a:pt x="7469481" y="514041"/>
                    </a:cubicBezTo>
                    <a:cubicBezTo>
                      <a:pt x="7514566" y="760024"/>
                      <a:pt x="7457029" y="891434"/>
                      <a:pt x="7469481" y="988540"/>
                    </a:cubicBezTo>
                    <a:cubicBezTo>
                      <a:pt x="7330386" y="1020906"/>
                      <a:pt x="7258117" y="964947"/>
                      <a:pt x="7118990" y="988540"/>
                    </a:cubicBezTo>
                    <a:cubicBezTo>
                      <a:pt x="6979863" y="1012133"/>
                      <a:pt x="6615284" y="952244"/>
                      <a:pt x="6469720" y="988540"/>
                    </a:cubicBezTo>
                    <a:cubicBezTo>
                      <a:pt x="6324156" y="1024836"/>
                      <a:pt x="6223370" y="969317"/>
                      <a:pt x="6044534" y="988540"/>
                    </a:cubicBezTo>
                    <a:cubicBezTo>
                      <a:pt x="5865698" y="1007763"/>
                      <a:pt x="5664238" y="937471"/>
                      <a:pt x="5469958" y="988540"/>
                    </a:cubicBezTo>
                    <a:cubicBezTo>
                      <a:pt x="5275678" y="1039609"/>
                      <a:pt x="5167012" y="960511"/>
                      <a:pt x="5044773" y="988540"/>
                    </a:cubicBezTo>
                    <a:cubicBezTo>
                      <a:pt x="4922535" y="1016569"/>
                      <a:pt x="4497521" y="915075"/>
                      <a:pt x="4320807" y="988540"/>
                    </a:cubicBezTo>
                    <a:cubicBezTo>
                      <a:pt x="4144093" y="1062005"/>
                      <a:pt x="3762034" y="937998"/>
                      <a:pt x="3596842" y="988540"/>
                    </a:cubicBezTo>
                    <a:cubicBezTo>
                      <a:pt x="3431651" y="1039082"/>
                      <a:pt x="3398202" y="969135"/>
                      <a:pt x="3246351" y="988540"/>
                    </a:cubicBezTo>
                    <a:cubicBezTo>
                      <a:pt x="3094500" y="1007945"/>
                      <a:pt x="2888328" y="970156"/>
                      <a:pt x="2597081" y="988540"/>
                    </a:cubicBezTo>
                    <a:cubicBezTo>
                      <a:pt x="2305834" y="1006924"/>
                      <a:pt x="2173196" y="962638"/>
                      <a:pt x="1873116" y="988540"/>
                    </a:cubicBezTo>
                    <a:cubicBezTo>
                      <a:pt x="1573037" y="1014442"/>
                      <a:pt x="1559057" y="938962"/>
                      <a:pt x="1447930" y="988540"/>
                    </a:cubicBezTo>
                    <a:cubicBezTo>
                      <a:pt x="1336803" y="1038118"/>
                      <a:pt x="1121684" y="983044"/>
                      <a:pt x="798660" y="988540"/>
                    </a:cubicBezTo>
                    <a:cubicBezTo>
                      <a:pt x="475636" y="994036"/>
                      <a:pt x="266178" y="928550"/>
                      <a:pt x="0" y="988540"/>
                    </a:cubicBezTo>
                    <a:cubicBezTo>
                      <a:pt x="-54078" y="780756"/>
                      <a:pt x="41040" y="626966"/>
                      <a:pt x="0" y="504155"/>
                    </a:cubicBezTo>
                    <a:cubicBezTo>
                      <a:pt x="-41040" y="381345"/>
                      <a:pt x="27428" y="177750"/>
                      <a:pt x="0" y="0"/>
                    </a:cubicBezTo>
                    <a:close/>
                  </a:path>
                </a:pathLst>
              </a:custGeom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sub>
                        <m:sup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⟵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4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4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[</m:t>
                          </m:r>
                          <m:r>
                            <a:rPr lang="en-US" sz="24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),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−1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b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B432D1-CABF-419C-8330-8105D47D4D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256" y="5869460"/>
                <a:ext cx="7469481" cy="9885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custGeom>
                        <a:avLst/>
                        <a:gdLst>
                          <a:gd name="connsiteX0" fmla="*/ 0 w 7469481"/>
                          <a:gd name="connsiteY0" fmla="*/ 0 h 988540"/>
                          <a:gd name="connsiteX1" fmla="*/ 649270 w 7469481"/>
                          <a:gd name="connsiteY1" fmla="*/ 0 h 988540"/>
                          <a:gd name="connsiteX2" fmla="*/ 1298541 w 7469481"/>
                          <a:gd name="connsiteY2" fmla="*/ 0 h 988540"/>
                          <a:gd name="connsiteX3" fmla="*/ 1649032 w 7469481"/>
                          <a:gd name="connsiteY3" fmla="*/ 0 h 988540"/>
                          <a:gd name="connsiteX4" fmla="*/ 2148912 w 7469481"/>
                          <a:gd name="connsiteY4" fmla="*/ 0 h 988540"/>
                          <a:gd name="connsiteX5" fmla="*/ 2648793 w 7469481"/>
                          <a:gd name="connsiteY5" fmla="*/ 0 h 988540"/>
                          <a:gd name="connsiteX6" fmla="*/ 2999284 w 7469481"/>
                          <a:gd name="connsiteY6" fmla="*/ 0 h 988540"/>
                          <a:gd name="connsiteX7" fmla="*/ 3723249 w 7469481"/>
                          <a:gd name="connsiteY7" fmla="*/ 0 h 988540"/>
                          <a:gd name="connsiteX8" fmla="*/ 4223130 w 7469481"/>
                          <a:gd name="connsiteY8" fmla="*/ 0 h 988540"/>
                          <a:gd name="connsiteX9" fmla="*/ 4723010 w 7469481"/>
                          <a:gd name="connsiteY9" fmla="*/ 0 h 988540"/>
                          <a:gd name="connsiteX10" fmla="*/ 5372281 w 7469481"/>
                          <a:gd name="connsiteY10" fmla="*/ 0 h 988540"/>
                          <a:gd name="connsiteX11" fmla="*/ 5722772 w 7469481"/>
                          <a:gd name="connsiteY11" fmla="*/ 0 h 988540"/>
                          <a:gd name="connsiteX12" fmla="*/ 6222652 w 7469481"/>
                          <a:gd name="connsiteY12" fmla="*/ 0 h 988540"/>
                          <a:gd name="connsiteX13" fmla="*/ 6647838 w 7469481"/>
                          <a:gd name="connsiteY13" fmla="*/ 0 h 988540"/>
                          <a:gd name="connsiteX14" fmla="*/ 7469481 w 7469481"/>
                          <a:gd name="connsiteY14" fmla="*/ 0 h 988540"/>
                          <a:gd name="connsiteX15" fmla="*/ 7469481 w 7469481"/>
                          <a:gd name="connsiteY15" fmla="*/ 474499 h 988540"/>
                          <a:gd name="connsiteX16" fmla="*/ 7469481 w 7469481"/>
                          <a:gd name="connsiteY16" fmla="*/ 988540 h 988540"/>
                          <a:gd name="connsiteX17" fmla="*/ 6969600 w 7469481"/>
                          <a:gd name="connsiteY17" fmla="*/ 988540 h 988540"/>
                          <a:gd name="connsiteX18" fmla="*/ 6469720 w 7469481"/>
                          <a:gd name="connsiteY18" fmla="*/ 988540 h 988540"/>
                          <a:gd name="connsiteX19" fmla="*/ 6044534 w 7469481"/>
                          <a:gd name="connsiteY19" fmla="*/ 988540 h 988540"/>
                          <a:gd name="connsiteX20" fmla="*/ 5395264 w 7469481"/>
                          <a:gd name="connsiteY20" fmla="*/ 988540 h 988540"/>
                          <a:gd name="connsiteX21" fmla="*/ 5044773 w 7469481"/>
                          <a:gd name="connsiteY21" fmla="*/ 988540 h 988540"/>
                          <a:gd name="connsiteX22" fmla="*/ 4619587 w 7469481"/>
                          <a:gd name="connsiteY22" fmla="*/ 988540 h 988540"/>
                          <a:gd name="connsiteX23" fmla="*/ 4194401 w 7469481"/>
                          <a:gd name="connsiteY23" fmla="*/ 988540 h 988540"/>
                          <a:gd name="connsiteX24" fmla="*/ 3694520 w 7469481"/>
                          <a:gd name="connsiteY24" fmla="*/ 988540 h 988540"/>
                          <a:gd name="connsiteX25" fmla="*/ 3045250 w 7469481"/>
                          <a:gd name="connsiteY25" fmla="*/ 988540 h 988540"/>
                          <a:gd name="connsiteX26" fmla="*/ 2321285 w 7469481"/>
                          <a:gd name="connsiteY26" fmla="*/ 988540 h 988540"/>
                          <a:gd name="connsiteX27" fmla="*/ 1672015 w 7469481"/>
                          <a:gd name="connsiteY27" fmla="*/ 988540 h 988540"/>
                          <a:gd name="connsiteX28" fmla="*/ 1246829 w 7469481"/>
                          <a:gd name="connsiteY28" fmla="*/ 988540 h 988540"/>
                          <a:gd name="connsiteX29" fmla="*/ 896338 w 7469481"/>
                          <a:gd name="connsiteY29" fmla="*/ 988540 h 988540"/>
                          <a:gd name="connsiteX30" fmla="*/ 0 w 7469481"/>
                          <a:gd name="connsiteY30" fmla="*/ 988540 h 988540"/>
                          <a:gd name="connsiteX31" fmla="*/ 0 w 7469481"/>
                          <a:gd name="connsiteY31" fmla="*/ 474499 h 988540"/>
                          <a:gd name="connsiteX32" fmla="*/ 0 w 7469481"/>
                          <a:gd name="connsiteY32" fmla="*/ 0 h 988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</a:cxnLst>
                        <a:rect l="l" t="t" r="r" b="b"/>
                        <a:pathLst>
                          <a:path w="7469481" h="988540" fill="none" extrusionOk="0">
                            <a:moveTo>
                              <a:pt x="0" y="0"/>
                            </a:moveTo>
                            <a:cubicBezTo>
                              <a:pt x="143953" y="-33010"/>
                              <a:pt x="451044" y="52114"/>
                              <a:pt x="649270" y="0"/>
                            </a:cubicBezTo>
                            <a:cubicBezTo>
                              <a:pt x="847496" y="-52114"/>
                              <a:pt x="1106587" y="34891"/>
                              <a:pt x="1298541" y="0"/>
                            </a:cubicBezTo>
                            <a:cubicBezTo>
                              <a:pt x="1490495" y="-34891"/>
                              <a:pt x="1498070" y="31891"/>
                              <a:pt x="1649032" y="0"/>
                            </a:cubicBezTo>
                            <a:cubicBezTo>
                              <a:pt x="1799994" y="-31891"/>
                              <a:pt x="1914217" y="35447"/>
                              <a:pt x="2148912" y="0"/>
                            </a:cubicBezTo>
                            <a:cubicBezTo>
                              <a:pt x="2383607" y="-35447"/>
                              <a:pt x="2399735" y="39794"/>
                              <a:pt x="2648793" y="0"/>
                            </a:cubicBezTo>
                            <a:cubicBezTo>
                              <a:pt x="2897851" y="-39794"/>
                              <a:pt x="2909759" y="10184"/>
                              <a:pt x="2999284" y="0"/>
                            </a:cubicBezTo>
                            <a:cubicBezTo>
                              <a:pt x="3088809" y="-10184"/>
                              <a:pt x="3410297" y="50817"/>
                              <a:pt x="3723249" y="0"/>
                            </a:cubicBezTo>
                            <a:cubicBezTo>
                              <a:pt x="4036201" y="-50817"/>
                              <a:pt x="4107347" y="19115"/>
                              <a:pt x="4223130" y="0"/>
                            </a:cubicBezTo>
                            <a:cubicBezTo>
                              <a:pt x="4338913" y="-19115"/>
                              <a:pt x="4512831" y="46485"/>
                              <a:pt x="4723010" y="0"/>
                            </a:cubicBezTo>
                            <a:cubicBezTo>
                              <a:pt x="4933189" y="-46485"/>
                              <a:pt x="5054311" y="28432"/>
                              <a:pt x="5372281" y="0"/>
                            </a:cubicBezTo>
                            <a:cubicBezTo>
                              <a:pt x="5690251" y="-28432"/>
                              <a:pt x="5560226" y="16173"/>
                              <a:pt x="5722772" y="0"/>
                            </a:cubicBezTo>
                            <a:cubicBezTo>
                              <a:pt x="5885318" y="-16173"/>
                              <a:pt x="6093925" y="40950"/>
                              <a:pt x="6222652" y="0"/>
                            </a:cubicBezTo>
                            <a:cubicBezTo>
                              <a:pt x="6351379" y="-40950"/>
                              <a:pt x="6559134" y="35475"/>
                              <a:pt x="6647838" y="0"/>
                            </a:cubicBezTo>
                            <a:cubicBezTo>
                              <a:pt x="6736542" y="-35475"/>
                              <a:pt x="7211181" y="34296"/>
                              <a:pt x="7469481" y="0"/>
                            </a:cubicBezTo>
                            <a:cubicBezTo>
                              <a:pt x="7472014" y="173703"/>
                              <a:pt x="7442878" y="298725"/>
                              <a:pt x="7469481" y="474499"/>
                            </a:cubicBezTo>
                            <a:cubicBezTo>
                              <a:pt x="7496084" y="650273"/>
                              <a:pt x="7463666" y="811035"/>
                              <a:pt x="7469481" y="988540"/>
                            </a:cubicBezTo>
                            <a:cubicBezTo>
                              <a:pt x="7286668" y="1030980"/>
                              <a:pt x="7124906" y="959397"/>
                              <a:pt x="6969600" y="988540"/>
                            </a:cubicBezTo>
                            <a:cubicBezTo>
                              <a:pt x="6814294" y="1017683"/>
                              <a:pt x="6649195" y="977001"/>
                              <a:pt x="6469720" y="988540"/>
                            </a:cubicBezTo>
                            <a:cubicBezTo>
                              <a:pt x="6290245" y="1000079"/>
                              <a:pt x="6172453" y="959363"/>
                              <a:pt x="6044534" y="988540"/>
                            </a:cubicBezTo>
                            <a:cubicBezTo>
                              <a:pt x="5916615" y="1017717"/>
                              <a:pt x="5682714" y="988356"/>
                              <a:pt x="5395264" y="988540"/>
                            </a:cubicBezTo>
                            <a:cubicBezTo>
                              <a:pt x="5107814" y="988724"/>
                              <a:pt x="5197639" y="988437"/>
                              <a:pt x="5044773" y="988540"/>
                            </a:cubicBezTo>
                            <a:cubicBezTo>
                              <a:pt x="4891907" y="988643"/>
                              <a:pt x="4817765" y="975207"/>
                              <a:pt x="4619587" y="988540"/>
                            </a:cubicBezTo>
                            <a:cubicBezTo>
                              <a:pt x="4421409" y="1001873"/>
                              <a:pt x="4303747" y="942411"/>
                              <a:pt x="4194401" y="988540"/>
                            </a:cubicBezTo>
                            <a:cubicBezTo>
                              <a:pt x="4085055" y="1034669"/>
                              <a:pt x="3874235" y="982117"/>
                              <a:pt x="3694520" y="988540"/>
                            </a:cubicBezTo>
                            <a:cubicBezTo>
                              <a:pt x="3514805" y="994963"/>
                              <a:pt x="3221672" y="945438"/>
                              <a:pt x="3045250" y="988540"/>
                            </a:cubicBezTo>
                            <a:cubicBezTo>
                              <a:pt x="2868828" y="1031642"/>
                              <a:pt x="2537610" y="935046"/>
                              <a:pt x="2321285" y="988540"/>
                            </a:cubicBezTo>
                            <a:cubicBezTo>
                              <a:pt x="2104961" y="1042034"/>
                              <a:pt x="1913029" y="973089"/>
                              <a:pt x="1672015" y="988540"/>
                            </a:cubicBezTo>
                            <a:cubicBezTo>
                              <a:pt x="1431001" y="1003991"/>
                              <a:pt x="1426844" y="939455"/>
                              <a:pt x="1246829" y="988540"/>
                            </a:cubicBezTo>
                            <a:cubicBezTo>
                              <a:pt x="1066814" y="1037625"/>
                              <a:pt x="1046787" y="971456"/>
                              <a:pt x="896338" y="988540"/>
                            </a:cubicBezTo>
                            <a:cubicBezTo>
                              <a:pt x="745889" y="1005624"/>
                              <a:pt x="187393" y="930526"/>
                              <a:pt x="0" y="988540"/>
                            </a:cubicBezTo>
                            <a:cubicBezTo>
                              <a:pt x="-24345" y="792596"/>
                              <a:pt x="49532" y="655585"/>
                              <a:pt x="0" y="474499"/>
                            </a:cubicBezTo>
                            <a:cubicBezTo>
                              <a:pt x="-49532" y="293413"/>
                              <a:pt x="9299" y="140433"/>
                              <a:pt x="0" y="0"/>
                            </a:cubicBezTo>
                            <a:close/>
                          </a:path>
                          <a:path w="7469481" h="988540" stroke="0" extrusionOk="0">
                            <a:moveTo>
                              <a:pt x="0" y="0"/>
                            </a:moveTo>
                            <a:cubicBezTo>
                              <a:pt x="258905" y="-54668"/>
                              <a:pt x="290045" y="11450"/>
                              <a:pt x="574575" y="0"/>
                            </a:cubicBezTo>
                            <a:cubicBezTo>
                              <a:pt x="859105" y="-11450"/>
                              <a:pt x="976433" y="54879"/>
                              <a:pt x="1298541" y="0"/>
                            </a:cubicBezTo>
                            <a:cubicBezTo>
                              <a:pt x="1620649" y="-54879"/>
                              <a:pt x="1573023" y="13938"/>
                              <a:pt x="1649032" y="0"/>
                            </a:cubicBezTo>
                            <a:cubicBezTo>
                              <a:pt x="1725041" y="-13938"/>
                              <a:pt x="1896123" y="32073"/>
                              <a:pt x="2074217" y="0"/>
                            </a:cubicBezTo>
                            <a:cubicBezTo>
                              <a:pt x="2252312" y="-32073"/>
                              <a:pt x="2298777" y="3849"/>
                              <a:pt x="2424708" y="0"/>
                            </a:cubicBezTo>
                            <a:cubicBezTo>
                              <a:pt x="2550639" y="-3849"/>
                              <a:pt x="2997623" y="3821"/>
                              <a:pt x="3148674" y="0"/>
                            </a:cubicBezTo>
                            <a:cubicBezTo>
                              <a:pt x="3299725" y="-3821"/>
                              <a:pt x="3607291" y="15948"/>
                              <a:pt x="3723249" y="0"/>
                            </a:cubicBezTo>
                            <a:cubicBezTo>
                              <a:pt x="3839207" y="-15948"/>
                              <a:pt x="3975521" y="22396"/>
                              <a:pt x="4223130" y="0"/>
                            </a:cubicBezTo>
                            <a:cubicBezTo>
                              <a:pt x="4470739" y="-22396"/>
                              <a:pt x="4628745" y="36262"/>
                              <a:pt x="4797705" y="0"/>
                            </a:cubicBezTo>
                            <a:cubicBezTo>
                              <a:pt x="4966666" y="-36262"/>
                              <a:pt x="4974426" y="32197"/>
                              <a:pt x="5148196" y="0"/>
                            </a:cubicBezTo>
                            <a:cubicBezTo>
                              <a:pt x="5321966" y="-32197"/>
                              <a:pt x="5427743" y="30755"/>
                              <a:pt x="5573382" y="0"/>
                            </a:cubicBezTo>
                            <a:cubicBezTo>
                              <a:pt x="5719021" y="-30755"/>
                              <a:pt x="6023213" y="7500"/>
                              <a:pt x="6222652" y="0"/>
                            </a:cubicBezTo>
                            <a:cubicBezTo>
                              <a:pt x="6422091" y="-7500"/>
                              <a:pt x="6475647" y="28153"/>
                              <a:pt x="6647838" y="0"/>
                            </a:cubicBezTo>
                            <a:cubicBezTo>
                              <a:pt x="6820029" y="-28153"/>
                              <a:pt x="7076725" y="50858"/>
                              <a:pt x="7469481" y="0"/>
                            </a:cubicBezTo>
                            <a:cubicBezTo>
                              <a:pt x="7502368" y="176967"/>
                              <a:pt x="7424396" y="268058"/>
                              <a:pt x="7469481" y="514041"/>
                            </a:cubicBezTo>
                            <a:cubicBezTo>
                              <a:pt x="7514566" y="760024"/>
                              <a:pt x="7457029" y="891434"/>
                              <a:pt x="7469481" y="988540"/>
                            </a:cubicBezTo>
                            <a:cubicBezTo>
                              <a:pt x="7330386" y="1020906"/>
                              <a:pt x="7258117" y="964947"/>
                              <a:pt x="7118990" y="988540"/>
                            </a:cubicBezTo>
                            <a:cubicBezTo>
                              <a:pt x="6979863" y="1012133"/>
                              <a:pt x="6615284" y="952244"/>
                              <a:pt x="6469720" y="988540"/>
                            </a:cubicBezTo>
                            <a:cubicBezTo>
                              <a:pt x="6324156" y="1024836"/>
                              <a:pt x="6223370" y="969317"/>
                              <a:pt x="6044534" y="988540"/>
                            </a:cubicBezTo>
                            <a:cubicBezTo>
                              <a:pt x="5865698" y="1007763"/>
                              <a:pt x="5664238" y="937471"/>
                              <a:pt x="5469958" y="988540"/>
                            </a:cubicBezTo>
                            <a:cubicBezTo>
                              <a:pt x="5275678" y="1039609"/>
                              <a:pt x="5167012" y="960511"/>
                              <a:pt x="5044773" y="988540"/>
                            </a:cubicBezTo>
                            <a:cubicBezTo>
                              <a:pt x="4922535" y="1016569"/>
                              <a:pt x="4497521" y="915075"/>
                              <a:pt x="4320807" y="988540"/>
                            </a:cubicBezTo>
                            <a:cubicBezTo>
                              <a:pt x="4144093" y="1062005"/>
                              <a:pt x="3762034" y="937998"/>
                              <a:pt x="3596842" y="988540"/>
                            </a:cubicBezTo>
                            <a:cubicBezTo>
                              <a:pt x="3431651" y="1039082"/>
                              <a:pt x="3398202" y="969135"/>
                              <a:pt x="3246351" y="988540"/>
                            </a:cubicBezTo>
                            <a:cubicBezTo>
                              <a:pt x="3094500" y="1007945"/>
                              <a:pt x="2888328" y="970156"/>
                              <a:pt x="2597081" y="988540"/>
                            </a:cubicBezTo>
                            <a:cubicBezTo>
                              <a:pt x="2305834" y="1006924"/>
                              <a:pt x="2173196" y="962638"/>
                              <a:pt x="1873116" y="988540"/>
                            </a:cubicBezTo>
                            <a:cubicBezTo>
                              <a:pt x="1573037" y="1014442"/>
                              <a:pt x="1559057" y="938962"/>
                              <a:pt x="1447930" y="988540"/>
                            </a:cubicBezTo>
                            <a:cubicBezTo>
                              <a:pt x="1336803" y="1038118"/>
                              <a:pt x="1121684" y="983044"/>
                              <a:pt x="798660" y="988540"/>
                            </a:cubicBezTo>
                            <a:cubicBezTo>
                              <a:pt x="475636" y="994036"/>
                              <a:pt x="266178" y="928550"/>
                              <a:pt x="0" y="988540"/>
                            </a:cubicBezTo>
                            <a:cubicBezTo>
                              <a:pt x="-54078" y="780756"/>
                              <a:pt x="41040" y="626966"/>
                              <a:pt x="0" y="504155"/>
                            </a:cubicBezTo>
                            <a:cubicBezTo>
                              <a:pt x="-41040" y="381345"/>
                              <a:pt x="27428" y="177750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944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Evaluation - t=3, t=4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63200" y="115189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59F10A-F29C-45B4-A6EA-CF2482084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0743" y="1347497"/>
            <a:ext cx="3115110" cy="41630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C8020B-0A7C-49D0-BED7-C098946A7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5600" y="1347497"/>
            <a:ext cx="3153215" cy="41630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1270FD5-DC59-49EE-B174-55E051389BB0}"/>
                  </a:ext>
                </a:extLst>
              </p:cNvPr>
              <p:cNvSpPr/>
              <p:nvPr/>
            </p:nvSpPr>
            <p:spPr>
              <a:xfrm>
                <a:off x="2386256" y="5869460"/>
                <a:ext cx="7469481" cy="988540"/>
              </a:xfrm>
              <a:custGeom>
                <a:avLst/>
                <a:gdLst>
                  <a:gd name="connsiteX0" fmla="*/ 0 w 7469481"/>
                  <a:gd name="connsiteY0" fmla="*/ 0 h 988540"/>
                  <a:gd name="connsiteX1" fmla="*/ 649270 w 7469481"/>
                  <a:gd name="connsiteY1" fmla="*/ 0 h 988540"/>
                  <a:gd name="connsiteX2" fmla="*/ 1298541 w 7469481"/>
                  <a:gd name="connsiteY2" fmla="*/ 0 h 988540"/>
                  <a:gd name="connsiteX3" fmla="*/ 1649032 w 7469481"/>
                  <a:gd name="connsiteY3" fmla="*/ 0 h 988540"/>
                  <a:gd name="connsiteX4" fmla="*/ 2148912 w 7469481"/>
                  <a:gd name="connsiteY4" fmla="*/ 0 h 988540"/>
                  <a:gd name="connsiteX5" fmla="*/ 2648793 w 7469481"/>
                  <a:gd name="connsiteY5" fmla="*/ 0 h 988540"/>
                  <a:gd name="connsiteX6" fmla="*/ 2999284 w 7469481"/>
                  <a:gd name="connsiteY6" fmla="*/ 0 h 988540"/>
                  <a:gd name="connsiteX7" fmla="*/ 3723249 w 7469481"/>
                  <a:gd name="connsiteY7" fmla="*/ 0 h 988540"/>
                  <a:gd name="connsiteX8" fmla="*/ 4223130 w 7469481"/>
                  <a:gd name="connsiteY8" fmla="*/ 0 h 988540"/>
                  <a:gd name="connsiteX9" fmla="*/ 4723010 w 7469481"/>
                  <a:gd name="connsiteY9" fmla="*/ 0 h 988540"/>
                  <a:gd name="connsiteX10" fmla="*/ 5372281 w 7469481"/>
                  <a:gd name="connsiteY10" fmla="*/ 0 h 988540"/>
                  <a:gd name="connsiteX11" fmla="*/ 5722772 w 7469481"/>
                  <a:gd name="connsiteY11" fmla="*/ 0 h 988540"/>
                  <a:gd name="connsiteX12" fmla="*/ 6222652 w 7469481"/>
                  <a:gd name="connsiteY12" fmla="*/ 0 h 988540"/>
                  <a:gd name="connsiteX13" fmla="*/ 6647838 w 7469481"/>
                  <a:gd name="connsiteY13" fmla="*/ 0 h 988540"/>
                  <a:gd name="connsiteX14" fmla="*/ 7469481 w 7469481"/>
                  <a:gd name="connsiteY14" fmla="*/ 0 h 988540"/>
                  <a:gd name="connsiteX15" fmla="*/ 7469481 w 7469481"/>
                  <a:gd name="connsiteY15" fmla="*/ 474499 h 988540"/>
                  <a:gd name="connsiteX16" fmla="*/ 7469481 w 7469481"/>
                  <a:gd name="connsiteY16" fmla="*/ 988540 h 988540"/>
                  <a:gd name="connsiteX17" fmla="*/ 6969600 w 7469481"/>
                  <a:gd name="connsiteY17" fmla="*/ 988540 h 988540"/>
                  <a:gd name="connsiteX18" fmla="*/ 6469720 w 7469481"/>
                  <a:gd name="connsiteY18" fmla="*/ 988540 h 988540"/>
                  <a:gd name="connsiteX19" fmla="*/ 6044534 w 7469481"/>
                  <a:gd name="connsiteY19" fmla="*/ 988540 h 988540"/>
                  <a:gd name="connsiteX20" fmla="*/ 5395264 w 7469481"/>
                  <a:gd name="connsiteY20" fmla="*/ 988540 h 988540"/>
                  <a:gd name="connsiteX21" fmla="*/ 5044773 w 7469481"/>
                  <a:gd name="connsiteY21" fmla="*/ 988540 h 988540"/>
                  <a:gd name="connsiteX22" fmla="*/ 4619587 w 7469481"/>
                  <a:gd name="connsiteY22" fmla="*/ 988540 h 988540"/>
                  <a:gd name="connsiteX23" fmla="*/ 4194401 w 7469481"/>
                  <a:gd name="connsiteY23" fmla="*/ 988540 h 988540"/>
                  <a:gd name="connsiteX24" fmla="*/ 3694520 w 7469481"/>
                  <a:gd name="connsiteY24" fmla="*/ 988540 h 988540"/>
                  <a:gd name="connsiteX25" fmla="*/ 3045250 w 7469481"/>
                  <a:gd name="connsiteY25" fmla="*/ 988540 h 988540"/>
                  <a:gd name="connsiteX26" fmla="*/ 2321285 w 7469481"/>
                  <a:gd name="connsiteY26" fmla="*/ 988540 h 988540"/>
                  <a:gd name="connsiteX27" fmla="*/ 1672015 w 7469481"/>
                  <a:gd name="connsiteY27" fmla="*/ 988540 h 988540"/>
                  <a:gd name="connsiteX28" fmla="*/ 1246829 w 7469481"/>
                  <a:gd name="connsiteY28" fmla="*/ 988540 h 988540"/>
                  <a:gd name="connsiteX29" fmla="*/ 896338 w 7469481"/>
                  <a:gd name="connsiteY29" fmla="*/ 988540 h 988540"/>
                  <a:gd name="connsiteX30" fmla="*/ 0 w 7469481"/>
                  <a:gd name="connsiteY30" fmla="*/ 988540 h 988540"/>
                  <a:gd name="connsiteX31" fmla="*/ 0 w 7469481"/>
                  <a:gd name="connsiteY31" fmla="*/ 474499 h 988540"/>
                  <a:gd name="connsiteX32" fmla="*/ 0 w 7469481"/>
                  <a:gd name="connsiteY32" fmla="*/ 0 h 988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7469481" h="988540" fill="none" extrusionOk="0">
                    <a:moveTo>
                      <a:pt x="0" y="0"/>
                    </a:moveTo>
                    <a:cubicBezTo>
                      <a:pt x="143953" y="-33010"/>
                      <a:pt x="451044" y="52114"/>
                      <a:pt x="649270" y="0"/>
                    </a:cubicBezTo>
                    <a:cubicBezTo>
                      <a:pt x="847496" y="-52114"/>
                      <a:pt x="1106587" y="34891"/>
                      <a:pt x="1298541" y="0"/>
                    </a:cubicBezTo>
                    <a:cubicBezTo>
                      <a:pt x="1490495" y="-34891"/>
                      <a:pt x="1498070" y="31891"/>
                      <a:pt x="1649032" y="0"/>
                    </a:cubicBezTo>
                    <a:cubicBezTo>
                      <a:pt x="1799994" y="-31891"/>
                      <a:pt x="1914217" y="35447"/>
                      <a:pt x="2148912" y="0"/>
                    </a:cubicBezTo>
                    <a:cubicBezTo>
                      <a:pt x="2383607" y="-35447"/>
                      <a:pt x="2399735" y="39794"/>
                      <a:pt x="2648793" y="0"/>
                    </a:cubicBezTo>
                    <a:cubicBezTo>
                      <a:pt x="2897851" y="-39794"/>
                      <a:pt x="2909759" y="10184"/>
                      <a:pt x="2999284" y="0"/>
                    </a:cubicBezTo>
                    <a:cubicBezTo>
                      <a:pt x="3088809" y="-10184"/>
                      <a:pt x="3410297" y="50817"/>
                      <a:pt x="3723249" y="0"/>
                    </a:cubicBezTo>
                    <a:cubicBezTo>
                      <a:pt x="4036201" y="-50817"/>
                      <a:pt x="4107347" y="19115"/>
                      <a:pt x="4223130" y="0"/>
                    </a:cubicBezTo>
                    <a:cubicBezTo>
                      <a:pt x="4338913" y="-19115"/>
                      <a:pt x="4512831" y="46485"/>
                      <a:pt x="4723010" y="0"/>
                    </a:cubicBezTo>
                    <a:cubicBezTo>
                      <a:pt x="4933189" y="-46485"/>
                      <a:pt x="5054311" y="28432"/>
                      <a:pt x="5372281" y="0"/>
                    </a:cubicBezTo>
                    <a:cubicBezTo>
                      <a:pt x="5690251" y="-28432"/>
                      <a:pt x="5560226" y="16173"/>
                      <a:pt x="5722772" y="0"/>
                    </a:cubicBezTo>
                    <a:cubicBezTo>
                      <a:pt x="5885318" y="-16173"/>
                      <a:pt x="6093925" y="40950"/>
                      <a:pt x="6222652" y="0"/>
                    </a:cubicBezTo>
                    <a:cubicBezTo>
                      <a:pt x="6351379" y="-40950"/>
                      <a:pt x="6559134" y="35475"/>
                      <a:pt x="6647838" y="0"/>
                    </a:cubicBezTo>
                    <a:cubicBezTo>
                      <a:pt x="6736542" y="-35475"/>
                      <a:pt x="7211181" y="34296"/>
                      <a:pt x="7469481" y="0"/>
                    </a:cubicBezTo>
                    <a:cubicBezTo>
                      <a:pt x="7472014" y="173703"/>
                      <a:pt x="7442878" y="298725"/>
                      <a:pt x="7469481" y="474499"/>
                    </a:cubicBezTo>
                    <a:cubicBezTo>
                      <a:pt x="7496084" y="650273"/>
                      <a:pt x="7463666" y="811035"/>
                      <a:pt x="7469481" y="988540"/>
                    </a:cubicBezTo>
                    <a:cubicBezTo>
                      <a:pt x="7286668" y="1030980"/>
                      <a:pt x="7124906" y="959397"/>
                      <a:pt x="6969600" y="988540"/>
                    </a:cubicBezTo>
                    <a:cubicBezTo>
                      <a:pt x="6814294" y="1017683"/>
                      <a:pt x="6649195" y="977001"/>
                      <a:pt x="6469720" y="988540"/>
                    </a:cubicBezTo>
                    <a:cubicBezTo>
                      <a:pt x="6290245" y="1000079"/>
                      <a:pt x="6172453" y="959363"/>
                      <a:pt x="6044534" y="988540"/>
                    </a:cubicBezTo>
                    <a:cubicBezTo>
                      <a:pt x="5916615" y="1017717"/>
                      <a:pt x="5682714" y="988356"/>
                      <a:pt x="5395264" y="988540"/>
                    </a:cubicBezTo>
                    <a:cubicBezTo>
                      <a:pt x="5107814" y="988724"/>
                      <a:pt x="5197639" y="988437"/>
                      <a:pt x="5044773" y="988540"/>
                    </a:cubicBezTo>
                    <a:cubicBezTo>
                      <a:pt x="4891907" y="988643"/>
                      <a:pt x="4817765" y="975207"/>
                      <a:pt x="4619587" y="988540"/>
                    </a:cubicBezTo>
                    <a:cubicBezTo>
                      <a:pt x="4421409" y="1001873"/>
                      <a:pt x="4303747" y="942411"/>
                      <a:pt x="4194401" y="988540"/>
                    </a:cubicBezTo>
                    <a:cubicBezTo>
                      <a:pt x="4085055" y="1034669"/>
                      <a:pt x="3874235" y="982117"/>
                      <a:pt x="3694520" y="988540"/>
                    </a:cubicBezTo>
                    <a:cubicBezTo>
                      <a:pt x="3514805" y="994963"/>
                      <a:pt x="3221672" y="945438"/>
                      <a:pt x="3045250" y="988540"/>
                    </a:cubicBezTo>
                    <a:cubicBezTo>
                      <a:pt x="2868828" y="1031642"/>
                      <a:pt x="2537610" y="935046"/>
                      <a:pt x="2321285" y="988540"/>
                    </a:cubicBezTo>
                    <a:cubicBezTo>
                      <a:pt x="2104961" y="1042034"/>
                      <a:pt x="1913029" y="973089"/>
                      <a:pt x="1672015" y="988540"/>
                    </a:cubicBezTo>
                    <a:cubicBezTo>
                      <a:pt x="1431001" y="1003991"/>
                      <a:pt x="1426844" y="939455"/>
                      <a:pt x="1246829" y="988540"/>
                    </a:cubicBezTo>
                    <a:cubicBezTo>
                      <a:pt x="1066814" y="1037625"/>
                      <a:pt x="1046787" y="971456"/>
                      <a:pt x="896338" y="988540"/>
                    </a:cubicBezTo>
                    <a:cubicBezTo>
                      <a:pt x="745889" y="1005624"/>
                      <a:pt x="187393" y="930526"/>
                      <a:pt x="0" y="988540"/>
                    </a:cubicBezTo>
                    <a:cubicBezTo>
                      <a:pt x="-24345" y="792596"/>
                      <a:pt x="49532" y="655585"/>
                      <a:pt x="0" y="474499"/>
                    </a:cubicBezTo>
                    <a:cubicBezTo>
                      <a:pt x="-49532" y="293413"/>
                      <a:pt x="9299" y="140433"/>
                      <a:pt x="0" y="0"/>
                    </a:cubicBezTo>
                    <a:close/>
                  </a:path>
                  <a:path w="7469481" h="988540" stroke="0" extrusionOk="0">
                    <a:moveTo>
                      <a:pt x="0" y="0"/>
                    </a:moveTo>
                    <a:cubicBezTo>
                      <a:pt x="258905" y="-54668"/>
                      <a:pt x="290045" y="11450"/>
                      <a:pt x="574575" y="0"/>
                    </a:cubicBezTo>
                    <a:cubicBezTo>
                      <a:pt x="859105" y="-11450"/>
                      <a:pt x="976433" y="54879"/>
                      <a:pt x="1298541" y="0"/>
                    </a:cubicBezTo>
                    <a:cubicBezTo>
                      <a:pt x="1620649" y="-54879"/>
                      <a:pt x="1573023" y="13938"/>
                      <a:pt x="1649032" y="0"/>
                    </a:cubicBezTo>
                    <a:cubicBezTo>
                      <a:pt x="1725041" y="-13938"/>
                      <a:pt x="1896123" y="32073"/>
                      <a:pt x="2074217" y="0"/>
                    </a:cubicBezTo>
                    <a:cubicBezTo>
                      <a:pt x="2252312" y="-32073"/>
                      <a:pt x="2298777" y="3849"/>
                      <a:pt x="2424708" y="0"/>
                    </a:cubicBezTo>
                    <a:cubicBezTo>
                      <a:pt x="2550639" y="-3849"/>
                      <a:pt x="2997623" y="3821"/>
                      <a:pt x="3148674" y="0"/>
                    </a:cubicBezTo>
                    <a:cubicBezTo>
                      <a:pt x="3299725" y="-3821"/>
                      <a:pt x="3607291" y="15948"/>
                      <a:pt x="3723249" y="0"/>
                    </a:cubicBezTo>
                    <a:cubicBezTo>
                      <a:pt x="3839207" y="-15948"/>
                      <a:pt x="3975521" y="22396"/>
                      <a:pt x="4223130" y="0"/>
                    </a:cubicBezTo>
                    <a:cubicBezTo>
                      <a:pt x="4470739" y="-22396"/>
                      <a:pt x="4628745" y="36262"/>
                      <a:pt x="4797705" y="0"/>
                    </a:cubicBezTo>
                    <a:cubicBezTo>
                      <a:pt x="4966666" y="-36262"/>
                      <a:pt x="4974426" y="32197"/>
                      <a:pt x="5148196" y="0"/>
                    </a:cubicBezTo>
                    <a:cubicBezTo>
                      <a:pt x="5321966" y="-32197"/>
                      <a:pt x="5427743" y="30755"/>
                      <a:pt x="5573382" y="0"/>
                    </a:cubicBezTo>
                    <a:cubicBezTo>
                      <a:pt x="5719021" y="-30755"/>
                      <a:pt x="6023213" y="7500"/>
                      <a:pt x="6222652" y="0"/>
                    </a:cubicBezTo>
                    <a:cubicBezTo>
                      <a:pt x="6422091" y="-7500"/>
                      <a:pt x="6475647" y="28153"/>
                      <a:pt x="6647838" y="0"/>
                    </a:cubicBezTo>
                    <a:cubicBezTo>
                      <a:pt x="6820029" y="-28153"/>
                      <a:pt x="7076725" y="50858"/>
                      <a:pt x="7469481" y="0"/>
                    </a:cubicBezTo>
                    <a:cubicBezTo>
                      <a:pt x="7502368" y="176967"/>
                      <a:pt x="7424396" y="268058"/>
                      <a:pt x="7469481" y="514041"/>
                    </a:cubicBezTo>
                    <a:cubicBezTo>
                      <a:pt x="7514566" y="760024"/>
                      <a:pt x="7457029" y="891434"/>
                      <a:pt x="7469481" y="988540"/>
                    </a:cubicBezTo>
                    <a:cubicBezTo>
                      <a:pt x="7330386" y="1020906"/>
                      <a:pt x="7258117" y="964947"/>
                      <a:pt x="7118990" y="988540"/>
                    </a:cubicBezTo>
                    <a:cubicBezTo>
                      <a:pt x="6979863" y="1012133"/>
                      <a:pt x="6615284" y="952244"/>
                      <a:pt x="6469720" y="988540"/>
                    </a:cubicBezTo>
                    <a:cubicBezTo>
                      <a:pt x="6324156" y="1024836"/>
                      <a:pt x="6223370" y="969317"/>
                      <a:pt x="6044534" y="988540"/>
                    </a:cubicBezTo>
                    <a:cubicBezTo>
                      <a:pt x="5865698" y="1007763"/>
                      <a:pt x="5664238" y="937471"/>
                      <a:pt x="5469958" y="988540"/>
                    </a:cubicBezTo>
                    <a:cubicBezTo>
                      <a:pt x="5275678" y="1039609"/>
                      <a:pt x="5167012" y="960511"/>
                      <a:pt x="5044773" y="988540"/>
                    </a:cubicBezTo>
                    <a:cubicBezTo>
                      <a:pt x="4922535" y="1016569"/>
                      <a:pt x="4497521" y="915075"/>
                      <a:pt x="4320807" y="988540"/>
                    </a:cubicBezTo>
                    <a:cubicBezTo>
                      <a:pt x="4144093" y="1062005"/>
                      <a:pt x="3762034" y="937998"/>
                      <a:pt x="3596842" y="988540"/>
                    </a:cubicBezTo>
                    <a:cubicBezTo>
                      <a:pt x="3431651" y="1039082"/>
                      <a:pt x="3398202" y="969135"/>
                      <a:pt x="3246351" y="988540"/>
                    </a:cubicBezTo>
                    <a:cubicBezTo>
                      <a:pt x="3094500" y="1007945"/>
                      <a:pt x="2888328" y="970156"/>
                      <a:pt x="2597081" y="988540"/>
                    </a:cubicBezTo>
                    <a:cubicBezTo>
                      <a:pt x="2305834" y="1006924"/>
                      <a:pt x="2173196" y="962638"/>
                      <a:pt x="1873116" y="988540"/>
                    </a:cubicBezTo>
                    <a:cubicBezTo>
                      <a:pt x="1573037" y="1014442"/>
                      <a:pt x="1559057" y="938962"/>
                      <a:pt x="1447930" y="988540"/>
                    </a:cubicBezTo>
                    <a:cubicBezTo>
                      <a:pt x="1336803" y="1038118"/>
                      <a:pt x="1121684" y="983044"/>
                      <a:pt x="798660" y="988540"/>
                    </a:cubicBezTo>
                    <a:cubicBezTo>
                      <a:pt x="475636" y="994036"/>
                      <a:pt x="266178" y="928550"/>
                      <a:pt x="0" y="988540"/>
                    </a:cubicBezTo>
                    <a:cubicBezTo>
                      <a:pt x="-54078" y="780756"/>
                      <a:pt x="41040" y="626966"/>
                      <a:pt x="0" y="504155"/>
                    </a:cubicBezTo>
                    <a:cubicBezTo>
                      <a:pt x="-41040" y="381345"/>
                      <a:pt x="27428" y="177750"/>
                      <a:pt x="0" y="0"/>
                    </a:cubicBezTo>
                    <a:close/>
                  </a:path>
                </a:pathLst>
              </a:custGeom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sub>
                        <m:sup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⟵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4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4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[</m:t>
                          </m:r>
                          <m:r>
                            <a:rPr lang="en-US" sz="24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),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−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b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1270FD5-DC59-49EE-B174-55E051389B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256" y="5869460"/>
                <a:ext cx="7469481" cy="9885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custGeom>
                        <a:avLst/>
                        <a:gdLst>
                          <a:gd name="connsiteX0" fmla="*/ 0 w 7469481"/>
                          <a:gd name="connsiteY0" fmla="*/ 0 h 988540"/>
                          <a:gd name="connsiteX1" fmla="*/ 649270 w 7469481"/>
                          <a:gd name="connsiteY1" fmla="*/ 0 h 988540"/>
                          <a:gd name="connsiteX2" fmla="*/ 1298541 w 7469481"/>
                          <a:gd name="connsiteY2" fmla="*/ 0 h 988540"/>
                          <a:gd name="connsiteX3" fmla="*/ 1649032 w 7469481"/>
                          <a:gd name="connsiteY3" fmla="*/ 0 h 988540"/>
                          <a:gd name="connsiteX4" fmla="*/ 2148912 w 7469481"/>
                          <a:gd name="connsiteY4" fmla="*/ 0 h 988540"/>
                          <a:gd name="connsiteX5" fmla="*/ 2648793 w 7469481"/>
                          <a:gd name="connsiteY5" fmla="*/ 0 h 988540"/>
                          <a:gd name="connsiteX6" fmla="*/ 2999284 w 7469481"/>
                          <a:gd name="connsiteY6" fmla="*/ 0 h 988540"/>
                          <a:gd name="connsiteX7" fmla="*/ 3723249 w 7469481"/>
                          <a:gd name="connsiteY7" fmla="*/ 0 h 988540"/>
                          <a:gd name="connsiteX8" fmla="*/ 4223130 w 7469481"/>
                          <a:gd name="connsiteY8" fmla="*/ 0 h 988540"/>
                          <a:gd name="connsiteX9" fmla="*/ 4723010 w 7469481"/>
                          <a:gd name="connsiteY9" fmla="*/ 0 h 988540"/>
                          <a:gd name="connsiteX10" fmla="*/ 5372281 w 7469481"/>
                          <a:gd name="connsiteY10" fmla="*/ 0 h 988540"/>
                          <a:gd name="connsiteX11" fmla="*/ 5722772 w 7469481"/>
                          <a:gd name="connsiteY11" fmla="*/ 0 h 988540"/>
                          <a:gd name="connsiteX12" fmla="*/ 6222652 w 7469481"/>
                          <a:gd name="connsiteY12" fmla="*/ 0 h 988540"/>
                          <a:gd name="connsiteX13" fmla="*/ 6647838 w 7469481"/>
                          <a:gd name="connsiteY13" fmla="*/ 0 h 988540"/>
                          <a:gd name="connsiteX14" fmla="*/ 7469481 w 7469481"/>
                          <a:gd name="connsiteY14" fmla="*/ 0 h 988540"/>
                          <a:gd name="connsiteX15" fmla="*/ 7469481 w 7469481"/>
                          <a:gd name="connsiteY15" fmla="*/ 474499 h 988540"/>
                          <a:gd name="connsiteX16" fmla="*/ 7469481 w 7469481"/>
                          <a:gd name="connsiteY16" fmla="*/ 988540 h 988540"/>
                          <a:gd name="connsiteX17" fmla="*/ 6969600 w 7469481"/>
                          <a:gd name="connsiteY17" fmla="*/ 988540 h 988540"/>
                          <a:gd name="connsiteX18" fmla="*/ 6469720 w 7469481"/>
                          <a:gd name="connsiteY18" fmla="*/ 988540 h 988540"/>
                          <a:gd name="connsiteX19" fmla="*/ 6044534 w 7469481"/>
                          <a:gd name="connsiteY19" fmla="*/ 988540 h 988540"/>
                          <a:gd name="connsiteX20" fmla="*/ 5395264 w 7469481"/>
                          <a:gd name="connsiteY20" fmla="*/ 988540 h 988540"/>
                          <a:gd name="connsiteX21" fmla="*/ 5044773 w 7469481"/>
                          <a:gd name="connsiteY21" fmla="*/ 988540 h 988540"/>
                          <a:gd name="connsiteX22" fmla="*/ 4619587 w 7469481"/>
                          <a:gd name="connsiteY22" fmla="*/ 988540 h 988540"/>
                          <a:gd name="connsiteX23" fmla="*/ 4194401 w 7469481"/>
                          <a:gd name="connsiteY23" fmla="*/ 988540 h 988540"/>
                          <a:gd name="connsiteX24" fmla="*/ 3694520 w 7469481"/>
                          <a:gd name="connsiteY24" fmla="*/ 988540 h 988540"/>
                          <a:gd name="connsiteX25" fmla="*/ 3045250 w 7469481"/>
                          <a:gd name="connsiteY25" fmla="*/ 988540 h 988540"/>
                          <a:gd name="connsiteX26" fmla="*/ 2321285 w 7469481"/>
                          <a:gd name="connsiteY26" fmla="*/ 988540 h 988540"/>
                          <a:gd name="connsiteX27" fmla="*/ 1672015 w 7469481"/>
                          <a:gd name="connsiteY27" fmla="*/ 988540 h 988540"/>
                          <a:gd name="connsiteX28" fmla="*/ 1246829 w 7469481"/>
                          <a:gd name="connsiteY28" fmla="*/ 988540 h 988540"/>
                          <a:gd name="connsiteX29" fmla="*/ 896338 w 7469481"/>
                          <a:gd name="connsiteY29" fmla="*/ 988540 h 988540"/>
                          <a:gd name="connsiteX30" fmla="*/ 0 w 7469481"/>
                          <a:gd name="connsiteY30" fmla="*/ 988540 h 988540"/>
                          <a:gd name="connsiteX31" fmla="*/ 0 w 7469481"/>
                          <a:gd name="connsiteY31" fmla="*/ 474499 h 988540"/>
                          <a:gd name="connsiteX32" fmla="*/ 0 w 7469481"/>
                          <a:gd name="connsiteY32" fmla="*/ 0 h 988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</a:cxnLst>
                        <a:rect l="l" t="t" r="r" b="b"/>
                        <a:pathLst>
                          <a:path w="7469481" h="988540" fill="none" extrusionOk="0">
                            <a:moveTo>
                              <a:pt x="0" y="0"/>
                            </a:moveTo>
                            <a:cubicBezTo>
                              <a:pt x="143953" y="-33010"/>
                              <a:pt x="451044" y="52114"/>
                              <a:pt x="649270" y="0"/>
                            </a:cubicBezTo>
                            <a:cubicBezTo>
                              <a:pt x="847496" y="-52114"/>
                              <a:pt x="1106587" y="34891"/>
                              <a:pt x="1298541" y="0"/>
                            </a:cubicBezTo>
                            <a:cubicBezTo>
                              <a:pt x="1490495" y="-34891"/>
                              <a:pt x="1498070" y="31891"/>
                              <a:pt x="1649032" y="0"/>
                            </a:cubicBezTo>
                            <a:cubicBezTo>
                              <a:pt x="1799994" y="-31891"/>
                              <a:pt x="1914217" y="35447"/>
                              <a:pt x="2148912" y="0"/>
                            </a:cubicBezTo>
                            <a:cubicBezTo>
                              <a:pt x="2383607" y="-35447"/>
                              <a:pt x="2399735" y="39794"/>
                              <a:pt x="2648793" y="0"/>
                            </a:cubicBezTo>
                            <a:cubicBezTo>
                              <a:pt x="2897851" y="-39794"/>
                              <a:pt x="2909759" y="10184"/>
                              <a:pt x="2999284" y="0"/>
                            </a:cubicBezTo>
                            <a:cubicBezTo>
                              <a:pt x="3088809" y="-10184"/>
                              <a:pt x="3410297" y="50817"/>
                              <a:pt x="3723249" y="0"/>
                            </a:cubicBezTo>
                            <a:cubicBezTo>
                              <a:pt x="4036201" y="-50817"/>
                              <a:pt x="4107347" y="19115"/>
                              <a:pt x="4223130" y="0"/>
                            </a:cubicBezTo>
                            <a:cubicBezTo>
                              <a:pt x="4338913" y="-19115"/>
                              <a:pt x="4512831" y="46485"/>
                              <a:pt x="4723010" y="0"/>
                            </a:cubicBezTo>
                            <a:cubicBezTo>
                              <a:pt x="4933189" y="-46485"/>
                              <a:pt x="5054311" y="28432"/>
                              <a:pt x="5372281" y="0"/>
                            </a:cubicBezTo>
                            <a:cubicBezTo>
                              <a:pt x="5690251" y="-28432"/>
                              <a:pt x="5560226" y="16173"/>
                              <a:pt x="5722772" y="0"/>
                            </a:cubicBezTo>
                            <a:cubicBezTo>
                              <a:pt x="5885318" y="-16173"/>
                              <a:pt x="6093925" y="40950"/>
                              <a:pt x="6222652" y="0"/>
                            </a:cubicBezTo>
                            <a:cubicBezTo>
                              <a:pt x="6351379" y="-40950"/>
                              <a:pt x="6559134" y="35475"/>
                              <a:pt x="6647838" y="0"/>
                            </a:cubicBezTo>
                            <a:cubicBezTo>
                              <a:pt x="6736542" y="-35475"/>
                              <a:pt x="7211181" y="34296"/>
                              <a:pt x="7469481" y="0"/>
                            </a:cubicBezTo>
                            <a:cubicBezTo>
                              <a:pt x="7472014" y="173703"/>
                              <a:pt x="7442878" y="298725"/>
                              <a:pt x="7469481" y="474499"/>
                            </a:cubicBezTo>
                            <a:cubicBezTo>
                              <a:pt x="7496084" y="650273"/>
                              <a:pt x="7463666" y="811035"/>
                              <a:pt x="7469481" y="988540"/>
                            </a:cubicBezTo>
                            <a:cubicBezTo>
                              <a:pt x="7286668" y="1030980"/>
                              <a:pt x="7124906" y="959397"/>
                              <a:pt x="6969600" y="988540"/>
                            </a:cubicBezTo>
                            <a:cubicBezTo>
                              <a:pt x="6814294" y="1017683"/>
                              <a:pt x="6649195" y="977001"/>
                              <a:pt x="6469720" y="988540"/>
                            </a:cubicBezTo>
                            <a:cubicBezTo>
                              <a:pt x="6290245" y="1000079"/>
                              <a:pt x="6172453" y="959363"/>
                              <a:pt x="6044534" y="988540"/>
                            </a:cubicBezTo>
                            <a:cubicBezTo>
                              <a:pt x="5916615" y="1017717"/>
                              <a:pt x="5682714" y="988356"/>
                              <a:pt x="5395264" y="988540"/>
                            </a:cubicBezTo>
                            <a:cubicBezTo>
                              <a:pt x="5107814" y="988724"/>
                              <a:pt x="5197639" y="988437"/>
                              <a:pt x="5044773" y="988540"/>
                            </a:cubicBezTo>
                            <a:cubicBezTo>
                              <a:pt x="4891907" y="988643"/>
                              <a:pt x="4817765" y="975207"/>
                              <a:pt x="4619587" y="988540"/>
                            </a:cubicBezTo>
                            <a:cubicBezTo>
                              <a:pt x="4421409" y="1001873"/>
                              <a:pt x="4303747" y="942411"/>
                              <a:pt x="4194401" y="988540"/>
                            </a:cubicBezTo>
                            <a:cubicBezTo>
                              <a:pt x="4085055" y="1034669"/>
                              <a:pt x="3874235" y="982117"/>
                              <a:pt x="3694520" y="988540"/>
                            </a:cubicBezTo>
                            <a:cubicBezTo>
                              <a:pt x="3514805" y="994963"/>
                              <a:pt x="3221672" y="945438"/>
                              <a:pt x="3045250" y="988540"/>
                            </a:cubicBezTo>
                            <a:cubicBezTo>
                              <a:pt x="2868828" y="1031642"/>
                              <a:pt x="2537610" y="935046"/>
                              <a:pt x="2321285" y="988540"/>
                            </a:cubicBezTo>
                            <a:cubicBezTo>
                              <a:pt x="2104961" y="1042034"/>
                              <a:pt x="1913029" y="973089"/>
                              <a:pt x="1672015" y="988540"/>
                            </a:cubicBezTo>
                            <a:cubicBezTo>
                              <a:pt x="1431001" y="1003991"/>
                              <a:pt x="1426844" y="939455"/>
                              <a:pt x="1246829" y="988540"/>
                            </a:cubicBezTo>
                            <a:cubicBezTo>
                              <a:pt x="1066814" y="1037625"/>
                              <a:pt x="1046787" y="971456"/>
                              <a:pt x="896338" y="988540"/>
                            </a:cubicBezTo>
                            <a:cubicBezTo>
                              <a:pt x="745889" y="1005624"/>
                              <a:pt x="187393" y="930526"/>
                              <a:pt x="0" y="988540"/>
                            </a:cubicBezTo>
                            <a:cubicBezTo>
                              <a:pt x="-24345" y="792596"/>
                              <a:pt x="49532" y="655585"/>
                              <a:pt x="0" y="474499"/>
                            </a:cubicBezTo>
                            <a:cubicBezTo>
                              <a:pt x="-49532" y="293413"/>
                              <a:pt x="9299" y="140433"/>
                              <a:pt x="0" y="0"/>
                            </a:cubicBezTo>
                            <a:close/>
                          </a:path>
                          <a:path w="7469481" h="988540" stroke="0" extrusionOk="0">
                            <a:moveTo>
                              <a:pt x="0" y="0"/>
                            </a:moveTo>
                            <a:cubicBezTo>
                              <a:pt x="258905" y="-54668"/>
                              <a:pt x="290045" y="11450"/>
                              <a:pt x="574575" y="0"/>
                            </a:cubicBezTo>
                            <a:cubicBezTo>
                              <a:pt x="859105" y="-11450"/>
                              <a:pt x="976433" y="54879"/>
                              <a:pt x="1298541" y="0"/>
                            </a:cubicBezTo>
                            <a:cubicBezTo>
                              <a:pt x="1620649" y="-54879"/>
                              <a:pt x="1573023" y="13938"/>
                              <a:pt x="1649032" y="0"/>
                            </a:cubicBezTo>
                            <a:cubicBezTo>
                              <a:pt x="1725041" y="-13938"/>
                              <a:pt x="1896123" y="32073"/>
                              <a:pt x="2074217" y="0"/>
                            </a:cubicBezTo>
                            <a:cubicBezTo>
                              <a:pt x="2252312" y="-32073"/>
                              <a:pt x="2298777" y="3849"/>
                              <a:pt x="2424708" y="0"/>
                            </a:cubicBezTo>
                            <a:cubicBezTo>
                              <a:pt x="2550639" y="-3849"/>
                              <a:pt x="2997623" y="3821"/>
                              <a:pt x="3148674" y="0"/>
                            </a:cubicBezTo>
                            <a:cubicBezTo>
                              <a:pt x="3299725" y="-3821"/>
                              <a:pt x="3607291" y="15948"/>
                              <a:pt x="3723249" y="0"/>
                            </a:cubicBezTo>
                            <a:cubicBezTo>
                              <a:pt x="3839207" y="-15948"/>
                              <a:pt x="3975521" y="22396"/>
                              <a:pt x="4223130" y="0"/>
                            </a:cubicBezTo>
                            <a:cubicBezTo>
                              <a:pt x="4470739" y="-22396"/>
                              <a:pt x="4628745" y="36262"/>
                              <a:pt x="4797705" y="0"/>
                            </a:cubicBezTo>
                            <a:cubicBezTo>
                              <a:pt x="4966666" y="-36262"/>
                              <a:pt x="4974426" y="32197"/>
                              <a:pt x="5148196" y="0"/>
                            </a:cubicBezTo>
                            <a:cubicBezTo>
                              <a:pt x="5321966" y="-32197"/>
                              <a:pt x="5427743" y="30755"/>
                              <a:pt x="5573382" y="0"/>
                            </a:cubicBezTo>
                            <a:cubicBezTo>
                              <a:pt x="5719021" y="-30755"/>
                              <a:pt x="6023213" y="7500"/>
                              <a:pt x="6222652" y="0"/>
                            </a:cubicBezTo>
                            <a:cubicBezTo>
                              <a:pt x="6422091" y="-7500"/>
                              <a:pt x="6475647" y="28153"/>
                              <a:pt x="6647838" y="0"/>
                            </a:cubicBezTo>
                            <a:cubicBezTo>
                              <a:pt x="6820029" y="-28153"/>
                              <a:pt x="7076725" y="50858"/>
                              <a:pt x="7469481" y="0"/>
                            </a:cubicBezTo>
                            <a:cubicBezTo>
                              <a:pt x="7502368" y="176967"/>
                              <a:pt x="7424396" y="268058"/>
                              <a:pt x="7469481" y="514041"/>
                            </a:cubicBezTo>
                            <a:cubicBezTo>
                              <a:pt x="7514566" y="760024"/>
                              <a:pt x="7457029" y="891434"/>
                              <a:pt x="7469481" y="988540"/>
                            </a:cubicBezTo>
                            <a:cubicBezTo>
                              <a:pt x="7330386" y="1020906"/>
                              <a:pt x="7258117" y="964947"/>
                              <a:pt x="7118990" y="988540"/>
                            </a:cubicBezTo>
                            <a:cubicBezTo>
                              <a:pt x="6979863" y="1012133"/>
                              <a:pt x="6615284" y="952244"/>
                              <a:pt x="6469720" y="988540"/>
                            </a:cubicBezTo>
                            <a:cubicBezTo>
                              <a:pt x="6324156" y="1024836"/>
                              <a:pt x="6223370" y="969317"/>
                              <a:pt x="6044534" y="988540"/>
                            </a:cubicBezTo>
                            <a:cubicBezTo>
                              <a:pt x="5865698" y="1007763"/>
                              <a:pt x="5664238" y="937471"/>
                              <a:pt x="5469958" y="988540"/>
                            </a:cubicBezTo>
                            <a:cubicBezTo>
                              <a:pt x="5275678" y="1039609"/>
                              <a:pt x="5167012" y="960511"/>
                              <a:pt x="5044773" y="988540"/>
                            </a:cubicBezTo>
                            <a:cubicBezTo>
                              <a:pt x="4922535" y="1016569"/>
                              <a:pt x="4497521" y="915075"/>
                              <a:pt x="4320807" y="988540"/>
                            </a:cubicBezTo>
                            <a:cubicBezTo>
                              <a:pt x="4144093" y="1062005"/>
                              <a:pt x="3762034" y="937998"/>
                              <a:pt x="3596842" y="988540"/>
                            </a:cubicBezTo>
                            <a:cubicBezTo>
                              <a:pt x="3431651" y="1039082"/>
                              <a:pt x="3398202" y="969135"/>
                              <a:pt x="3246351" y="988540"/>
                            </a:cubicBezTo>
                            <a:cubicBezTo>
                              <a:pt x="3094500" y="1007945"/>
                              <a:pt x="2888328" y="970156"/>
                              <a:pt x="2597081" y="988540"/>
                            </a:cubicBezTo>
                            <a:cubicBezTo>
                              <a:pt x="2305834" y="1006924"/>
                              <a:pt x="2173196" y="962638"/>
                              <a:pt x="1873116" y="988540"/>
                            </a:cubicBezTo>
                            <a:cubicBezTo>
                              <a:pt x="1573037" y="1014442"/>
                              <a:pt x="1559057" y="938962"/>
                              <a:pt x="1447930" y="988540"/>
                            </a:cubicBezTo>
                            <a:cubicBezTo>
                              <a:pt x="1336803" y="1038118"/>
                              <a:pt x="1121684" y="983044"/>
                              <a:pt x="798660" y="988540"/>
                            </a:cubicBezTo>
                            <a:cubicBezTo>
                              <a:pt x="475636" y="994036"/>
                              <a:pt x="266178" y="928550"/>
                              <a:pt x="0" y="988540"/>
                            </a:cubicBezTo>
                            <a:cubicBezTo>
                              <a:pt x="-54078" y="780756"/>
                              <a:pt x="41040" y="626966"/>
                              <a:pt x="0" y="504155"/>
                            </a:cubicBezTo>
                            <a:cubicBezTo>
                              <a:pt x="-41040" y="381345"/>
                              <a:pt x="27428" y="177750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003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Evaluation - t=4, t=5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63200" y="115189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C8020B-0A7C-49D0-BED7-C098946A7C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273" y="1347497"/>
            <a:ext cx="3153215" cy="416300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088FFA-9937-4CC7-BEB5-3AF0B1963F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1402746"/>
            <a:ext cx="3115110" cy="41344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0D79EBB-2E3E-4EED-AD95-B80666B34C2E}"/>
                  </a:ext>
                </a:extLst>
              </p:cNvPr>
              <p:cNvSpPr/>
              <p:nvPr/>
            </p:nvSpPr>
            <p:spPr>
              <a:xfrm>
                <a:off x="2386256" y="5869460"/>
                <a:ext cx="7469481" cy="988540"/>
              </a:xfrm>
              <a:custGeom>
                <a:avLst/>
                <a:gdLst>
                  <a:gd name="connsiteX0" fmla="*/ 0 w 7469481"/>
                  <a:gd name="connsiteY0" fmla="*/ 0 h 988540"/>
                  <a:gd name="connsiteX1" fmla="*/ 649270 w 7469481"/>
                  <a:gd name="connsiteY1" fmla="*/ 0 h 988540"/>
                  <a:gd name="connsiteX2" fmla="*/ 1298541 w 7469481"/>
                  <a:gd name="connsiteY2" fmla="*/ 0 h 988540"/>
                  <a:gd name="connsiteX3" fmla="*/ 1649032 w 7469481"/>
                  <a:gd name="connsiteY3" fmla="*/ 0 h 988540"/>
                  <a:gd name="connsiteX4" fmla="*/ 2148912 w 7469481"/>
                  <a:gd name="connsiteY4" fmla="*/ 0 h 988540"/>
                  <a:gd name="connsiteX5" fmla="*/ 2648793 w 7469481"/>
                  <a:gd name="connsiteY5" fmla="*/ 0 h 988540"/>
                  <a:gd name="connsiteX6" fmla="*/ 2999284 w 7469481"/>
                  <a:gd name="connsiteY6" fmla="*/ 0 h 988540"/>
                  <a:gd name="connsiteX7" fmla="*/ 3723249 w 7469481"/>
                  <a:gd name="connsiteY7" fmla="*/ 0 h 988540"/>
                  <a:gd name="connsiteX8" fmla="*/ 4223130 w 7469481"/>
                  <a:gd name="connsiteY8" fmla="*/ 0 h 988540"/>
                  <a:gd name="connsiteX9" fmla="*/ 4723010 w 7469481"/>
                  <a:gd name="connsiteY9" fmla="*/ 0 h 988540"/>
                  <a:gd name="connsiteX10" fmla="*/ 5372281 w 7469481"/>
                  <a:gd name="connsiteY10" fmla="*/ 0 h 988540"/>
                  <a:gd name="connsiteX11" fmla="*/ 5722772 w 7469481"/>
                  <a:gd name="connsiteY11" fmla="*/ 0 h 988540"/>
                  <a:gd name="connsiteX12" fmla="*/ 6222652 w 7469481"/>
                  <a:gd name="connsiteY12" fmla="*/ 0 h 988540"/>
                  <a:gd name="connsiteX13" fmla="*/ 6647838 w 7469481"/>
                  <a:gd name="connsiteY13" fmla="*/ 0 h 988540"/>
                  <a:gd name="connsiteX14" fmla="*/ 7469481 w 7469481"/>
                  <a:gd name="connsiteY14" fmla="*/ 0 h 988540"/>
                  <a:gd name="connsiteX15" fmla="*/ 7469481 w 7469481"/>
                  <a:gd name="connsiteY15" fmla="*/ 474499 h 988540"/>
                  <a:gd name="connsiteX16" fmla="*/ 7469481 w 7469481"/>
                  <a:gd name="connsiteY16" fmla="*/ 988540 h 988540"/>
                  <a:gd name="connsiteX17" fmla="*/ 6969600 w 7469481"/>
                  <a:gd name="connsiteY17" fmla="*/ 988540 h 988540"/>
                  <a:gd name="connsiteX18" fmla="*/ 6469720 w 7469481"/>
                  <a:gd name="connsiteY18" fmla="*/ 988540 h 988540"/>
                  <a:gd name="connsiteX19" fmla="*/ 6044534 w 7469481"/>
                  <a:gd name="connsiteY19" fmla="*/ 988540 h 988540"/>
                  <a:gd name="connsiteX20" fmla="*/ 5395264 w 7469481"/>
                  <a:gd name="connsiteY20" fmla="*/ 988540 h 988540"/>
                  <a:gd name="connsiteX21" fmla="*/ 5044773 w 7469481"/>
                  <a:gd name="connsiteY21" fmla="*/ 988540 h 988540"/>
                  <a:gd name="connsiteX22" fmla="*/ 4619587 w 7469481"/>
                  <a:gd name="connsiteY22" fmla="*/ 988540 h 988540"/>
                  <a:gd name="connsiteX23" fmla="*/ 4194401 w 7469481"/>
                  <a:gd name="connsiteY23" fmla="*/ 988540 h 988540"/>
                  <a:gd name="connsiteX24" fmla="*/ 3694520 w 7469481"/>
                  <a:gd name="connsiteY24" fmla="*/ 988540 h 988540"/>
                  <a:gd name="connsiteX25" fmla="*/ 3045250 w 7469481"/>
                  <a:gd name="connsiteY25" fmla="*/ 988540 h 988540"/>
                  <a:gd name="connsiteX26" fmla="*/ 2321285 w 7469481"/>
                  <a:gd name="connsiteY26" fmla="*/ 988540 h 988540"/>
                  <a:gd name="connsiteX27" fmla="*/ 1672015 w 7469481"/>
                  <a:gd name="connsiteY27" fmla="*/ 988540 h 988540"/>
                  <a:gd name="connsiteX28" fmla="*/ 1246829 w 7469481"/>
                  <a:gd name="connsiteY28" fmla="*/ 988540 h 988540"/>
                  <a:gd name="connsiteX29" fmla="*/ 896338 w 7469481"/>
                  <a:gd name="connsiteY29" fmla="*/ 988540 h 988540"/>
                  <a:gd name="connsiteX30" fmla="*/ 0 w 7469481"/>
                  <a:gd name="connsiteY30" fmla="*/ 988540 h 988540"/>
                  <a:gd name="connsiteX31" fmla="*/ 0 w 7469481"/>
                  <a:gd name="connsiteY31" fmla="*/ 474499 h 988540"/>
                  <a:gd name="connsiteX32" fmla="*/ 0 w 7469481"/>
                  <a:gd name="connsiteY32" fmla="*/ 0 h 988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7469481" h="988540" fill="none" extrusionOk="0">
                    <a:moveTo>
                      <a:pt x="0" y="0"/>
                    </a:moveTo>
                    <a:cubicBezTo>
                      <a:pt x="143953" y="-33010"/>
                      <a:pt x="451044" y="52114"/>
                      <a:pt x="649270" y="0"/>
                    </a:cubicBezTo>
                    <a:cubicBezTo>
                      <a:pt x="847496" y="-52114"/>
                      <a:pt x="1106587" y="34891"/>
                      <a:pt x="1298541" y="0"/>
                    </a:cubicBezTo>
                    <a:cubicBezTo>
                      <a:pt x="1490495" y="-34891"/>
                      <a:pt x="1498070" y="31891"/>
                      <a:pt x="1649032" y="0"/>
                    </a:cubicBezTo>
                    <a:cubicBezTo>
                      <a:pt x="1799994" y="-31891"/>
                      <a:pt x="1914217" y="35447"/>
                      <a:pt x="2148912" y="0"/>
                    </a:cubicBezTo>
                    <a:cubicBezTo>
                      <a:pt x="2383607" y="-35447"/>
                      <a:pt x="2399735" y="39794"/>
                      <a:pt x="2648793" y="0"/>
                    </a:cubicBezTo>
                    <a:cubicBezTo>
                      <a:pt x="2897851" y="-39794"/>
                      <a:pt x="2909759" y="10184"/>
                      <a:pt x="2999284" y="0"/>
                    </a:cubicBezTo>
                    <a:cubicBezTo>
                      <a:pt x="3088809" y="-10184"/>
                      <a:pt x="3410297" y="50817"/>
                      <a:pt x="3723249" y="0"/>
                    </a:cubicBezTo>
                    <a:cubicBezTo>
                      <a:pt x="4036201" y="-50817"/>
                      <a:pt x="4107347" y="19115"/>
                      <a:pt x="4223130" y="0"/>
                    </a:cubicBezTo>
                    <a:cubicBezTo>
                      <a:pt x="4338913" y="-19115"/>
                      <a:pt x="4512831" y="46485"/>
                      <a:pt x="4723010" y="0"/>
                    </a:cubicBezTo>
                    <a:cubicBezTo>
                      <a:pt x="4933189" y="-46485"/>
                      <a:pt x="5054311" y="28432"/>
                      <a:pt x="5372281" y="0"/>
                    </a:cubicBezTo>
                    <a:cubicBezTo>
                      <a:pt x="5690251" y="-28432"/>
                      <a:pt x="5560226" y="16173"/>
                      <a:pt x="5722772" y="0"/>
                    </a:cubicBezTo>
                    <a:cubicBezTo>
                      <a:pt x="5885318" y="-16173"/>
                      <a:pt x="6093925" y="40950"/>
                      <a:pt x="6222652" y="0"/>
                    </a:cubicBezTo>
                    <a:cubicBezTo>
                      <a:pt x="6351379" y="-40950"/>
                      <a:pt x="6559134" y="35475"/>
                      <a:pt x="6647838" y="0"/>
                    </a:cubicBezTo>
                    <a:cubicBezTo>
                      <a:pt x="6736542" y="-35475"/>
                      <a:pt x="7211181" y="34296"/>
                      <a:pt x="7469481" y="0"/>
                    </a:cubicBezTo>
                    <a:cubicBezTo>
                      <a:pt x="7472014" y="173703"/>
                      <a:pt x="7442878" y="298725"/>
                      <a:pt x="7469481" y="474499"/>
                    </a:cubicBezTo>
                    <a:cubicBezTo>
                      <a:pt x="7496084" y="650273"/>
                      <a:pt x="7463666" y="811035"/>
                      <a:pt x="7469481" y="988540"/>
                    </a:cubicBezTo>
                    <a:cubicBezTo>
                      <a:pt x="7286668" y="1030980"/>
                      <a:pt x="7124906" y="959397"/>
                      <a:pt x="6969600" y="988540"/>
                    </a:cubicBezTo>
                    <a:cubicBezTo>
                      <a:pt x="6814294" y="1017683"/>
                      <a:pt x="6649195" y="977001"/>
                      <a:pt x="6469720" y="988540"/>
                    </a:cubicBezTo>
                    <a:cubicBezTo>
                      <a:pt x="6290245" y="1000079"/>
                      <a:pt x="6172453" y="959363"/>
                      <a:pt x="6044534" y="988540"/>
                    </a:cubicBezTo>
                    <a:cubicBezTo>
                      <a:pt x="5916615" y="1017717"/>
                      <a:pt x="5682714" y="988356"/>
                      <a:pt x="5395264" y="988540"/>
                    </a:cubicBezTo>
                    <a:cubicBezTo>
                      <a:pt x="5107814" y="988724"/>
                      <a:pt x="5197639" y="988437"/>
                      <a:pt x="5044773" y="988540"/>
                    </a:cubicBezTo>
                    <a:cubicBezTo>
                      <a:pt x="4891907" y="988643"/>
                      <a:pt x="4817765" y="975207"/>
                      <a:pt x="4619587" y="988540"/>
                    </a:cubicBezTo>
                    <a:cubicBezTo>
                      <a:pt x="4421409" y="1001873"/>
                      <a:pt x="4303747" y="942411"/>
                      <a:pt x="4194401" y="988540"/>
                    </a:cubicBezTo>
                    <a:cubicBezTo>
                      <a:pt x="4085055" y="1034669"/>
                      <a:pt x="3874235" y="982117"/>
                      <a:pt x="3694520" y="988540"/>
                    </a:cubicBezTo>
                    <a:cubicBezTo>
                      <a:pt x="3514805" y="994963"/>
                      <a:pt x="3221672" y="945438"/>
                      <a:pt x="3045250" y="988540"/>
                    </a:cubicBezTo>
                    <a:cubicBezTo>
                      <a:pt x="2868828" y="1031642"/>
                      <a:pt x="2537610" y="935046"/>
                      <a:pt x="2321285" y="988540"/>
                    </a:cubicBezTo>
                    <a:cubicBezTo>
                      <a:pt x="2104961" y="1042034"/>
                      <a:pt x="1913029" y="973089"/>
                      <a:pt x="1672015" y="988540"/>
                    </a:cubicBezTo>
                    <a:cubicBezTo>
                      <a:pt x="1431001" y="1003991"/>
                      <a:pt x="1426844" y="939455"/>
                      <a:pt x="1246829" y="988540"/>
                    </a:cubicBezTo>
                    <a:cubicBezTo>
                      <a:pt x="1066814" y="1037625"/>
                      <a:pt x="1046787" y="971456"/>
                      <a:pt x="896338" y="988540"/>
                    </a:cubicBezTo>
                    <a:cubicBezTo>
                      <a:pt x="745889" y="1005624"/>
                      <a:pt x="187393" y="930526"/>
                      <a:pt x="0" y="988540"/>
                    </a:cubicBezTo>
                    <a:cubicBezTo>
                      <a:pt x="-24345" y="792596"/>
                      <a:pt x="49532" y="655585"/>
                      <a:pt x="0" y="474499"/>
                    </a:cubicBezTo>
                    <a:cubicBezTo>
                      <a:pt x="-49532" y="293413"/>
                      <a:pt x="9299" y="140433"/>
                      <a:pt x="0" y="0"/>
                    </a:cubicBezTo>
                    <a:close/>
                  </a:path>
                  <a:path w="7469481" h="988540" stroke="0" extrusionOk="0">
                    <a:moveTo>
                      <a:pt x="0" y="0"/>
                    </a:moveTo>
                    <a:cubicBezTo>
                      <a:pt x="258905" y="-54668"/>
                      <a:pt x="290045" y="11450"/>
                      <a:pt x="574575" y="0"/>
                    </a:cubicBezTo>
                    <a:cubicBezTo>
                      <a:pt x="859105" y="-11450"/>
                      <a:pt x="976433" y="54879"/>
                      <a:pt x="1298541" y="0"/>
                    </a:cubicBezTo>
                    <a:cubicBezTo>
                      <a:pt x="1620649" y="-54879"/>
                      <a:pt x="1573023" y="13938"/>
                      <a:pt x="1649032" y="0"/>
                    </a:cubicBezTo>
                    <a:cubicBezTo>
                      <a:pt x="1725041" y="-13938"/>
                      <a:pt x="1896123" y="32073"/>
                      <a:pt x="2074217" y="0"/>
                    </a:cubicBezTo>
                    <a:cubicBezTo>
                      <a:pt x="2252312" y="-32073"/>
                      <a:pt x="2298777" y="3849"/>
                      <a:pt x="2424708" y="0"/>
                    </a:cubicBezTo>
                    <a:cubicBezTo>
                      <a:pt x="2550639" y="-3849"/>
                      <a:pt x="2997623" y="3821"/>
                      <a:pt x="3148674" y="0"/>
                    </a:cubicBezTo>
                    <a:cubicBezTo>
                      <a:pt x="3299725" y="-3821"/>
                      <a:pt x="3607291" y="15948"/>
                      <a:pt x="3723249" y="0"/>
                    </a:cubicBezTo>
                    <a:cubicBezTo>
                      <a:pt x="3839207" y="-15948"/>
                      <a:pt x="3975521" y="22396"/>
                      <a:pt x="4223130" y="0"/>
                    </a:cubicBezTo>
                    <a:cubicBezTo>
                      <a:pt x="4470739" y="-22396"/>
                      <a:pt x="4628745" y="36262"/>
                      <a:pt x="4797705" y="0"/>
                    </a:cubicBezTo>
                    <a:cubicBezTo>
                      <a:pt x="4966666" y="-36262"/>
                      <a:pt x="4974426" y="32197"/>
                      <a:pt x="5148196" y="0"/>
                    </a:cubicBezTo>
                    <a:cubicBezTo>
                      <a:pt x="5321966" y="-32197"/>
                      <a:pt x="5427743" y="30755"/>
                      <a:pt x="5573382" y="0"/>
                    </a:cubicBezTo>
                    <a:cubicBezTo>
                      <a:pt x="5719021" y="-30755"/>
                      <a:pt x="6023213" y="7500"/>
                      <a:pt x="6222652" y="0"/>
                    </a:cubicBezTo>
                    <a:cubicBezTo>
                      <a:pt x="6422091" y="-7500"/>
                      <a:pt x="6475647" y="28153"/>
                      <a:pt x="6647838" y="0"/>
                    </a:cubicBezTo>
                    <a:cubicBezTo>
                      <a:pt x="6820029" y="-28153"/>
                      <a:pt x="7076725" y="50858"/>
                      <a:pt x="7469481" y="0"/>
                    </a:cubicBezTo>
                    <a:cubicBezTo>
                      <a:pt x="7502368" y="176967"/>
                      <a:pt x="7424396" y="268058"/>
                      <a:pt x="7469481" y="514041"/>
                    </a:cubicBezTo>
                    <a:cubicBezTo>
                      <a:pt x="7514566" y="760024"/>
                      <a:pt x="7457029" y="891434"/>
                      <a:pt x="7469481" y="988540"/>
                    </a:cubicBezTo>
                    <a:cubicBezTo>
                      <a:pt x="7330386" y="1020906"/>
                      <a:pt x="7258117" y="964947"/>
                      <a:pt x="7118990" y="988540"/>
                    </a:cubicBezTo>
                    <a:cubicBezTo>
                      <a:pt x="6979863" y="1012133"/>
                      <a:pt x="6615284" y="952244"/>
                      <a:pt x="6469720" y="988540"/>
                    </a:cubicBezTo>
                    <a:cubicBezTo>
                      <a:pt x="6324156" y="1024836"/>
                      <a:pt x="6223370" y="969317"/>
                      <a:pt x="6044534" y="988540"/>
                    </a:cubicBezTo>
                    <a:cubicBezTo>
                      <a:pt x="5865698" y="1007763"/>
                      <a:pt x="5664238" y="937471"/>
                      <a:pt x="5469958" y="988540"/>
                    </a:cubicBezTo>
                    <a:cubicBezTo>
                      <a:pt x="5275678" y="1039609"/>
                      <a:pt x="5167012" y="960511"/>
                      <a:pt x="5044773" y="988540"/>
                    </a:cubicBezTo>
                    <a:cubicBezTo>
                      <a:pt x="4922535" y="1016569"/>
                      <a:pt x="4497521" y="915075"/>
                      <a:pt x="4320807" y="988540"/>
                    </a:cubicBezTo>
                    <a:cubicBezTo>
                      <a:pt x="4144093" y="1062005"/>
                      <a:pt x="3762034" y="937998"/>
                      <a:pt x="3596842" y="988540"/>
                    </a:cubicBezTo>
                    <a:cubicBezTo>
                      <a:pt x="3431651" y="1039082"/>
                      <a:pt x="3398202" y="969135"/>
                      <a:pt x="3246351" y="988540"/>
                    </a:cubicBezTo>
                    <a:cubicBezTo>
                      <a:pt x="3094500" y="1007945"/>
                      <a:pt x="2888328" y="970156"/>
                      <a:pt x="2597081" y="988540"/>
                    </a:cubicBezTo>
                    <a:cubicBezTo>
                      <a:pt x="2305834" y="1006924"/>
                      <a:pt x="2173196" y="962638"/>
                      <a:pt x="1873116" y="988540"/>
                    </a:cubicBezTo>
                    <a:cubicBezTo>
                      <a:pt x="1573037" y="1014442"/>
                      <a:pt x="1559057" y="938962"/>
                      <a:pt x="1447930" y="988540"/>
                    </a:cubicBezTo>
                    <a:cubicBezTo>
                      <a:pt x="1336803" y="1038118"/>
                      <a:pt x="1121684" y="983044"/>
                      <a:pt x="798660" y="988540"/>
                    </a:cubicBezTo>
                    <a:cubicBezTo>
                      <a:pt x="475636" y="994036"/>
                      <a:pt x="266178" y="928550"/>
                      <a:pt x="0" y="988540"/>
                    </a:cubicBezTo>
                    <a:cubicBezTo>
                      <a:pt x="-54078" y="780756"/>
                      <a:pt x="41040" y="626966"/>
                      <a:pt x="0" y="504155"/>
                    </a:cubicBezTo>
                    <a:cubicBezTo>
                      <a:pt x="-41040" y="381345"/>
                      <a:pt x="27428" y="177750"/>
                      <a:pt x="0" y="0"/>
                    </a:cubicBezTo>
                    <a:close/>
                  </a:path>
                </a:pathLst>
              </a:custGeom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sub>
                        <m:sup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⟵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4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4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[</m:t>
                          </m:r>
                          <m:r>
                            <a:rPr lang="en-US" sz="24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),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−1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b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0D79EBB-2E3E-4EED-AD95-B80666B34C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256" y="5869460"/>
                <a:ext cx="7469481" cy="9885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custGeom>
                        <a:avLst/>
                        <a:gdLst>
                          <a:gd name="connsiteX0" fmla="*/ 0 w 7469481"/>
                          <a:gd name="connsiteY0" fmla="*/ 0 h 988540"/>
                          <a:gd name="connsiteX1" fmla="*/ 649270 w 7469481"/>
                          <a:gd name="connsiteY1" fmla="*/ 0 h 988540"/>
                          <a:gd name="connsiteX2" fmla="*/ 1298541 w 7469481"/>
                          <a:gd name="connsiteY2" fmla="*/ 0 h 988540"/>
                          <a:gd name="connsiteX3" fmla="*/ 1649032 w 7469481"/>
                          <a:gd name="connsiteY3" fmla="*/ 0 h 988540"/>
                          <a:gd name="connsiteX4" fmla="*/ 2148912 w 7469481"/>
                          <a:gd name="connsiteY4" fmla="*/ 0 h 988540"/>
                          <a:gd name="connsiteX5" fmla="*/ 2648793 w 7469481"/>
                          <a:gd name="connsiteY5" fmla="*/ 0 h 988540"/>
                          <a:gd name="connsiteX6" fmla="*/ 2999284 w 7469481"/>
                          <a:gd name="connsiteY6" fmla="*/ 0 h 988540"/>
                          <a:gd name="connsiteX7" fmla="*/ 3723249 w 7469481"/>
                          <a:gd name="connsiteY7" fmla="*/ 0 h 988540"/>
                          <a:gd name="connsiteX8" fmla="*/ 4223130 w 7469481"/>
                          <a:gd name="connsiteY8" fmla="*/ 0 h 988540"/>
                          <a:gd name="connsiteX9" fmla="*/ 4723010 w 7469481"/>
                          <a:gd name="connsiteY9" fmla="*/ 0 h 988540"/>
                          <a:gd name="connsiteX10" fmla="*/ 5372281 w 7469481"/>
                          <a:gd name="connsiteY10" fmla="*/ 0 h 988540"/>
                          <a:gd name="connsiteX11" fmla="*/ 5722772 w 7469481"/>
                          <a:gd name="connsiteY11" fmla="*/ 0 h 988540"/>
                          <a:gd name="connsiteX12" fmla="*/ 6222652 w 7469481"/>
                          <a:gd name="connsiteY12" fmla="*/ 0 h 988540"/>
                          <a:gd name="connsiteX13" fmla="*/ 6647838 w 7469481"/>
                          <a:gd name="connsiteY13" fmla="*/ 0 h 988540"/>
                          <a:gd name="connsiteX14" fmla="*/ 7469481 w 7469481"/>
                          <a:gd name="connsiteY14" fmla="*/ 0 h 988540"/>
                          <a:gd name="connsiteX15" fmla="*/ 7469481 w 7469481"/>
                          <a:gd name="connsiteY15" fmla="*/ 474499 h 988540"/>
                          <a:gd name="connsiteX16" fmla="*/ 7469481 w 7469481"/>
                          <a:gd name="connsiteY16" fmla="*/ 988540 h 988540"/>
                          <a:gd name="connsiteX17" fmla="*/ 6969600 w 7469481"/>
                          <a:gd name="connsiteY17" fmla="*/ 988540 h 988540"/>
                          <a:gd name="connsiteX18" fmla="*/ 6469720 w 7469481"/>
                          <a:gd name="connsiteY18" fmla="*/ 988540 h 988540"/>
                          <a:gd name="connsiteX19" fmla="*/ 6044534 w 7469481"/>
                          <a:gd name="connsiteY19" fmla="*/ 988540 h 988540"/>
                          <a:gd name="connsiteX20" fmla="*/ 5395264 w 7469481"/>
                          <a:gd name="connsiteY20" fmla="*/ 988540 h 988540"/>
                          <a:gd name="connsiteX21" fmla="*/ 5044773 w 7469481"/>
                          <a:gd name="connsiteY21" fmla="*/ 988540 h 988540"/>
                          <a:gd name="connsiteX22" fmla="*/ 4619587 w 7469481"/>
                          <a:gd name="connsiteY22" fmla="*/ 988540 h 988540"/>
                          <a:gd name="connsiteX23" fmla="*/ 4194401 w 7469481"/>
                          <a:gd name="connsiteY23" fmla="*/ 988540 h 988540"/>
                          <a:gd name="connsiteX24" fmla="*/ 3694520 w 7469481"/>
                          <a:gd name="connsiteY24" fmla="*/ 988540 h 988540"/>
                          <a:gd name="connsiteX25" fmla="*/ 3045250 w 7469481"/>
                          <a:gd name="connsiteY25" fmla="*/ 988540 h 988540"/>
                          <a:gd name="connsiteX26" fmla="*/ 2321285 w 7469481"/>
                          <a:gd name="connsiteY26" fmla="*/ 988540 h 988540"/>
                          <a:gd name="connsiteX27" fmla="*/ 1672015 w 7469481"/>
                          <a:gd name="connsiteY27" fmla="*/ 988540 h 988540"/>
                          <a:gd name="connsiteX28" fmla="*/ 1246829 w 7469481"/>
                          <a:gd name="connsiteY28" fmla="*/ 988540 h 988540"/>
                          <a:gd name="connsiteX29" fmla="*/ 896338 w 7469481"/>
                          <a:gd name="connsiteY29" fmla="*/ 988540 h 988540"/>
                          <a:gd name="connsiteX30" fmla="*/ 0 w 7469481"/>
                          <a:gd name="connsiteY30" fmla="*/ 988540 h 988540"/>
                          <a:gd name="connsiteX31" fmla="*/ 0 w 7469481"/>
                          <a:gd name="connsiteY31" fmla="*/ 474499 h 988540"/>
                          <a:gd name="connsiteX32" fmla="*/ 0 w 7469481"/>
                          <a:gd name="connsiteY32" fmla="*/ 0 h 988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</a:cxnLst>
                        <a:rect l="l" t="t" r="r" b="b"/>
                        <a:pathLst>
                          <a:path w="7469481" h="988540" fill="none" extrusionOk="0">
                            <a:moveTo>
                              <a:pt x="0" y="0"/>
                            </a:moveTo>
                            <a:cubicBezTo>
                              <a:pt x="143953" y="-33010"/>
                              <a:pt x="451044" y="52114"/>
                              <a:pt x="649270" y="0"/>
                            </a:cubicBezTo>
                            <a:cubicBezTo>
                              <a:pt x="847496" y="-52114"/>
                              <a:pt x="1106587" y="34891"/>
                              <a:pt x="1298541" y="0"/>
                            </a:cubicBezTo>
                            <a:cubicBezTo>
                              <a:pt x="1490495" y="-34891"/>
                              <a:pt x="1498070" y="31891"/>
                              <a:pt x="1649032" y="0"/>
                            </a:cubicBezTo>
                            <a:cubicBezTo>
                              <a:pt x="1799994" y="-31891"/>
                              <a:pt x="1914217" y="35447"/>
                              <a:pt x="2148912" y="0"/>
                            </a:cubicBezTo>
                            <a:cubicBezTo>
                              <a:pt x="2383607" y="-35447"/>
                              <a:pt x="2399735" y="39794"/>
                              <a:pt x="2648793" y="0"/>
                            </a:cubicBezTo>
                            <a:cubicBezTo>
                              <a:pt x="2897851" y="-39794"/>
                              <a:pt x="2909759" y="10184"/>
                              <a:pt x="2999284" y="0"/>
                            </a:cubicBezTo>
                            <a:cubicBezTo>
                              <a:pt x="3088809" y="-10184"/>
                              <a:pt x="3410297" y="50817"/>
                              <a:pt x="3723249" y="0"/>
                            </a:cubicBezTo>
                            <a:cubicBezTo>
                              <a:pt x="4036201" y="-50817"/>
                              <a:pt x="4107347" y="19115"/>
                              <a:pt x="4223130" y="0"/>
                            </a:cubicBezTo>
                            <a:cubicBezTo>
                              <a:pt x="4338913" y="-19115"/>
                              <a:pt x="4512831" y="46485"/>
                              <a:pt x="4723010" y="0"/>
                            </a:cubicBezTo>
                            <a:cubicBezTo>
                              <a:pt x="4933189" y="-46485"/>
                              <a:pt x="5054311" y="28432"/>
                              <a:pt x="5372281" y="0"/>
                            </a:cubicBezTo>
                            <a:cubicBezTo>
                              <a:pt x="5690251" y="-28432"/>
                              <a:pt x="5560226" y="16173"/>
                              <a:pt x="5722772" y="0"/>
                            </a:cubicBezTo>
                            <a:cubicBezTo>
                              <a:pt x="5885318" y="-16173"/>
                              <a:pt x="6093925" y="40950"/>
                              <a:pt x="6222652" y="0"/>
                            </a:cubicBezTo>
                            <a:cubicBezTo>
                              <a:pt x="6351379" y="-40950"/>
                              <a:pt x="6559134" y="35475"/>
                              <a:pt x="6647838" y="0"/>
                            </a:cubicBezTo>
                            <a:cubicBezTo>
                              <a:pt x="6736542" y="-35475"/>
                              <a:pt x="7211181" y="34296"/>
                              <a:pt x="7469481" y="0"/>
                            </a:cubicBezTo>
                            <a:cubicBezTo>
                              <a:pt x="7472014" y="173703"/>
                              <a:pt x="7442878" y="298725"/>
                              <a:pt x="7469481" y="474499"/>
                            </a:cubicBezTo>
                            <a:cubicBezTo>
                              <a:pt x="7496084" y="650273"/>
                              <a:pt x="7463666" y="811035"/>
                              <a:pt x="7469481" y="988540"/>
                            </a:cubicBezTo>
                            <a:cubicBezTo>
                              <a:pt x="7286668" y="1030980"/>
                              <a:pt x="7124906" y="959397"/>
                              <a:pt x="6969600" y="988540"/>
                            </a:cubicBezTo>
                            <a:cubicBezTo>
                              <a:pt x="6814294" y="1017683"/>
                              <a:pt x="6649195" y="977001"/>
                              <a:pt x="6469720" y="988540"/>
                            </a:cubicBezTo>
                            <a:cubicBezTo>
                              <a:pt x="6290245" y="1000079"/>
                              <a:pt x="6172453" y="959363"/>
                              <a:pt x="6044534" y="988540"/>
                            </a:cubicBezTo>
                            <a:cubicBezTo>
                              <a:pt x="5916615" y="1017717"/>
                              <a:pt x="5682714" y="988356"/>
                              <a:pt x="5395264" y="988540"/>
                            </a:cubicBezTo>
                            <a:cubicBezTo>
                              <a:pt x="5107814" y="988724"/>
                              <a:pt x="5197639" y="988437"/>
                              <a:pt x="5044773" y="988540"/>
                            </a:cubicBezTo>
                            <a:cubicBezTo>
                              <a:pt x="4891907" y="988643"/>
                              <a:pt x="4817765" y="975207"/>
                              <a:pt x="4619587" y="988540"/>
                            </a:cubicBezTo>
                            <a:cubicBezTo>
                              <a:pt x="4421409" y="1001873"/>
                              <a:pt x="4303747" y="942411"/>
                              <a:pt x="4194401" y="988540"/>
                            </a:cubicBezTo>
                            <a:cubicBezTo>
                              <a:pt x="4085055" y="1034669"/>
                              <a:pt x="3874235" y="982117"/>
                              <a:pt x="3694520" y="988540"/>
                            </a:cubicBezTo>
                            <a:cubicBezTo>
                              <a:pt x="3514805" y="994963"/>
                              <a:pt x="3221672" y="945438"/>
                              <a:pt x="3045250" y="988540"/>
                            </a:cubicBezTo>
                            <a:cubicBezTo>
                              <a:pt x="2868828" y="1031642"/>
                              <a:pt x="2537610" y="935046"/>
                              <a:pt x="2321285" y="988540"/>
                            </a:cubicBezTo>
                            <a:cubicBezTo>
                              <a:pt x="2104961" y="1042034"/>
                              <a:pt x="1913029" y="973089"/>
                              <a:pt x="1672015" y="988540"/>
                            </a:cubicBezTo>
                            <a:cubicBezTo>
                              <a:pt x="1431001" y="1003991"/>
                              <a:pt x="1426844" y="939455"/>
                              <a:pt x="1246829" y="988540"/>
                            </a:cubicBezTo>
                            <a:cubicBezTo>
                              <a:pt x="1066814" y="1037625"/>
                              <a:pt x="1046787" y="971456"/>
                              <a:pt x="896338" y="988540"/>
                            </a:cubicBezTo>
                            <a:cubicBezTo>
                              <a:pt x="745889" y="1005624"/>
                              <a:pt x="187393" y="930526"/>
                              <a:pt x="0" y="988540"/>
                            </a:cubicBezTo>
                            <a:cubicBezTo>
                              <a:pt x="-24345" y="792596"/>
                              <a:pt x="49532" y="655585"/>
                              <a:pt x="0" y="474499"/>
                            </a:cubicBezTo>
                            <a:cubicBezTo>
                              <a:pt x="-49532" y="293413"/>
                              <a:pt x="9299" y="140433"/>
                              <a:pt x="0" y="0"/>
                            </a:cubicBezTo>
                            <a:close/>
                          </a:path>
                          <a:path w="7469481" h="988540" stroke="0" extrusionOk="0">
                            <a:moveTo>
                              <a:pt x="0" y="0"/>
                            </a:moveTo>
                            <a:cubicBezTo>
                              <a:pt x="258905" y="-54668"/>
                              <a:pt x="290045" y="11450"/>
                              <a:pt x="574575" y="0"/>
                            </a:cubicBezTo>
                            <a:cubicBezTo>
                              <a:pt x="859105" y="-11450"/>
                              <a:pt x="976433" y="54879"/>
                              <a:pt x="1298541" y="0"/>
                            </a:cubicBezTo>
                            <a:cubicBezTo>
                              <a:pt x="1620649" y="-54879"/>
                              <a:pt x="1573023" y="13938"/>
                              <a:pt x="1649032" y="0"/>
                            </a:cubicBezTo>
                            <a:cubicBezTo>
                              <a:pt x="1725041" y="-13938"/>
                              <a:pt x="1896123" y="32073"/>
                              <a:pt x="2074217" y="0"/>
                            </a:cubicBezTo>
                            <a:cubicBezTo>
                              <a:pt x="2252312" y="-32073"/>
                              <a:pt x="2298777" y="3849"/>
                              <a:pt x="2424708" y="0"/>
                            </a:cubicBezTo>
                            <a:cubicBezTo>
                              <a:pt x="2550639" y="-3849"/>
                              <a:pt x="2997623" y="3821"/>
                              <a:pt x="3148674" y="0"/>
                            </a:cubicBezTo>
                            <a:cubicBezTo>
                              <a:pt x="3299725" y="-3821"/>
                              <a:pt x="3607291" y="15948"/>
                              <a:pt x="3723249" y="0"/>
                            </a:cubicBezTo>
                            <a:cubicBezTo>
                              <a:pt x="3839207" y="-15948"/>
                              <a:pt x="3975521" y="22396"/>
                              <a:pt x="4223130" y="0"/>
                            </a:cubicBezTo>
                            <a:cubicBezTo>
                              <a:pt x="4470739" y="-22396"/>
                              <a:pt x="4628745" y="36262"/>
                              <a:pt x="4797705" y="0"/>
                            </a:cubicBezTo>
                            <a:cubicBezTo>
                              <a:pt x="4966666" y="-36262"/>
                              <a:pt x="4974426" y="32197"/>
                              <a:pt x="5148196" y="0"/>
                            </a:cubicBezTo>
                            <a:cubicBezTo>
                              <a:pt x="5321966" y="-32197"/>
                              <a:pt x="5427743" y="30755"/>
                              <a:pt x="5573382" y="0"/>
                            </a:cubicBezTo>
                            <a:cubicBezTo>
                              <a:pt x="5719021" y="-30755"/>
                              <a:pt x="6023213" y="7500"/>
                              <a:pt x="6222652" y="0"/>
                            </a:cubicBezTo>
                            <a:cubicBezTo>
                              <a:pt x="6422091" y="-7500"/>
                              <a:pt x="6475647" y="28153"/>
                              <a:pt x="6647838" y="0"/>
                            </a:cubicBezTo>
                            <a:cubicBezTo>
                              <a:pt x="6820029" y="-28153"/>
                              <a:pt x="7076725" y="50858"/>
                              <a:pt x="7469481" y="0"/>
                            </a:cubicBezTo>
                            <a:cubicBezTo>
                              <a:pt x="7502368" y="176967"/>
                              <a:pt x="7424396" y="268058"/>
                              <a:pt x="7469481" y="514041"/>
                            </a:cubicBezTo>
                            <a:cubicBezTo>
                              <a:pt x="7514566" y="760024"/>
                              <a:pt x="7457029" y="891434"/>
                              <a:pt x="7469481" y="988540"/>
                            </a:cubicBezTo>
                            <a:cubicBezTo>
                              <a:pt x="7330386" y="1020906"/>
                              <a:pt x="7258117" y="964947"/>
                              <a:pt x="7118990" y="988540"/>
                            </a:cubicBezTo>
                            <a:cubicBezTo>
                              <a:pt x="6979863" y="1012133"/>
                              <a:pt x="6615284" y="952244"/>
                              <a:pt x="6469720" y="988540"/>
                            </a:cubicBezTo>
                            <a:cubicBezTo>
                              <a:pt x="6324156" y="1024836"/>
                              <a:pt x="6223370" y="969317"/>
                              <a:pt x="6044534" y="988540"/>
                            </a:cubicBezTo>
                            <a:cubicBezTo>
                              <a:pt x="5865698" y="1007763"/>
                              <a:pt x="5664238" y="937471"/>
                              <a:pt x="5469958" y="988540"/>
                            </a:cubicBezTo>
                            <a:cubicBezTo>
                              <a:pt x="5275678" y="1039609"/>
                              <a:pt x="5167012" y="960511"/>
                              <a:pt x="5044773" y="988540"/>
                            </a:cubicBezTo>
                            <a:cubicBezTo>
                              <a:pt x="4922535" y="1016569"/>
                              <a:pt x="4497521" y="915075"/>
                              <a:pt x="4320807" y="988540"/>
                            </a:cubicBezTo>
                            <a:cubicBezTo>
                              <a:pt x="4144093" y="1062005"/>
                              <a:pt x="3762034" y="937998"/>
                              <a:pt x="3596842" y="988540"/>
                            </a:cubicBezTo>
                            <a:cubicBezTo>
                              <a:pt x="3431651" y="1039082"/>
                              <a:pt x="3398202" y="969135"/>
                              <a:pt x="3246351" y="988540"/>
                            </a:cubicBezTo>
                            <a:cubicBezTo>
                              <a:pt x="3094500" y="1007945"/>
                              <a:pt x="2888328" y="970156"/>
                              <a:pt x="2597081" y="988540"/>
                            </a:cubicBezTo>
                            <a:cubicBezTo>
                              <a:pt x="2305834" y="1006924"/>
                              <a:pt x="2173196" y="962638"/>
                              <a:pt x="1873116" y="988540"/>
                            </a:cubicBezTo>
                            <a:cubicBezTo>
                              <a:pt x="1573037" y="1014442"/>
                              <a:pt x="1559057" y="938962"/>
                              <a:pt x="1447930" y="988540"/>
                            </a:cubicBezTo>
                            <a:cubicBezTo>
                              <a:pt x="1336803" y="1038118"/>
                              <a:pt x="1121684" y="983044"/>
                              <a:pt x="798660" y="988540"/>
                            </a:cubicBezTo>
                            <a:cubicBezTo>
                              <a:pt x="475636" y="994036"/>
                              <a:pt x="266178" y="928550"/>
                              <a:pt x="0" y="988540"/>
                            </a:cubicBezTo>
                            <a:cubicBezTo>
                              <a:pt x="-54078" y="780756"/>
                              <a:pt x="41040" y="626966"/>
                              <a:pt x="0" y="504155"/>
                            </a:cubicBezTo>
                            <a:cubicBezTo>
                              <a:pt x="-41040" y="381345"/>
                              <a:pt x="27428" y="177750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5280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Evaluation - t=5, t=6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63200" y="115189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088FFA-9937-4CC7-BEB5-3AF0B1963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1361786"/>
            <a:ext cx="3115110" cy="413442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0A0B55-D911-4E75-82D2-36D54CAC86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800" y="1361786"/>
            <a:ext cx="3124636" cy="41630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98A8438-4999-432F-8D61-6759DACBB2C0}"/>
                  </a:ext>
                </a:extLst>
              </p:cNvPr>
              <p:cNvSpPr/>
              <p:nvPr/>
            </p:nvSpPr>
            <p:spPr>
              <a:xfrm>
                <a:off x="2386256" y="5869460"/>
                <a:ext cx="7469481" cy="988540"/>
              </a:xfrm>
              <a:custGeom>
                <a:avLst/>
                <a:gdLst>
                  <a:gd name="connsiteX0" fmla="*/ 0 w 7469481"/>
                  <a:gd name="connsiteY0" fmla="*/ 0 h 988540"/>
                  <a:gd name="connsiteX1" fmla="*/ 649270 w 7469481"/>
                  <a:gd name="connsiteY1" fmla="*/ 0 h 988540"/>
                  <a:gd name="connsiteX2" fmla="*/ 1298541 w 7469481"/>
                  <a:gd name="connsiteY2" fmla="*/ 0 h 988540"/>
                  <a:gd name="connsiteX3" fmla="*/ 1649032 w 7469481"/>
                  <a:gd name="connsiteY3" fmla="*/ 0 h 988540"/>
                  <a:gd name="connsiteX4" fmla="*/ 2148912 w 7469481"/>
                  <a:gd name="connsiteY4" fmla="*/ 0 h 988540"/>
                  <a:gd name="connsiteX5" fmla="*/ 2648793 w 7469481"/>
                  <a:gd name="connsiteY5" fmla="*/ 0 h 988540"/>
                  <a:gd name="connsiteX6" fmla="*/ 2999284 w 7469481"/>
                  <a:gd name="connsiteY6" fmla="*/ 0 h 988540"/>
                  <a:gd name="connsiteX7" fmla="*/ 3723249 w 7469481"/>
                  <a:gd name="connsiteY7" fmla="*/ 0 h 988540"/>
                  <a:gd name="connsiteX8" fmla="*/ 4223130 w 7469481"/>
                  <a:gd name="connsiteY8" fmla="*/ 0 h 988540"/>
                  <a:gd name="connsiteX9" fmla="*/ 4723010 w 7469481"/>
                  <a:gd name="connsiteY9" fmla="*/ 0 h 988540"/>
                  <a:gd name="connsiteX10" fmla="*/ 5372281 w 7469481"/>
                  <a:gd name="connsiteY10" fmla="*/ 0 h 988540"/>
                  <a:gd name="connsiteX11" fmla="*/ 5722772 w 7469481"/>
                  <a:gd name="connsiteY11" fmla="*/ 0 h 988540"/>
                  <a:gd name="connsiteX12" fmla="*/ 6222652 w 7469481"/>
                  <a:gd name="connsiteY12" fmla="*/ 0 h 988540"/>
                  <a:gd name="connsiteX13" fmla="*/ 6647838 w 7469481"/>
                  <a:gd name="connsiteY13" fmla="*/ 0 h 988540"/>
                  <a:gd name="connsiteX14" fmla="*/ 7469481 w 7469481"/>
                  <a:gd name="connsiteY14" fmla="*/ 0 h 988540"/>
                  <a:gd name="connsiteX15" fmla="*/ 7469481 w 7469481"/>
                  <a:gd name="connsiteY15" fmla="*/ 474499 h 988540"/>
                  <a:gd name="connsiteX16" fmla="*/ 7469481 w 7469481"/>
                  <a:gd name="connsiteY16" fmla="*/ 988540 h 988540"/>
                  <a:gd name="connsiteX17" fmla="*/ 6969600 w 7469481"/>
                  <a:gd name="connsiteY17" fmla="*/ 988540 h 988540"/>
                  <a:gd name="connsiteX18" fmla="*/ 6469720 w 7469481"/>
                  <a:gd name="connsiteY18" fmla="*/ 988540 h 988540"/>
                  <a:gd name="connsiteX19" fmla="*/ 6044534 w 7469481"/>
                  <a:gd name="connsiteY19" fmla="*/ 988540 h 988540"/>
                  <a:gd name="connsiteX20" fmla="*/ 5395264 w 7469481"/>
                  <a:gd name="connsiteY20" fmla="*/ 988540 h 988540"/>
                  <a:gd name="connsiteX21" fmla="*/ 5044773 w 7469481"/>
                  <a:gd name="connsiteY21" fmla="*/ 988540 h 988540"/>
                  <a:gd name="connsiteX22" fmla="*/ 4619587 w 7469481"/>
                  <a:gd name="connsiteY22" fmla="*/ 988540 h 988540"/>
                  <a:gd name="connsiteX23" fmla="*/ 4194401 w 7469481"/>
                  <a:gd name="connsiteY23" fmla="*/ 988540 h 988540"/>
                  <a:gd name="connsiteX24" fmla="*/ 3694520 w 7469481"/>
                  <a:gd name="connsiteY24" fmla="*/ 988540 h 988540"/>
                  <a:gd name="connsiteX25" fmla="*/ 3045250 w 7469481"/>
                  <a:gd name="connsiteY25" fmla="*/ 988540 h 988540"/>
                  <a:gd name="connsiteX26" fmla="*/ 2321285 w 7469481"/>
                  <a:gd name="connsiteY26" fmla="*/ 988540 h 988540"/>
                  <a:gd name="connsiteX27" fmla="*/ 1672015 w 7469481"/>
                  <a:gd name="connsiteY27" fmla="*/ 988540 h 988540"/>
                  <a:gd name="connsiteX28" fmla="*/ 1246829 w 7469481"/>
                  <a:gd name="connsiteY28" fmla="*/ 988540 h 988540"/>
                  <a:gd name="connsiteX29" fmla="*/ 896338 w 7469481"/>
                  <a:gd name="connsiteY29" fmla="*/ 988540 h 988540"/>
                  <a:gd name="connsiteX30" fmla="*/ 0 w 7469481"/>
                  <a:gd name="connsiteY30" fmla="*/ 988540 h 988540"/>
                  <a:gd name="connsiteX31" fmla="*/ 0 w 7469481"/>
                  <a:gd name="connsiteY31" fmla="*/ 474499 h 988540"/>
                  <a:gd name="connsiteX32" fmla="*/ 0 w 7469481"/>
                  <a:gd name="connsiteY32" fmla="*/ 0 h 988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7469481" h="988540" fill="none" extrusionOk="0">
                    <a:moveTo>
                      <a:pt x="0" y="0"/>
                    </a:moveTo>
                    <a:cubicBezTo>
                      <a:pt x="143953" y="-33010"/>
                      <a:pt x="451044" y="52114"/>
                      <a:pt x="649270" y="0"/>
                    </a:cubicBezTo>
                    <a:cubicBezTo>
                      <a:pt x="847496" y="-52114"/>
                      <a:pt x="1106587" y="34891"/>
                      <a:pt x="1298541" y="0"/>
                    </a:cubicBezTo>
                    <a:cubicBezTo>
                      <a:pt x="1490495" y="-34891"/>
                      <a:pt x="1498070" y="31891"/>
                      <a:pt x="1649032" y="0"/>
                    </a:cubicBezTo>
                    <a:cubicBezTo>
                      <a:pt x="1799994" y="-31891"/>
                      <a:pt x="1914217" y="35447"/>
                      <a:pt x="2148912" y="0"/>
                    </a:cubicBezTo>
                    <a:cubicBezTo>
                      <a:pt x="2383607" y="-35447"/>
                      <a:pt x="2399735" y="39794"/>
                      <a:pt x="2648793" y="0"/>
                    </a:cubicBezTo>
                    <a:cubicBezTo>
                      <a:pt x="2897851" y="-39794"/>
                      <a:pt x="2909759" y="10184"/>
                      <a:pt x="2999284" y="0"/>
                    </a:cubicBezTo>
                    <a:cubicBezTo>
                      <a:pt x="3088809" y="-10184"/>
                      <a:pt x="3410297" y="50817"/>
                      <a:pt x="3723249" y="0"/>
                    </a:cubicBezTo>
                    <a:cubicBezTo>
                      <a:pt x="4036201" y="-50817"/>
                      <a:pt x="4107347" y="19115"/>
                      <a:pt x="4223130" y="0"/>
                    </a:cubicBezTo>
                    <a:cubicBezTo>
                      <a:pt x="4338913" y="-19115"/>
                      <a:pt x="4512831" y="46485"/>
                      <a:pt x="4723010" y="0"/>
                    </a:cubicBezTo>
                    <a:cubicBezTo>
                      <a:pt x="4933189" y="-46485"/>
                      <a:pt x="5054311" y="28432"/>
                      <a:pt x="5372281" y="0"/>
                    </a:cubicBezTo>
                    <a:cubicBezTo>
                      <a:pt x="5690251" y="-28432"/>
                      <a:pt x="5560226" y="16173"/>
                      <a:pt x="5722772" y="0"/>
                    </a:cubicBezTo>
                    <a:cubicBezTo>
                      <a:pt x="5885318" y="-16173"/>
                      <a:pt x="6093925" y="40950"/>
                      <a:pt x="6222652" y="0"/>
                    </a:cubicBezTo>
                    <a:cubicBezTo>
                      <a:pt x="6351379" y="-40950"/>
                      <a:pt x="6559134" y="35475"/>
                      <a:pt x="6647838" y="0"/>
                    </a:cubicBezTo>
                    <a:cubicBezTo>
                      <a:pt x="6736542" y="-35475"/>
                      <a:pt x="7211181" y="34296"/>
                      <a:pt x="7469481" y="0"/>
                    </a:cubicBezTo>
                    <a:cubicBezTo>
                      <a:pt x="7472014" y="173703"/>
                      <a:pt x="7442878" y="298725"/>
                      <a:pt x="7469481" y="474499"/>
                    </a:cubicBezTo>
                    <a:cubicBezTo>
                      <a:pt x="7496084" y="650273"/>
                      <a:pt x="7463666" y="811035"/>
                      <a:pt x="7469481" y="988540"/>
                    </a:cubicBezTo>
                    <a:cubicBezTo>
                      <a:pt x="7286668" y="1030980"/>
                      <a:pt x="7124906" y="959397"/>
                      <a:pt x="6969600" y="988540"/>
                    </a:cubicBezTo>
                    <a:cubicBezTo>
                      <a:pt x="6814294" y="1017683"/>
                      <a:pt x="6649195" y="977001"/>
                      <a:pt x="6469720" y="988540"/>
                    </a:cubicBezTo>
                    <a:cubicBezTo>
                      <a:pt x="6290245" y="1000079"/>
                      <a:pt x="6172453" y="959363"/>
                      <a:pt x="6044534" y="988540"/>
                    </a:cubicBezTo>
                    <a:cubicBezTo>
                      <a:pt x="5916615" y="1017717"/>
                      <a:pt x="5682714" y="988356"/>
                      <a:pt x="5395264" y="988540"/>
                    </a:cubicBezTo>
                    <a:cubicBezTo>
                      <a:pt x="5107814" y="988724"/>
                      <a:pt x="5197639" y="988437"/>
                      <a:pt x="5044773" y="988540"/>
                    </a:cubicBezTo>
                    <a:cubicBezTo>
                      <a:pt x="4891907" y="988643"/>
                      <a:pt x="4817765" y="975207"/>
                      <a:pt x="4619587" y="988540"/>
                    </a:cubicBezTo>
                    <a:cubicBezTo>
                      <a:pt x="4421409" y="1001873"/>
                      <a:pt x="4303747" y="942411"/>
                      <a:pt x="4194401" y="988540"/>
                    </a:cubicBezTo>
                    <a:cubicBezTo>
                      <a:pt x="4085055" y="1034669"/>
                      <a:pt x="3874235" y="982117"/>
                      <a:pt x="3694520" y="988540"/>
                    </a:cubicBezTo>
                    <a:cubicBezTo>
                      <a:pt x="3514805" y="994963"/>
                      <a:pt x="3221672" y="945438"/>
                      <a:pt x="3045250" y="988540"/>
                    </a:cubicBezTo>
                    <a:cubicBezTo>
                      <a:pt x="2868828" y="1031642"/>
                      <a:pt x="2537610" y="935046"/>
                      <a:pt x="2321285" y="988540"/>
                    </a:cubicBezTo>
                    <a:cubicBezTo>
                      <a:pt x="2104961" y="1042034"/>
                      <a:pt x="1913029" y="973089"/>
                      <a:pt x="1672015" y="988540"/>
                    </a:cubicBezTo>
                    <a:cubicBezTo>
                      <a:pt x="1431001" y="1003991"/>
                      <a:pt x="1426844" y="939455"/>
                      <a:pt x="1246829" y="988540"/>
                    </a:cubicBezTo>
                    <a:cubicBezTo>
                      <a:pt x="1066814" y="1037625"/>
                      <a:pt x="1046787" y="971456"/>
                      <a:pt x="896338" y="988540"/>
                    </a:cubicBezTo>
                    <a:cubicBezTo>
                      <a:pt x="745889" y="1005624"/>
                      <a:pt x="187393" y="930526"/>
                      <a:pt x="0" y="988540"/>
                    </a:cubicBezTo>
                    <a:cubicBezTo>
                      <a:pt x="-24345" y="792596"/>
                      <a:pt x="49532" y="655585"/>
                      <a:pt x="0" y="474499"/>
                    </a:cubicBezTo>
                    <a:cubicBezTo>
                      <a:pt x="-49532" y="293413"/>
                      <a:pt x="9299" y="140433"/>
                      <a:pt x="0" y="0"/>
                    </a:cubicBezTo>
                    <a:close/>
                  </a:path>
                  <a:path w="7469481" h="988540" stroke="0" extrusionOk="0">
                    <a:moveTo>
                      <a:pt x="0" y="0"/>
                    </a:moveTo>
                    <a:cubicBezTo>
                      <a:pt x="258905" y="-54668"/>
                      <a:pt x="290045" y="11450"/>
                      <a:pt x="574575" y="0"/>
                    </a:cubicBezTo>
                    <a:cubicBezTo>
                      <a:pt x="859105" y="-11450"/>
                      <a:pt x="976433" y="54879"/>
                      <a:pt x="1298541" y="0"/>
                    </a:cubicBezTo>
                    <a:cubicBezTo>
                      <a:pt x="1620649" y="-54879"/>
                      <a:pt x="1573023" y="13938"/>
                      <a:pt x="1649032" y="0"/>
                    </a:cubicBezTo>
                    <a:cubicBezTo>
                      <a:pt x="1725041" y="-13938"/>
                      <a:pt x="1896123" y="32073"/>
                      <a:pt x="2074217" y="0"/>
                    </a:cubicBezTo>
                    <a:cubicBezTo>
                      <a:pt x="2252312" y="-32073"/>
                      <a:pt x="2298777" y="3849"/>
                      <a:pt x="2424708" y="0"/>
                    </a:cubicBezTo>
                    <a:cubicBezTo>
                      <a:pt x="2550639" y="-3849"/>
                      <a:pt x="2997623" y="3821"/>
                      <a:pt x="3148674" y="0"/>
                    </a:cubicBezTo>
                    <a:cubicBezTo>
                      <a:pt x="3299725" y="-3821"/>
                      <a:pt x="3607291" y="15948"/>
                      <a:pt x="3723249" y="0"/>
                    </a:cubicBezTo>
                    <a:cubicBezTo>
                      <a:pt x="3839207" y="-15948"/>
                      <a:pt x="3975521" y="22396"/>
                      <a:pt x="4223130" y="0"/>
                    </a:cubicBezTo>
                    <a:cubicBezTo>
                      <a:pt x="4470739" y="-22396"/>
                      <a:pt x="4628745" y="36262"/>
                      <a:pt x="4797705" y="0"/>
                    </a:cubicBezTo>
                    <a:cubicBezTo>
                      <a:pt x="4966666" y="-36262"/>
                      <a:pt x="4974426" y="32197"/>
                      <a:pt x="5148196" y="0"/>
                    </a:cubicBezTo>
                    <a:cubicBezTo>
                      <a:pt x="5321966" y="-32197"/>
                      <a:pt x="5427743" y="30755"/>
                      <a:pt x="5573382" y="0"/>
                    </a:cubicBezTo>
                    <a:cubicBezTo>
                      <a:pt x="5719021" y="-30755"/>
                      <a:pt x="6023213" y="7500"/>
                      <a:pt x="6222652" y="0"/>
                    </a:cubicBezTo>
                    <a:cubicBezTo>
                      <a:pt x="6422091" y="-7500"/>
                      <a:pt x="6475647" y="28153"/>
                      <a:pt x="6647838" y="0"/>
                    </a:cubicBezTo>
                    <a:cubicBezTo>
                      <a:pt x="6820029" y="-28153"/>
                      <a:pt x="7076725" y="50858"/>
                      <a:pt x="7469481" y="0"/>
                    </a:cubicBezTo>
                    <a:cubicBezTo>
                      <a:pt x="7502368" y="176967"/>
                      <a:pt x="7424396" y="268058"/>
                      <a:pt x="7469481" y="514041"/>
                    </a:cubicBezTo>
                    <a:cubicBezTo>
                      <a:pt x="7514566" y="760024"/>
                      <a:pt x="7457029" y="891434"/>
                      <a:pt x="7469481" y="988540"/>
                    </a:cubicBezTo>
                    <a:cubicBezTo>
                      <a:pt x="7330386" y="1020906"/>
                      <a:pt x="7258117" y="964947"/>
                      <a:pt x="7118990" y="988540"/>
                    </a:cubicBezTo>
                    <a:cubicBezTo>
                      <a:pt x="6979863" y="1012133"/>
                      <a:pt x="6615284" y="952244"/>
                      <a:pt x="6469720" y="988540"/>
                    </a:cubicBezTo>
                    <a:cubicBezTo>
                      <a:pt x="6324156" y="1024836"/>
                      <a:pt x="6223370" y="969317"/>
                      <a:pt x="6044534" y="988540"/>
                    </a:cubicBezTo>
                    <a:cubicBezTo>
                      <a:pt x="5865698" y="1007763"/>
                      <a:pt x="5664238" y="937471"/>
                      <a:pt x="5469958" y="988540"/>
                    </a:cubicBezTo>
                    <a:cubicBezTo>
                      <a:pt x="5275678" y="1039609"/>
                      <a:pt x="5167012" y="960511"/>
                      <a:pt x="5044773" y="988540"/>
                    </a:cubicBezTo>
                    <a:cubicBezTo>
                      <a:pt x="4922535" y="1016569"/>
                      <a:pt x="4497521" y="915075"/>
                      <a:pt x="4320807" y="988540"/>
                    </a:cubicBezTo>
                    <a:cubicBezTo>
                      <a:pt x="4144093" y="1062005"/>
                      <a:pt x="3762034" y="937998"/>
                      <a:pt x="3596842" y="988540"/>
                    </a:cubicBezTo>
                    <a:cubicBezTo>
                      <a:pt x="3431651" y="1039082"/>
                      <a:pt x="3398202" y="969135"/>
                      <a:pt x="3246351" y="988540"/>
                    </a:cubicBezTo>
                    <a:cubicBezTo>
                      <a:pt x="3094500" y="1007945"/>
                      <a:pt x="2888328" y="970156"/>
                      <a:pt x="2597081" y="988540"/>
                    </a:cubicBezTo>
                    <a:cubicBezTo>
                      <a:pt x="2305834" y="1006924"/>
                      <a:pt x="2173196" y="962638"/>
                      <a:pt x="1873116" y="988540"/>
                    </a:cubicBezTo>
                    <a:cubicBezTo>
                      <a:pt x="1573037" y="1014442"/>
                      <a:pt x="1559057" y="938962"/>
                      <a:pt x="1447930" y="988540"/>
                    </a:cubicBezTo>
                    <a:cubicBezTo>
                      <a:pt x="1336803" y="1038118"/>
                      <a:pt x="1121684" y="983044"/>
                      <a:pt x="798660" y="988540"/>
                    </a:cubicBezTo>
                    <a:cubicBezTo>
                      <a:pt x="475636" y="994036"/>
                      <a:pt x="266178" y="928550"/>
                      <a:pt x="0" y="988540"/>
                    </a:cubicBezTo>
                    <a:cubicBezTo>
                      <a:pt x="-54078" y="780756"/>
                      <a:pt x="41040" y="626966"/>
                      <a:pt x="0" y="504155"/>
                    </a:cubicBezTo>
                    <a:cubicBezTo>
                      <a:pt x="-41040" y="381345"/>
                      <a:pt x="27428" y="177750"/>
                      <a:pt x="0" y="0"/>
                    </a:cubicBezTo>
                    <a:close/>
                  </a:path>
                </a:pathLst>
              </a:custGeom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sub>
                        <m:sup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⟵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4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4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[</m:t>
                          </m:r>
                          <m:r>
                            <a:rPr lang="en-US" sz="24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),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−1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b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98A8438-4999-432F-8D61-6759DACBB2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256" y="5869460"/>
                <a:ext cx="7469481" cy="9885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custGeom>
                        <a:avLst/>
                        <a:gdLst>
                          <a:gd name="connsiteX0" fmla="*/ 0 w 7469481"/>
                          <a:gd name="connsiteY0" fmla="*/ 0 h 988540"/>
                          <a:gd name="connsiteX1" fmla="*/ 649270 w 7469481"/>
                          <a:gd name="connsiteY1" fmla="*/ 0 h 988540"/>
                          <a:gd name="connsiteX2" fmla="*/ 1298541 w 7469481"/>
                          <a:gd name="connsiteY2" fmla="*/ 0 h 988540"/>
                          <a:gd name="connsiteX3" fmla="*/ 1649032 w 7469481"/>
                          <a:gd name="connsiteY3" fmla="*/ 0 h 988540"/>
                          <a:gd name="connsiteX4" fmla="*/ 2148912 w 7469481"/>
                          <a:gd name="connsiteY4" fmla="*/ 0 h 988540"/>
                          <a:gd name="connsiteX5" fmla="*/ 2648793 w 7469481"/>
                          <a:gd name="connsiteY5" fmla="*/ 0 h 988540"/>
                          <a:gd name="connsiteX6" fmla="*/ 2999284 w 7469481"/>
                          <a:gd name="connsiteY6" fmla="*/ 0 h 988540"/>
                          <a:gd name="connsiteX7" fmla="*/ 3723249 w 7469481"/>
                          <a:gd name="connsiteY7" fmla="*/ 0 h 988540"/>
                          <a:gd name="connsiteX8" fmla="*/ 4223130 w 7469481"/>
                          <a:gd name="connsiteY8" fmla="*/ 0 h 988540"/>
                          <a:gd name="connsiteX9" fmla="*/ 4723010 w 7469481"/>
                          <a:gd name="connsiteY9" fmla="*/ 0 h 988540"/>
                          <a:gd name="connsiteX10" fmla="*/ 5372281 w 7469481"/>
                          <a:gd name="connsiteY10" fmla="*/ 0 h 988540"/>
                          <a:gd name="connsiteX11" fmla="*/ 5722772 w 7469481"/>
                          <a:gd name="connsiteY11" fmla="*/ 0 h 988540"/>
                          <a:gd name="connsiteX12" fmla="*/ 6222652 w 7469481"/>
                          <a:gd name="connsiteY12" fmla="*/ 0 h 988540"/>
                          <a:gd name="connsiteX13" fmla="*/ 6647838 w 7469481"/>
                          <a:gd name="connsiteY13" fmla="*/ 0 h 988540"/>
                          <a:gd name="connsiteX14" fmla="*/ 7469481 w 7469481"/>
                          <a:gd name="connsiteY14" fmla="*/ 0 h 988540"/>
                          <a:gd name="connsiteX15" fmla="*/ 7469481 w 7469481"/>
                          <a:gd name="connsiteY15" fmla="*/ 474499 h 988540"/>
                          <a:gd name="connsiteX16" fmla="*/ 7469481 w 7469481"/>
                          <a:gd name="connsiteY16" fmla="*/ 988540 h 988540"/>
                          <a:gd name="connsiteX17" fmla="*/ 6969600 w 7469481"/>
                          <a:gd name="connsiteY17" fmla="*/ 988540 h 988540"/>
                          <a:gd name="connsiteX18" fmla="*/ 6469720 w 7469481"/>
                          <a:gd name="connsiteY18" fmla="*/ 988540 h 988540"/>
                          <a:gd name="connsiteX19" fmla="*/ 6044534 w 7469481"/>
                          <a:gd name="connsiteY19" fmla="*/ 988540 h 988540"/>
                          <a:gd name="connsiteX20" fmla="*/ 5395264 w 7469481"/>
                          <a:gd name="connsiteY20" fmla="*/ 988540 h 988540"/>
                          <a:gd name="connsiteX21" fmla="*/ 5044773 w 7469481"/>
                          <a:gd name="connsiteY21" fmla="*/ 988540 h 988540"/>
                          <a:gd name="connsiteX22" fmla="*/ 4619587 w 7469481"/>
                          <a:gd name="connsiteY22" fmla="*/ 988540 h 988540"/>
                          <a:gd name="connsiteX23" fmla="*/ 4194401 w 7469481"/>
                          <a:gd name="connsiteY23" fmla="*/ 988540 h 988540"/>
                          <a:gd name="connsiteX24" fmla="*/ 3694520 w 7469481"/>
                          <a:gd name="connsiteY24" fmla="*/ 988540 h 988540"/>
                          <a:gd name="connsiteX25" fmla="*/ 3045250 w 7469481"/>
                          <a:gd name="connsiteY25" fmla="*/ 988540 h 988540"/>
                          <a:gd name="connsiteX26" fmla="*/ 2321285 w 7469481"/>
                          <a:gd name="connsiteY26" fmla="*/ 988540 h 988540"/>
                          <a:gd name="connsiteX27" fmla="*/ 1672015 w 7469481"/>
                          <a:gd name="connsiteY27" fmla="*/ 988540 h 988540"/>
                          <a:gd name="connsiteX28" fmla="*/ 1246829 w 7469481"/>
                          <a:gd name="connsiteY28" fmla="*/ 988540 h 988540"/>
                          <a:gd name="connsiteX29" fmla="*/ 896338 w 7469481"/>
                          <a:gd name="connsiteY29" fmla="*/ 988540 h 988540"/>
                          <a:gd name="connsiteX30" fmla="*/ 0 w 7469481"/>
                          <a:gd name="connsiteY30" fmla="*/ 988540 h 988540"/>
                          <a:gd name="connsiteX31" fmla="*/ 0 w 7469481"/>
                          <a:gd name="connsiteY31" fmla="*/ 474499 h 988540"/>
                          <a:gd name="connsiteX32" fmla="*/ 0 w 7469481"/>
                          <a:gd name="connsiteY32" fmla="*/ 0 h 988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</a:cxnLst>
                        <a:rect l="l" t="t" r="r" b="b"/>
                        <a:pathLst>
                          <a:path w="7469481" h="988540" fill="none" extrusionOk="0">
                            <a:moveTo>
                              <a:pt x="0" y="0"/>
                            </a:moveTo>
                            <a:cubicBezTo>
                              <a:pt x="143953" y="-33010"/>
                              <a:pt x="451044" y="52114"/>
                              <a:pt x="649270" y="0"/>
                            </a:cubicBezTo>
                            <a:cubicBezTo>
                              <a:pt x="847496" y="-52114"/>
                              <a:pt x="1106587" y="34891"/>
                              <a:pt x="1298541" y="0"/>
                            </a:cubicBezTo>
                            <a:cubicBezTo>
                              <a:pt x="1490495" y="-34891"/>
                              <a:pt x="1498070" y="31891"/>
                              <a:pt x="1649032" y="0"/>
                            </a:cubicBezTo>
                            <a:cubicBezTo>
                              <a:pt x="1799994" y="-31891"/>
                              <a:pt x="1914217" y="35447"/>
                              <a:pt x="2148912" y="0"/>
                            </a:cubicBezTo>
                            <a:cubicBezTo>
                              <a:pt x="2383607" y="-35447"/>
                              <a:pt x="2399735" y="39794"/>
                              <a:pt x="2648793" y="0"/>
                            </a:cubicBezTo>
                            <a:cubicBezTo>
                              <a:pt x="2897851" y="-39794"/>
                              <a:pt x="2909759" y="10184"/>
                              <a:pt x="2999284" y="0"/>
                            </a:cubicBezTo>
                            <a:cubicBezTo>
                              <a:pt x="3088809" y="-10184"/>
                              <a:pt x="3410297" y="50817"/>
                              <a:pt x="3723249" y="0"/>
                            </a:cubicBezTo>
                            <a:cubicBezTo>
                              <a:pt x="4036201" y="-50817"/>
                              <a:pt x="4107347" y="19115"/>
                              <a:pt x="4223130" y="0"/>
                            </a:cubicBezTo>
                            <a:cubicBezTo>
                              <a:pt x="4338913" y="-19115"/>
                              <a:pt x="4512831" y="46485"/>
                              <a:pt x="4723010" y="0"/>
                            </a:cubicBezTo>
                            <a:cubicBezTo>
                              <a:pt x="4933189" y="-46485"/>
                              <a:pt x="5054311" y="28432"/>
                              <a:pt x="5372281" y="0"/>
                            </a:cubicBezTo>
                            <a:cubicBezTo>
                              <a:pt x="5690251" y="-28432"/>
                              <a:pt x="5560226" y="16173"/>
                              <a:pt x="5722772" y="0"/>
                            </a:cubicBezTo>
                            <a:cubicBezTo>
                              <a:pt x="5885318" y="-16173"/>
                              <a:pt x="6093925" y="40950"/>
                              <a:pt x="6222652" y="0"/>
                            </a:cubicBezTo>
                            <a:cubicBezTo>
                              <a:pt x="6351379" y="-40950"/>
                              <a:pt x="6559134" y="35475"/>
                              <a:pt x="6647838" y="0"/>
                            </a:cubicBezTo>
                            <a:cubicBezTo>
                              <a:pt x="6736542" y="-35475"/>
                              <a:pt x="7211181" y="34296"/>
                              <a:pt x="7469481" y="0"/>
                            </a:cubicBezTo>
                            <a:cubicBezTo>
                              <a:pt x="7472014" y="173703"/>
                              <a:pt x="7442878" y="298725"/>
                              <a:pt x="7469481" y="474499"/>
                            </a:cubicBezTo>
                            <a:cubicBezTo>
                              <a:pt x="7496084" y="650273"/>
                              <a:pt x="7463666" y="811035"/>
                              <a:pt x="7469481" y="988540"/>
                            </a:cubicBezTo>
                            <a:cubicBezTo>
                              <a:pt x="7286668" y="1030980"/>
                              <a:pt x="7124906" y="959397"/>
                              <a:pt x="6969600" y="988540"/>
                            </a:cubicBezTo>
                            <a:cubicBezTo>
                              <a:pt x="6814294" y="1017683"/>
                              <a:pt x="6649195" y="977001"/>
                              <a:pt x="6469720" y="988540"/>
                            </a:cubicBezTo>
                            <a:cubicBezTo>
                              <a:pt x="6290245" y="1000079"/>
                              <a:pt x="6172453" y="959363"/>
                              <a:pt x="6044534" y="988540"/>
                            </a:cubicBezTo>
                            <a:cubicBezTo>
                              <a:pt x="5916615" y="1017717"/>
                              <a:pt x="5682714" y="988356"/>
                              <a:pt x="5395264" y="988540"/>
                            </a:cubicBezTo>
                            <a:cubicBezTo>
                              <a:pt x="5107814" y="988724"/>
                              <a:pt x="5197639" y="988437"/>
                              <a:pt x="5044773" y="988540"/>
                            </a:cubicBezTo>
                            <a:cubicBezTo>
                              <a:pt x="4891907" y="988643"/>
                              <a:pt x="4817765" y="975207"/>
                              <a:pt x="4619587" y="988540"/>
                            </a:cubicBezTo>
                            <a:cubicBezTo>
                              <a:pt x="4421409" y="1001873"/>
                              <a:pt x="4303747" y="942411"/>
                              <a:pt x="4194401" y="988540"/>
                            </a:cubicBezTo>
                            <a:cubicBezTo>
                              <a:pt x="4085055" y="1034669"/>
                              <a:pt x="3874235" y="982117"/>
                              <a:pt x="3694520" y="988540"/>
                            </a:cubicBezTo>
                            <a:cubicBezTo>
                              <a:pt x="3514805" y="994963"/>
                              <a:pt x="3221672" y="945438"/>
                              <a:pt x="3045250" y="988540"/>
                            </a:cubicBezTo>
                            <a:cubicBezTo>
                              <a:pt x="2868828" y="1031642"/>
                              <a:pt x="2537610" y="935046"/>
                              <a:pt x="2321285" y="988540"/>
                            </a:cubicBezTo>
                            <a:cubicBezTo>
                              <a:pt x="2104961" y="1042034"/>
                              <a:pt x="1913029" y="973089"/>
                              <a:pt x="1672015" y="988540"/>
                            </a:cubicBezTo>
                            <a:cubicBezTo>
                              <a:pt x="1431001" y="1003991"/>
                              <a:pt x="1426844" y="939455"/>
                              <a:pt x="1246829" y="988540"/>
                            </a:cubicBezTo>
                            <a:cubicBezTo>
                              <a:pt x="1066814" y="1037625"/>
                              <a:pt x="1046787" y="971456"/>
                              <a:pt x="896338" y="988540"/>
                            </a:cubicBezTo>
                            <a:cubicBezTo>
                              <a:pt x="745889" y="1005624"/>
                              <a:pt x="187393" y="930526"/>
                              <a:pt x="0" y="988540"/>
                            </a:cubicBezTo>
                            <a:cubicBezTo>
                              <a:pt x="-24345" y="792596"/>
                              <a:pt x="49532" y="655585"/>
                              <a:pt x="0" y="474499"/>
                            </a:cubicBezTo>
                            <a:cubicBezTo>
                              <a:pt x="-49532" y="293413"/>
                              <a:pt x="9299" y="140433"/>
                              <a:pt x="0" y="0"/>
                            </a:cubicBezTo>
                            <a:close/>
                          </a:path>
                          <a:path w="7469481" h="988540" stroke="0" extrusionOk="0">
                            <a:moveTo>
                              <a:pt x="0" y="0"/>
                            </a:moveTo>
                            <a:cubicBezTo>
                              <a:pt x="258905" y="-54668"/>
                              <a:pt x="290045" y="11450"/>
                              <a:pt x="574575" y="0"/>
                            </a:cubicBezTo>
                            <a:cubicBezTo>
                              <a:pt x="859105" y="-11450"/>
                              <a:pt x="976433" y="54879"/>
                              <a:pt x="1298541" y="0"/>
                            </a:cubicBezTo>
                            <a:cubicBezTo>
                              <a:pt x="1620649" y="-54879"/>
                              <a:pt x="1573023" y="13938"/>
                              <a:pt x="1649032" y="0"/>
                            </a:cubicBezTo>
                            <a:cubicBezTo>
                              <a:pt x="1725041" y="-13938"/>
                              <a:pt x="1896123" y="32073"/>
                              <a:pt x="2074217" y="0"/>
                            </a:cubicBezTo>
                            <a:cubicBezTo>
                              <a:pt x="2252312" y="-32073"/>
                              <a:pt x="2298777" y="3849"/>
                              <a:pt x="2424708" y="0"/>
                            </a:cubicBezTo>
                            <a:cubicBezTo>
                              <a:pt x="2550639" y="-3849"/>
                              <a:pt x="2997623" y="3821"/>
                              <a:pt x="3148674" y="0"/>
                            </a:cubicBezTo>
                            <a:cubicBezTo>
                              <a:pt x="3299725" y="-3821"/>
                              <a:pt x="3607291" y="15948"/>
                              <a:pt x="3723249" y="0"/>
                            </a:cubicBezTo>
                            <a:cubicBezTo>
                              <a:pt x="3839207" y="-15948"/>
                              <a:pt x="3975521" y="22396"/>
                              <a:pt x="4223130" y="0"/>
                            </a:cubicBezTo>
                            <a:cubicBezTo>
                              <a:pt x="4470739" y="-22396"/>
                              <a:pt x="4628745" y="36262"/>
                              <a:pt x="4797705" y="0"/>
                            </a:cubicBezTo>
                            <a:cubicBezTo>
                              <a:pt x="4966666" y="-36262"/>
                              <a:pt x="4974426" y="32197"/>
                              <a:pt x="5148196" y="0"/>
                            </a:cubicBezTo>
                            <a:cubicBezTo>
                              <a:pt x="5321966" y="-32197"/>
                              <a:pt x="5427743" y="30755"/>
                              <a:pt x="5573382" y="0"/>
                            </a:cubicBezTo>
                            <a:cubicBezTo>
                              <a:pt x="5719021" y="-30755"/>
                              <a:pt x="6023213" y="7500"/>
                              <a:pt x="6222652" y="0"/>
                            </a:cubicBezTo>
                            <a:cubicBezTo>
                              <a:pt x="6422091" y="-7500"/>
                              <a:pt x="6475647" y="28153"/>
                              <a:pt x="6647838" y="0"/>
                            </a:cubicBezTo>
                            <a:cubicBezTo>
                              <a:pt x="6820029" y="-28153"/>
                              <a:pt x="7076725" y="50858"/>
                              <a:pt x="7469481" y="0"/>
                            </a:cubicBezTo>
                            <a:cubicBezTo>
                              <a:pt x="7502368" y="176967"/>
                              <a:pt x="7424396" y="268058"/>
                              <a:pt x="7469481" y="514041"/>
                            </a:cubicBezTo>
                            <a:cubicBezTo>
                              <a:pt x="7514566" y="760024"/>
                              <a:pt x="7457029" y="891434"/>
                              <a:pt x="7469481" y="988540"/>
                            </a:cubicBezTo>
                            <a:cubicBezTo>
                              <a:pt x="7330386" y="1020906"/>
                              <a:pt x="7258117" y="964947"/>
                              <a:pt x="7118990" y="988540"/>
                            </a:cubicBezTo>
                            <a:cubicBezTo>
                              <a:pt x="6979863" y="1012133"/>
                              <a:pt x="6615284" y="952244"/>
                              <a:pt x="6469720" y="988540"/>
                            </a:cubicBezTo>
                            <a:cubicBezTo>
                              <a:pt x="6324156" y="1024836"/>
                              <a:pt x="6223370" y="969317"/>
                              <a:pt x="6044534" y="988540"/>
                            </a:cubicBezTo>
                            <a:cubicBezTo>
                              <a:pt x="5865698" y="1007763"/>
                              <a:pt x="5664238" y="937471"/>
                              <a:pt x="5469958" y="988540"/>
                            </a:cubicBezTo>
                            <a:cubicBezTo>
                              <a:pt x="5275678" y="1039609"/>
                              <a:pt x="5167012" y="960511"/>
                              <a:pt x="5044773" y="988540"/>
                            </a:cubicBezTo>
                            <a:cubicBezTo>
                              <a:pt x="4922535" y="1016569"/>
                              <a:pt x="4497521" y="915075"/>
                              <a:pt x="4320807" y="988540"/>
                            </a:cubicBezTo>
                            <a:cubicBezTo>
                              <a:pt x="4144093" y="1062005"/>
                              <a:pt x="3762034" y="937998"/>
                              <a:pt x="3596842" y="988540"/>
                            </a:cubicBezTo>
                            <a:cubicBezTo>
                              <a:pt x="3431651" y="1039082"/>
                              <a:pt x="3398202" y="969135"/>
                              <a:pt x="3246351" y="988540"/>
                            </a:cubicBezTo>
                            <a:cubicBezTo>
                              <a:pt x="3094500" y="1007945"/>
                              <a:pt x="2888328" y="970156"/>
                              <a:pt x="2597081" y="988540"/>
                            </a:cubicBezTo>
                            <a:cubicBezTo>
                              <a:pt x="2305834" y="1006924"/>
                              <a:pt x="2173196" y="962638"/>
                              <a:pt x="1873116" y="988540"/>
                            </a:cubicBezTo>
                            <a:cubicBezTo>
                              <a:pt x="1573037" y="1014442"/>
                              <a:pt x="1559057" y="938962"/>
                              <a:pt x="1447930" y="988540"/>
                            </a:cubicBezTo>
                            <a:cubicBezTo>
                              <a:pt x="1336803" y="1038118"/>
                              <a:pt x="1121684" y="983044"/>
                              <a:pt x="798660" y="988540"/>
                            </a:cubicBezTo>
                            <a:cubicBezTo>
                              <a:pt x="475636" y="994036"/>
                              <a:pt x="266178" y="928550"/>
                              <a:pt x="0" y="988540"/>
                            </a:cubicBezTo>
                            <a:cubicBezTo>
                              <a:pt x="-54078" y="780756"/>
                              <a:pt x="41040" y="626966"/>
                              <a:pt x="0" y="504155"/>
                            </a:cubicBezTo>
                            <a:cubicBezTo>
                              <a:pt x="-41040" y="381345"/>
                              <a:pt x="27428" y="177750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09131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Improvement – t=6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63200" y="115189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00A0B55-D911-4E75-82D2-36D54CAC86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1397033"/>
            <a:ext cx="3124636" cy="41630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56FF931-67CE-425C-8565-07D4BC835E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2090" y="1416086"/>
            <a:ext cx="3115110" cy="41439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EA5A3E2-0D92-4296-8181-28803A55D7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1456" y="1393223"/>
            <a:ext cx="3096057" cy="41344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C7A83B9-9A04-4A88-8B27-17C23D93CF0A}"/>
                  </a:ext>
                </a:extLst>
              </p:cNvPr>
              <p:cNvSpPr/>
              <p:nvPr/>
            </p:nvSpPr>
            <p:spPr>
              <a:xfrm>
                <a:off x="2305122" y="5858525"/>
                <a:ext cx="7581756" cy="988540"/>
              </a:xfrm>
              <a:custGeom>
                <a:avLst/>
                <a:gdLst>
                  <a:gd name="connsiteX0" fmla="*/ 0 w 7581756"/>
                  <a:gd name="connsiteY0" fmla="*/ 0 h 988540"/>
                  <a:gd name="connsiteX1" fmla="*/ 659030 w 7581756"/>
                  <a:gd name="connsiteY1" fmla="*/ 0 h 988540"/>
                  <a:gd name="connsiteX2" fmla="*/ 1318059 w 7581756"/>
                  <a:gd name="connsiteY2" fmla="*/ 0 h 988540"/>
                  <a:gd name="connsiteX3" fmla="*/ 1673818 w 7581756"/>
                  <a:gd name="connsiteY3" fmla="*/ 0 h 988540"/>
                  <a:gd name="connsiteX4" fmla="*/ 2181213 w 7581756"/>
                  <a:gd name="connsiteY4" fmla="*/ 0 h 988540"/>
                  <a:gd name="connsiteX5" fmla="*/ 2688607 w 7581756"/>
                  <a:gd name="connsiteY5" fmla="*/ 0 h 988540"/>
                  <a:gd name="connsiteX6" fmla="*/ 3044367 w 7581756"/>
                  <a:gd name="connsiteY6" fmla="*/ 0 h 988540"/>
                  <a:gd name="connsiteX7" fmla="*/ 3779214 w 7581756"/>
                  <a:gd name="connsiteY7" fmla="*/ 0 h 988540"/>
                  <a:gd name="connsiteX8" fmla="*/ 4286608 w 7581756"/>
                  <a:gd name="connsiteY8" fmla="*/ 0 h 988540"/>
                  <a:gd name="connsiteX9" fmla="*/ 4794003 w 7581756"/>
                  <a:gd name="connsiteY9" fmla="*/ 0 h 988540"/>
                  <a:gd name="connsiteX10" fmla="*/ 5453032 w 7581756"/>
                  <a:gd name="connsiteY10" fmla="*/ 0 h 988540"/>
                  <a:gd name="connsiteX11" fmla="*/ 5808792 w 7581756"/>
                  <a:gd name="connsiteY11" fmla="*/ 0 h 988540"/>
                  <a:gd name="connsiteX12" fmla="*/ 6316186 w 7581756"/>
                  <a:gd name="connsiteY12" fmla="*/ 0 h 988540"/>
                  <a:gd name="connsiteX13" fmla="*/ 6747763 w 7581756"/>
                  <a:gd name="connsiteY13" fmla="*/ 0 h 988540"/>
                  <a:gd name="connsiteX14" fmla="*/ 7581756 w 7581756"/>
                  <a:gd name="connsiteY14" fmla="*/ 0 h 988540"/>
                  <a:gd name="connsiteX15" fmla="*/ 7581756 w 7581756"/>
                  <a:gd name="connsiteY15" fmla="*/ 474499 h 988540"/>
                  <a:gd name="connsiteX16" fmla="*/ 7581756 w 7581756"/>
                  <a:gd name="connsiteY16" fmla="*/ 988540 h 988540"/>
                  <a:gd name="connsiteX17" fmla="*/ 7074362 w 7581756"/>
                  <a:gd name="connsiteY17" fmla="*/ 988540 h 988540"/>
                  <a:gd name="connsiteX18" fmla="*/ 6566967 w 7581756"/>
                  <a:gd name="connsiteY18" fmla="*/ 988540 h 988540"/>
                  <a:gd name="connsiteX19" fmla="*/ 6135390 w 7581756"/>
                  <a:gd name="connsiteY19" fmla="*/ 988540 h 988540"/>
                  <a:gd name="connsiteX20" fmla="*/ 5476361 w 7581756"/>
                  <a:gd name="connsiteY20" fmla="*/ 988540 h 988540"/>
                  <a:gd name="connsiteX21" fmla="*/ 5120601 w 7581756"/>
                  <a:gd name="connsiteY21" fmla="*/ 988540 h 988540"/>
                  <a:gd name="connsiteX22" fmla="*/ 4689024 w 7581756"/>
                  <a:gd name="connsiteY22" fmla="*/ 988540 h 988540"/>
                  <a:gd name="connsiteX23" fmla="*/ 4257448 w 7581756"/>
                  <a:gd name="connsiteY23" fmla="*/ 988540 h 988540"/>
                  <a:gd name="connsiteX24" fmla="*/ 3750053 w 7581756"/>
                  <a:gd name="connsiteY24" fmla="*/ 988540 h 988540"/>
                  <a:gd name="connsiteX25" fmla="*/ 3091024 w 7581756"/>
                  <a:gd name="connsiteY25" fmla="*/ 988540 h 988540"/>
                  <a:gd name="connsiteX26" fmla="*/ 2356176 w 7581756"/>
                  <a:gd name="connsiteY26" fmla="*/ 988540 h 988540"/>
                  <a:gd name="connsiteX27" fmla="*/ 1697147 w 7581756"/>
                  <a:gd name="connsiteY27" fmla="*/ 988540 h 988540"/>
                  <a:gd name="connsiteX28" fmla="*/ 1265570 w 7581756"/>
                  <a:gd name="connsiteY28" fmla="*/ 988540 h 988540"/>
                  <a:gd name="connsiteX29" fmla="*/ 909811 w 7581756"/>
                  <a:gd name="connsiteY29" fmla="*/ 988540 h 988540"/>
                  <a:gd name="connsiteX30" fmla="*/ 0 w 7581756"/>
                  <a:gd name="connsiteY30" fmla="*/ 988540 h 988540"/>
                  <a:gd name="connsiteX31" fmla="*/ 0 w 7581756"/>
                  <a:gd name="connsiteY31" fmla="*/ 474499 h 988540"/>
                  <a:gd name="connsiteX32" fmla="*/ 0 w 7581756"/>
                  <a:gd name="connsiteY32" fmla="*/ 0 h 988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7581756" h="988540" fill="none" extrusionOk="0">
                    <a:moveTo>
                      <a:pt x="0" y="0"/>
                    </a:moveTo>
                    <a:cubicBezTo>
                      <a:pt x="174405" y="-6200"/>
                      <a:pt x="449574" y="9651"/>
                      <a:pt x="659030" y="0"/>
                    </a:cubicBezTo>
                    <a:cubicBezTo>
                      <a:pt x="868486" y="-9651"/>
                      <a:pt x="1059468" y="77708"/>
                      <a:pt x="1318059" y="0"/>
                    </a:cubicBezTo>
                    <a:cubicBezTo>
                      <a:pt x="1576650" y="-77708"/>
                      <a:pt x="1504952" y="40720"/>
                      <a:pt x="1673818" y="0"/>
                    </a:cubicBezTo>
                    <a:cubicBezTo>
                      <a:pt x="1842684" y="-40720"/>
                      <a:pt x="2078167" y="15748"/>
                      <a:pt x="2181213" y="0"/>
                    </a:cubicBezTo>
                    <a:cubicBezTo>
                      <a:pt x="2284260" y="-15748"/>
                      <a:pt x="2506413" y="33896"/>
                      <a:pt x="2688607" y="0"/>
                    </a:cubicBezTo>
                    <a:cubicBezTo>
                      <a:pt x="2870801" y="-33896"/>
                      <a:pt x="2867572" y="20085"/>
                      <a:pt x="3044367" y="0"/>
                    </a:cubicBezTo>
                    <a:cubicBezTo>
                      <a:pt x="3221162" y="-20085"/>
                      <a:pt x="3562209" y="76291"/>
                      <a:pt x="3779214" y="0"/>
                    </a:cubicBezTo>
                    <a:cubicBezTo>
                      <a:pt x="3996219" y="-76291"/>
                      <a:pt x="4144691" y="8082"/>
                      <a:pt x="4286608" y="0"/>
                    </a:cubicBezTo>
                    <a:cubicBezTo>
                      <a:pt x="4428525" y="-8082"/>
                      <a:pt x="4589820" y="58020"/>
                      <a:pt x="4794003" y="0"/>
                    </a:cubicBezTo>
                    <a:cubicBezTo>
                      <a:pt x="4998187" y="-58020"/>
                      <a:pt x="5158140" y="51009"/>
                      <a:pt x="5453032" y="0"/>
                    </a:cubicBezTo>
                    <a:cubicBezTo>
                      <a:pt x="5747924" y="-51009"/>
                      <a:pt x="5693253" y="30548"/>
                      <a:pt x="5808792" y="0"/>
                    </a:cubicBezTo>
                    <a:cubicBezTo>
                      <a:pt x="5924331" y="-30548"/>
                      <a:pt x="6170308" y="54229"/>
                      <a:pt x="6316186" y="0"/>
                    </a:cubicBezTo>
                    <a:cubicBezTo>
                      <a:pt x="6462064" y="-54229"/>
                      <a:pt x="6536989" y="41341"/>
                      <a:pt x="6747763" y="0"/>
                    </a:cubicBezTo>
                    <a:cubicBezTo>
                      <a:pt x="6958537" y="-41341"/>
                      <a:pt x="7392949" y="37346"/>
                      <a:pt x="7581756" y="0"/>
                    </a:cubicBezTo>
                    <a:cubicBezTo>
                      <a:pt x="7584289" y="173703"/>
                      <a:pt x="7555153" y="298725"/>
                      <a:pt x="7581756" y="474499"/>
                    </a:cubicBezTo>
                    <a:cubicBezTo>
                      <a:pt x="7608359" y="650273"/>
                      <a:pt x="7575941" y="811035"/>
                      <a:pt x="7581756" y="988540"/>
                    </a:cubicBezTo>
                    <a:cubicBezTo>
                      <a:pt x="7404896" y="1029943"/>
                      <a:pt x="7251129" y="945442"/>
                      <a:pt x="7074362" y="988540"/>
                    </a:cubicBezTo>
                    <a:cubicBezTo>
                      <a:pt x="6897595" y="1031638"/>
                      <a:pt x="6815091" y="951153"/>
                      <a:pt x="6566967" y="988540"/>
                    </a:cubicBezTo>
                    <a:cubicBezTo>
                      <a:pt x="6318844" y="1025927"/>
                      <a:pt x="6267859" y="952989"/>
                      <a:pt x="6135390" y="988540"/>
                    </a:cubicBezTo>
                    <a:cubicBezTo>
                      <a:pt x="6002921" y="1024091"/>
                      <a:pt x="5661282" y="929712"/>
                      <a:pt x="5476361" y="988540"/>
                    </a:cubicBezTo>
                    <a:cubicBezTo>
                      <a:pt x="5291440" y="1047368"/>
                      <a:pt x="5215901" y="965926"/>
                      <a:pt x="5120601" y="988540"/>
                    </a:cubicBezTo>
                    <a:cubicBezTo>
                      <a:pt x="5025301" y="1011154"/>
                      <a:pt x="4829285" y="969955"/>
                      <a:pt x="4689024" y="988540"/>
                    </a:cubicBezTo>
                    <a:cubicBezTo>
                      <a:pt x="4548763" y="1007125"/>
                      <a:pt x="4396607" y="937732"/>
                      <a:pt x="4257448" y="988540"/>
                    </a:cubicBezTo>
                    <a:cubicBezTo>
                      <a:pt x="4118289" y="1039348"/>
                      <a:pt x="3946732" y="973958"/>
                      <a:pt x="3750053" y="988540"/>
                    </a:cubicBezTo>
                    <a:cubicBezTo>
                      <a:pt x="3553375" y="1003122"/>
                      <a:pt x="3305038" y="970312"/>
                      <a:pt x="3091024" y="988540"/>
                    </a:cubicBezTo>
                    <a:cubicBezTo>
                      <a:pt x="2877010" y="1006768"/>
                      <a:pt x="2672954" y="982079"/>
                      <a:pt x="2356176" y="988540"/>
                    </a:cubicBezTo>
                    <a:cubicBezTo>
                      <a:pt x="2039398" y="995001"/>
                      <a:pt x="1941405" y="931954"/>
                      <a:pt x="1697147" y="988540"/>
                    </a:cubicBezTo>
                    <a:cubicBezTo>
                      <a:pt x="1452889" y="1045126"/>
                      <a:pt x="1385739" y="963943"/>
                      <a:pt x="1265570" y="988540"/>
                    </a:cubicBezTo>
                    <a:cubicBezTo>
                      <a:pt x="1145401" y="1013137"/>
                      <a:pt x="1035700" y="964339"/>
                      <a:pt x="909811" y="988540"/>
                    </a:cubicBezTo>
                    <a:cubicBezTo>
                      <a:pt x="783922" y="1012741"/>
                      <a:pt x="200453" y="938856"/>
                      <a:pt x="0" y="988540"/>
                    </a:cubicBezTo>
                    <a:cubicBezTo>
                      <a:pt x="-24345" y="792596"/>
                      <a:pt x="49532" y="655585"/>
                      <a:pt x="0" y="474499"/>
                    </a:cubicBezTo>
                    <a:cubicBezTo>
                      <a:pt x="-49532" y="293413"/>
                      <a:pt x="9299" y="140433"/>
                      <a:pt x="0" y="0"/>
                    </a:cubicBezTo>
                    <a:close/>
                  </a:path>
                  <a:path w="7581756" h="988540" stroke="0" extrusionOk="0">
                    <a:moveTo>
                      <a:pt x="0" y="0"/>
                    </a:moveTo>
                    <a:cubicBezTo>
                      <a:pt x="149306" y="-22643"/>
                      <a:pt x="359863" y="32071"/>
                      <a:pt x="583212" y="0"/>
                    </a:cubicBezTo>
                    <a:cubicBezTo>
                      <a:pt x="806561" y="-32071"/>
                      <a:pt x="1140014" y="429"/>
                      <a:pt x="1318059" y="0"/>
                    </a:cubicBezTo>
                    <a:cubicBezTo>
                      <a:pt x="1496104" y="-429"/>
                      <a:pt x="1518535" y="10028"/>
                      <a:pt x="1673818" y="0"/>
                    </a:cubicBezTo>
                    <a:cubicBezTo>
                      <a:pt x="1829101" y="-10028"/>
                      <a:pt x="1932279" y="8166"/>
                      <a:pt x="2105395" y="0"/>
                    </a:cubicBezTo>
                    <a:cubicBezTo>
                      <a:pt x="2278511" y="-8166"/>
                      <a:pt x="2356344" y="12106"/>
                      <a:pt x="2461155" y="0"/>
                    </a:cubicBezTo>
                    <a:cubicBezTo>
                      <a:pt x="2565966" y="-12106"/>
                      <a:pt x="2855409" y="5304"/>
                      <a:pt x="3196002" y="0"/>
                    </a:cubicBezTo>
                    <a:cubicBezTo>
                      <a:pt x="3536595" y="-5304"/>
                      <a:pt x="3553101" y="65751"/>
                      <a:pt x="3779214" y="0"/>
                    </a:cubicBezTo>
                    <a:cubicBezTo>
                      <a:pt x="4005327" y="-65751"/>
                      <a:pt x="4071170" y="22181"/>
                      <a:pt x="4286608" y="0"/>
                    </a:cubicBezTo>
                    <a:cubicBezTo>
                      <a:pt x="4502046" y="-22181"/>
                      <a:pt x="4582025" y="22181"/>
                      <a:pt x="4869820" y="0"/>
                    </a:cubicBezTo>
                    <a:cubicBezTo>
                      <a:pt x="5157615" y="-22181"/>
                      <a:pt x="5071396" y="8935"/>
                      <a:pt x="5225580" y="0"/>
                    </a:cubicBezTo>
                    <a:cubicBezTo>
                      <a:pt x="5379764" y="-8935"/>
                      <a:pt x="5521331" y="1944"/>
                      <a:pt x="5657156" y="0"/>
                    </a:cubicBezTo>
                    <a:cubicBezTo>
                      <a:pt x="5792981" y="-1944"/>
                      <a:pt x="6015955" y="24494"/>
                      <a:pt x="6316186" y="0"/>
                    </a:cubicBezTo>
                    <a:cubicBezTo>
                      <a:pt x="6616417" y="-24494"/>
                      <a:pt x="6581170" y="43712"/>
                      <a:pt x="6747763" y="0"/>
                    </a:cubicBezTo>
                    <a:cubicBezTo>
                      <a:pt x="6914356" y="-43712"/>
                      <a:pt x="7402799" y="16721"/>
                      <a:pt x="7581756" y="0"/>
                    </a:cubicBezTo>
                    <a:cubicBezTo>
                      <a:pt x="7614643" y="176967"/>
                      <a:pt x="7536671" y="268058"/>
                      <a:pt x="7581756" y="514041"/>
                    </a:cubicBezTo>
                    <a:cubicBezTo>
                      <a:pt x="7626841" y="760024"/>
                      <a:pt x="7569304" y="891434"/>
                      <a:pt x="7581756" y="988540"/>
                    </a:cubicBezTo>
                    <a:cubicBezTo>
                      <a:pt x="7456391" y="1000545"/>
                      <a:pt x="7356533" y="988276"/>
                      <a:pt x="7225997" y="988540"/>
                    </a:cubicBezTo>
                    <a:cubicBezTo>
                      <a:pt x="7095461" y="988804"/>
                      <a:pt x="6712925" y="922021"/>
                      <a:pt x="6566967" y="988540"/>
                    </a:cubicBezTo>
                    <a:cubicBezTo>
                      <a:pt x="6421009" y="1055059"/>
                      <a:pt x="6282015" y="939042"/>
                      <a:pt x="6135390" y="988540"/>
                    </a:cubicBezTo>
                    <a:cubicBezTo>
                      <a:pt x="5988765" y="1038038"/>
                      <a:pt x="5800663" y="956594"/>
                      <a:pt x="5552178" y="988540"/>
                    </a:cubicBezTo>
                    <a:cubicBezTo>
                      <a:pt x="5303693" y="1020486"/>
                      <a:pt x="5265035" y="942051"/>
                      <a:pt x="5120601" y="988540"/>
                    </a:cubicBezTo>
                    <a:cubicBezTo>
                      <a:pt x="4976167" y="1035029"/>
                      <a:pt x="4622689" y="943108"/>
                      <a:pt x="4385754" y="988540"/>
                    </a:cubicBezTo>
                    <a:cubicBezTo>
                      <a:pt x="4148819" y="1033972"/>
                      <a:pt x="3956382" y="929164"/>
                      <a:pt x="3650907" y="988540"/>
                    </a:cubicBezTo>
                    <a:cubicBezTo>
                      <a:pt x="3345432" y="1047916"/>
                      <a:pt x="3405175" y="962070"/>
                      <a:pt x="3295148" y="988540"/>
                    </a:cubicBezTo>
                    <a:cubicBezTo>
                      <a:pt x="3185121" y="1015010"/>
                      <a:pt x="2857645" y="958048"/>
                      <a:pt x="2636118" y="988540"/>
                    </a:cubicBezTo>
                    <a:cubicBezTo>
                      <a:pt x="2414591" y="1019032"/>
                      <a:pt x="2228061" y="964050"/>
                      <a:pt x="1901271" y="988540"/>
                    </a:cubicBezTo>
                    <a:cubicBezTo>
                      <a:pt x="1574481" y="1013030"/>
                      <a:pt x="1662076" y="963511"/>
                      <a:pt x="1469694" y="988540"/>
                    </a:cubicBezTo>
                    <a:cubicBezTo>
                      <a:pt x="1277312" y="1013569"/>
                      <a:pt x="1080670" y="928594"/>
                      <a:pt x="810665" y="988540"/>
                    </a:cubicBezTo>
                    <a:cubicBezTo>
                      <a:pt x="540660" y="1048486"/>
                      <a:pt x="357823" y="980016"/>
                      <a:pt x="0" y="988540"/>
                    </a:cubicBezTo>
                    <a:cubicBezTo>
                      <a:pt x="-54078" y="780756"/>
                      <a:pt x="41040" y="626966"/>
                      <a:pt x="0" y="504155"/>
                    </a:cubicBezTo>
                    <a:cubicBezTo>
                      <a:pt x="-41040" y="381345"/>
                      <a:pt x="27428" y="177750"/>
                      <a:pt x="0" y="0"/>
                    </a:cubicBezTo>
                    <a:close/>
                  </a:path>
                </a:pathLst>
              </a:custGeom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pt-BR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𝑖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=</m:t>
                      </m:r>
                      <m:limLow>
                        <m:limLow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argmax</m:t>
                          </m:r>
                        </m:e>
                        <m:lim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pt-BR" sz="24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4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[</m:t>
                          </m:r>
                          <m:r>
                            <a:rPr lang="en-US" sz="24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𝑉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C7A83B9-9A04-4A88-8B27-17C23D93CF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5122" y="5858525"/>
                <a:ext cx="7581756" cy="9885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custGeom>
                        <a:avLst/>
                        <a:gdLst>
                          <a:gd name="connsiteX0" fmla="*/ 0 w 7581756"/>
                          <a:gd name="connsiteY0" fmla="*/ 0 h 988540"/>
                          <a:gd name="connsiteX1" fmla="*/ 659030 w 7581756"/>
                          <a:gd name="connsiteY1" fmla="*/ 0 h 988540"/>
                          <a:gd name="connsiteX2" fmla="*/ 1318059 w 7581756"/>
                          <a:gd name="connsiteY2" fmla="*/ 0 h 988540"/>
                          <a:gd name="connsiteX3" fmla="*/ 1673818 w 7581756"/>
                          <a:gd name="connsiteY3" fmla="*/ 0 h 988540"/>
                          <a:gd name="connsiteX4" fmla="*/ 2181213 w 7581756"/>
                          <a:gd name="connsiteY4" fmla="*/ 0 h 988540"/>
                          <a:gd name="connsiteX5" fmla="*/ 2688607 w 7581756"/>
                          <a:gd name="connsiteY5" fmla="*/ 0 h 988540"/>
                          <a:gd name="connsiteX6" fmla="*/ 3044367 w 7581756"/>
                          <a:gd name="connsiteY6" fmla="*/ 0 h 988540"/>
                          <a:gd name="connsiteX7" fmla="*/ 3779214 w 7581756"/>
                          <a:gd name="connsiteY7" fmla="*/ 0 h 988540"/>
                          <a:gd name="connsiteX8" fmla="*/ 4286608 w 7581756"/>
                          <a:gd name="connsiteY8" fmla="*/ 0 h 988540"/>
                          <a:gd name="connsiteX9" fmla="*/ 4794003 w 7581756"/>
                          <a:gd name="connsiteY9" fmla="*/ 0 h 988540"/>
                          <a:gd name="connsiteX10" fmla="*/ 5453032 w 7581756"/>
                          <a:gd name="connsiteY10" fmla="*/ 0 h 988540"/>
                          <a:gd name="connsiteX11" fmla="*/ 5808792 w 7581756"/>
                          <a:gd name="connsiteY11" fmla="*/ 0 h 988540"/>
                          <a:gd name="connsiteX12" fmla="*/ 6316186 w 7581756"/>
                          <a:gd name="connsiteY12" fmla="*/ 0 h 988540"/>
                          <a:gd name="connsiteX13" fmla="*/ 6747763 w 7581756"/>
                          <a:gd name="connsiteY13" fmla="*/ 0 h 988540"/>
                          <a:gd name="connsiteX14" fmla="*/ 7581756 w 7581756"/>
                          <a:gd name="connsiteY14" fmla="*/ 0 h 988540"/>
                          <a:gd name="connsiteX15" fmla="*/ 7581756 w 7581756"/>
                          <a:gd name="connsiteY15" fmla="*/ 474499 h 988540"/>
                          <a:gd name="connsiteX16" fmla="*/ 7581756 w 7581756"/>
                          <a:gd name="connsiteY16" fmla="*/ 988540 h 988540"/>
                          <a:gd name="connsiteX17" fmla="*/ 7074362 w 7581756"/>
                          <a:gd name="connsiteY17" fmla="*/ 988540 h 988540"/>
                          <a:gd name="connsiteX18" fmla="*/ 6566967 w 7581756"/>
                          <a:gd name="connsiteY18" fmla="*/ 988540 h 988540"/>
                          <a:gd name="connsiteX19" fmla="*/ 6135390 w 7581756"/>
                          <a:gd name="connsiteY19" fmla="*/ 988540 h 988540"/>
                          <a:gd name="connsiteX20" fmla="*/ 5476361 w 7581756"/>
                          <a:gd name="connsiteY20" fmla="*/ 988540 h 988540"/>
                          <a:gd name="connsiteX21" fmla="*/ 5120601 w 7581756"/>
                          <a:gd name="connsiteY21" fmla="*/ 988540 h 988540"/>
                          <a:gd name="connsiteX22" fmla="*/ 4689024 w 7581756"/>
                          <a:gd name="connsiteY22" fmla="*/ 988540 h 988540"/>
                          <a:gd name="connsiteX23" fmla="*/ 4257448 w 7581756"/>
                          <a:gd name="connsiteY23" fmla="*/ 988540 h 988540"/>
                          <a:gd name="connsiteX24" fmla="*/ 3750053 w 7581756"/>
                          <a:gd name="connsiteY24" fmla="*/ 988540 h 988540"/>
                          <a:gd name="connsiteX25" fmla="*/ 3091024 w 7581756"/>
                          <a:gd name="connsiteY25" fmla="*/ 988540 h 988540"/>
                          <a:gd name="connsiteX26" fmla="*/ 2356176 w 7581756"/>
                          <a:gd name="connsiteY26" fmla="*/ 988540 h 988540"/>
                          <a:gd name="connsiteX27" fmla="*/ 1697147 w 7581756"/>
                          <a:gd name="connsiteY27" fmla="*/ 988540 h 988540"/>
                          <a:gd name="connsiteX28" fmla="*/ 1265570 w 7581756"/>
                          <a:gd name="connsiteY28" fmla="*/ 988540 h 988540"/>
                          <a:gd name="connsiteX29" fmla="*/ 909811 w 7581756"/>
                          <a:gd name="connsiteY29" fmla="*/ 988540 h 988540"/>
                          <a:gd name="connsiteX30" fmla="*/ 0 w 7581756"/>
                          <a:gd name="connsiteY30" fmla="*/ 988540 h 988540"/>
                          <a:gd name="connsiteX31" fmla="*/ 0 w 7581756"/>
                          <a:gd name="connsiteY31" fmla="*/ 474499 h 988540"/>
                          <a:gd name="connsiteX32" fmla="*/ 0 w 7581756"/>
                          <a:gd name="connsiteY32" fmla="*/ 0 h 988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</a:cxnLst>
                        <a:rect l="l" t="t" r="r" b="b"/>
                        <a:pathLst>
                          <a:path w="7581756" h="988540" fill="none" extrusionOk="0">
                            <a:moveTo>
                              <a:pt x="0" y="0"/>
                            </a:moveTo>
                            <a:cubicBezTo>
                              <a:pt x="174405" y="-6200"/>
                              <a:pt x="449574" y="9651"/>
                              <a:pt x="659030" y="0"/>
                            </a:cubicBezTo>
                            <a:cubicBezTo>
                              <a:pt x="868486" y="-9651"/>
                              <a:pt x="1059468" y="77708"/>
                              <a:pt x="1318059" y="0"/>
                            </a:cubicBezTo>
                            <a:cubicBezTo>
                              <a:pt x="1576650" y="-77708"/>
                              <a:pt x="1504952" y="40720"/>
                              <a:pt x="1673818" y="0"/>
                            </a:cubicBezTo>
                            <a:cubicBezTo>
                              <a:pt x="1842684" y="-40720"/>
                              <a:pt x="2078167" y="15748"/>
                              <a:pt x="2181213" y="0"/>
                            </a:cubicBezTo>
                            <a:cubicBezTo>
                              <a:pt x="2284260" y="-15748"/>
                              <a:pt x="2506413" y="33896"/>
                              <a:pt x="2688607" y="0"/>
                            </a:cubicBezTo>
                            <a:cubicBezTo>
                              <a:pt x="2870801" y="-33896"/>
                              <a:pt x="2867572" y="20085"/>
                              <a:pt x="3044367" y="0"/>
                            </a:cubicBezTo>
                            <a:cubicBezTo>
                              <a:pt x="3221162" y="-20085"/>
                              <a:pt x="3562209" y="76291"/>
                              <a:pt x="3779214" y="0"/>
                            </a:cubicBezTo>
                            <a:cubicBezTo>
                              <a:pt x="3996219" y="-76291"/>
                              <a:pt x="4144691" y="8082"/>
                              <a:pt x="4286608" y="0"/>
                            </a:cubicBezTo>
                            <a:cubicBezTo>
                              <a:pt x="4428525" y="-8082"/>
                              <a:pt x="4589820" y="58020"/>
                              <a:pt x="4794003" y="0"/>
                            </a:cubicBezTo>
                            <a:cubicBezTo>
                              <a:pt x="4998187" y="-58020"/>
                              <a:pt x="5158140" y="51009"/>
                              <a:pt x="5453032" y="0"/>
                            </a:cubicBezTo>
                            <a:cubicBezTo>
                              <a:pt x="5747924" y="-51009"/>
                              <a:pt x="5693253" y="30548"/>
                              <a:pt x="5808792" y="0"/>
                            </a:cubicBezTo>
                            <a:cubicBezTo>
                              <a:pt x="5924331" y="-30548"/>
                              <a:pt x="6170308" y="54229"/>
                              <a:pt x="6316186" y="0"/>
                            </a:cubicBezTo>
                            <a:cubicBezTo>
                              <a:pt x="6462064" y="-54229"/>
                              <a:pt x="6536989" y="41341"/>
                              <a:pt x="6747763" y="0"/>
                            </a:cubicBezTo>
                            <a:cubicBezTo>
                              <a:pt x="6958537" y="-41341"/>
                              <a:pt x="7392949" y="37346"/>
                              <a:pt x="7581756" y="0"/>
                            </a:cubicBezTo>
                            <a:cubicBezTo>
                              <a:pt x="7584289" y="173703"/>
                              <a:pt x="7555153" y="298725"/>
                              <a:pt x="7581756" y="474499"/>
                            </a:cubicBezTo>
                            <a:cubicBezTo>
                              <a:pt x="7608359" y="650273"/>
                              <a:pt x="7575941" y="811035"/>
                              <a:pt x="7581756" y="988540"/>
                            </a:cubicBezTo>
                            <a:cubicBezTo>
                              <a:pt x="7404896" y="1029943"/>
                              <a:pt x="7251129" y="945442"/>
                              <a:pt x="7074362" y="988540"/>
                            </a:cubicBezTo>
                            <a:cubicBezTo>
                              <a:pt x="6897595" y="1031638"/>
                              <a:pt x="6815091" y="951153"/>
                              <a:pt x="6566967" y="988540"/>
                            </a:cubicBezTo>
                            <a:cubicBezTo>
                              <a:pt x="6318844" y="1025927"/>
                              <a:pt x="6267859" y="952989"/>
                              <a:pt x="6135390" y="988540"/>
                            </a:cubicBezTo>
                            <a:cubicBezTo>
                              <a:pt x="6002921" y="1024091"/>
                              <a:pt x="5661282" y="929712"/>
                              <a:pt x="5476361" y="988540"/>
                            </a:cubicBezTo>
                            <a:cubicBezTo>
                              <a:pt x="5291440" y="1047368"/>
                              <a:pt x="5215901" y="965926"/>
                              <a:pt x="5120601" y="988540"/>
                            </a:cubicBezTo>
                            <a:cubicBezTo>
                              <a:pt x="5025301" y="1011154"/>
                              <a:pt x="4829285" y="969955"/>
                              <a:pt x="4689024" y="988540"/>
                            </a:cubicBezTo>
                            <a:cubicBezTo>
                              <a:pt x="4548763" y="1007125"/>
                              <a:pt x="4396607" y="937732"/>
                              <a:pt x="4257448" y="988540"/>
                            </a:cubicBezTo>
                            <a:cubicBezTo>
                              <a:pt x="4118289" y="1039348"/>
                              <a:pt x="3946732" y="973958"/>
                              <a:pt x="3750053" y="988540"/>
                            </a:cubicBezTo>
                            <a:cubicBezTo>
                              <a:pt x="3553375" y="1003122"/>
                              <a:pt x="3305038" y="970312"/>
                              <a:pt x="3091024" y="988540"/>
                            </a:cubicBezTo>
                            <a:cubicBezTo>
                              <a:pt x="2877010" y="1006768"/>
                              <a:pt x="2672954" y="982079"/>
                              <a:pt x="2356176" y="988540"/>
                            </a:cubicBezTo>
                            <a:cubicBezTo>
                              <a:pt x="2039398" y="995001"/>
                              <a:pt x="1941405" y="931954"/>
                              <a:pt x="1697147" y="988540"/>
                            </a:cubicBezTo>
                            <a:cubicBezTo>
                              <a:pt x="1452889" y="1045126"/>
                              <a:pt x="1385739" y="963943"/>
                              <a:pt x="1265570" y="988540"/>
                            </a:cubicBezTo>
                            <a:cubicBezTo>
                              <a:pt x="1145401" y="1013137"/>
                              <a:pt x="1035700" y="964339"/>
                              <a:pt x="909811" y="988540"/>
                            </a:cubicBezTo>
                            <a:cubicBezTo>
                              <a:pt x="783922" y="1012741"/>
                              <a:pt x="200453" y="938856"/>
                              <a:pt x="0" y="988540"/>
                            </a:cubicBezTo>
                            <a:cubicBezTo>
                              <a:pt x="-24345" y="792596"/>
                              <a:pt x="49532" y="655585"/>
                              <a:pt x="0" y="474499"/>
                            </a:cubicBezTo>
                            <a:cubicBezTo>
                              <a:pt x="-49532" y="293413"/>
                              <a:pt x="9299" y="140433"/>
                              <a:pt x="0" y="0"/>
                            </a:cubicBezTo>
                            <a:close/>
                          </a:path>
                          <a:path w="7581756" h="988540" stroke="0" extrusionOk="0">
                            <a:moveTo>
                              <a:pt x="0" y="0"/>
                            </a:moveTo>
                            <a:cubicBezTo>
                              <a:pt x="149306" y="-22643"/>
                              <a:pt x="359863" y="32071"/>
                              <a:pt x="583212" y="0"/>
                            </a:cubicBezTo>
                            <a:cubicBezTo>
                              <a:pt x="806561" y="-32071"/>
                              <a:pt x="1140014" y="429"/>
                              <a:pt x="1318059" y="0"/>
                            </a:cubicBezTo>
                            <a:cubicBezTo>
                              <a:pt x="1496104" y="-429"/>
                              <a:pt x="1518535" y="10028"/>
                              <a:pt x="1673818" y="0"/>
                            </a:cubicBezTo>
                            <a:cubicBezTo>
                              <a:pt x="1829101" y="-10028"/>
                              <a:pt x="1932279" y="8166"/>
                              <a:pt x="2105395" y="0"/>
                            </a:cubicBezTo>
                            <a:cubicBezTo>
                              <a:pt x="2278511" y="-8166"/>
                              <a:pt x="2356344" y="12106"/>
                              <a:pt x="2461155" y="0"/>
                            </a:cubicBezTo>
                            <a:cubicBezTo>
                              <a:pt x="2565966" y="-12106"/>
                              <a:pt x="2855409" y="5304"/>
                              <a:pt x="3196002" y="0"/>
                            </a:cubicBezTo>
                            <a:cubicBezTo>
                              <a:pt x="3536595" y="-5304"/>
                              <a:pt x="3553101" y="65751"/>
                              <a:pt x="3779214" y="0"/>
                            </a:cubicBezTo>
                            <a:cubicBezTo>
                              <a:pt x="4005327" y="-65751"/>
                              <a:pt x="4071170" y="22181"/>
                              <a:pt x="4286608" y="0"/>
                            </a:cubicBezTo>
                            <a:cubicBezTo>
                              <a:pt x="4502046" y="-22181"/>
                              <a:pt x="4582025" y="22181"/>
                              <a:pt x="4869820" y="0"/>
                            </a:cubicBezTo>
                            <a:cubicBezTo>
                              <a:pt x="5157615" y="-22181"/>
                              <a:pt x="5071396" y="8935"/>
                              <a:pt x="5225580" y="0"/>
                            </a:cubicBezTo>
                            <a:cubicBezTo>
                              <a:pt x="5379764" y="-8935"/>
                              <a:pt x="5521331" y="1944"/>
                              <a:pt x="5657156" y="0"/>
                            </a:cubicBezTo>
                            <a:cubicBezTo>
                              <a:pt x="5792981" y="-1944"/>
                              <a:pt x="6015955" y="24494"/>
                              <a:pt x="6316186" y="0"/>
                            </a:cubicBezTo>
                            <a:cubicBezTo>
                              <a:pt x="6616417" y="-24494"/>
                              <a:pt x="6581170" y="43712"/>
                              <a:pt x="6747763" y="0"/>
                            </a:cubicBezTo>
                            <a:cubicBezTo>
                              <a:pt x="6914356" y="-43712"/>
                              <a:pt x="7402799" y="16721"/>
                              <a:pt x="7581756" y="0"/>
                            </a:cubicBezTo>
                            <a:cubicBezTo>
                              <a:pt x="7614643" y="176967"/>
                              <a:pt x="7536671" y="268058"/>
                              <a:pt x="7581756" y="514041"/>
                            </a:cubicBezTo>
                            <a:cubicBezTo>
                              <a:pt x="7626841" y="760024"/>
                              <a:pt x="7569304" y="891434"/>
                              <a:pt x="7581756" y="988540"/>
                            </a:cubicBezTo>
                            <a:cubicBezTo>
                              <a:pt x="7456391" y="1000545"/>
                              <a:pt x="7356533" y="988276"/>
                              <a:pt x="7225997" y="988540"/>
                            </a:cubicBezTo>
                            <a:cubicBezTo>
                              <a:pt x="7095461" y="988804"/>
                              <a:pt x="6712925" y="922021"/>
                              <a:pt x="6566967" y="988540"/>
                            </a:cubicBezTo>
                            <a:cubicBezTo>
                              <a:pt x="6421009" y="1055059"/>
                              <a:pt x="6282015" y="939042"/>
                              <a:pt x="6135390" y="988540"/>
                            </a:cubicBezTo>
                            <a:cubicBezTo>
                              <a:pt x="5988765" y="1038038"/>
                              <a:pt x="5800663" y="956594"/>
                              <a:pt x="5552178" y="988540"/>
                            </a:cubicBezTo>
                            <a:cubicBezTo>
                              <a:pt x="5303693" y="1020486"/>
                              <a:pt x="5265035" y="942051"/>
                              <a:pt x="5120601" y="988540"/>
                            </a:cubicBezTo>
                            <a:cubicBezTo>
                              <a:pt x="4976167" y="1035029"/>
                              <a:pt x="4622689" y="943108"/>
                              <a:pt x="4385754" y="988540"/>
                            </a:cubicBezTo>
                            <a:cubicBezTo>
                              <a:pt x="4148819" y="1033972"/>
                              <a:pt x="3956382" y="929164"/>
                              <a:pt x="3650907" y="988540"/>
                            </a:cubicBezTo>
                            <a:cubicBezTo>
                              <a:pt x="3345432" y="1047916"/>
                              <a:pt x="3405175" y="962070"/>
                              <a:pt x="3295148" y="988540"/>
                            </a:cubicBezTo>
                            <a:cubicBezTo>
                              <a:pt x="3185121" y="1015010"/>
                              <a:pt x="2857645" y="958048"/>
                              <a:pt x="2636118" y="988540"/>
                            </a:cubicBezTo>
                            <a:cubicBezTo>
                              <a:pt x="2414591" y="1019032"/>
                              <a:pt x="2228061" y="964050"/>
                              <a:pt x="1901271" y="988540"/>
                            </a:cubicBezTo>
                            <a:cubicBezTo>
                              <a:pt x="1574481" y="1013030"/>
                              <a:pt x="1662076" y="963511"/>
                              <a:pt x="1469694" y="988540"/>
                            </a:cubicBezTo>
                            <a:cubicBezTo>
                              <a:pt x="1277312" y="1013569"/>
                              <a:pt x="1080670" y="928594"/>
                              <a:pt x="810665" y="988540"/>
                            </a:cubicBezTo>
                            <a:cubicBezTo>
                              <a:pt x="540660" y="1048486"/>
                              <a:pt x="357823" y="980016"/>
                              <a:pt x="0" y="988540"/>
                            </a:cubicBezTo>
                            <a:cubicBezTo>
                              <a:pt x="-54078" y="780756"/>
                              <a:pt x="41040" y="626966"/>
                              <a:pt x="0" y="504155"/>
                            </a:cubicBezTo>
                            <a:cubicBezTo>
                              <a:pt x="-41040" y="381345"/>
                              <a:pt x="27428" y="177750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69326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Improvement – Policy Evaluation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363200" y="115189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A5A3E2-0D92-4296-8181-28803A55D7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0" y="1613555"/>
            <a:ext cx="3096057" cy="41344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6CFE850-4F3C-4D86-BB6C-CFFDC4313D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0400" y="1613555"/>
            <a:ext cx="3115110" cy="41725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3959D04-9749-4EFD-BEF3-C374097F50F4}"/>
                  </a:ext>
                </a:extLst>
              </p:cNvPr>
              <p:cNvSpPr/>
              <p:nvPr/>
            </p:nvSpPr>
            <p:spPr>
              <a:xfrm>
                <a:off x="2514600" y="5869460"/>
                <a:ext cx="7469481" cy="988540"/>
              </a:xfrm>
              <a:custGeom>
                <a:avLst/>
                <a:gdLst>
                  <a:gd name="connsiteX0" fmla="*/ 0 w 7469481"/>
                  <a:gd name="connsiteY0" fmla="*/ 0 h 988540"/>
                  <a:gd name="connsiteX1" fmla="*/ 649270 w 7469481"/>
                  <a:gd name="connsiteY1" fmla="*/ 0 h 988540"/>
                  <a:gd name="connsiteX2" fmla="*/ 1298541 w 7469481"/>
                  <a:gd name="connsiteY2" fmla="*/ 0 h 988540"/>
                  <a:gd name="connsiteX3" fmla="*/ 1649032 w 7469481"/>
                  <a:gd name="connsiteY3" fmla="*/ 0 h 988540"/>
                  <a:gd name="connsiteX4" fmla="*/ 2148912 w 7469481"/>
                  <a:gd name="connsiteY4" fmla="*/ 0 h 988540"/>
                  <a:gd name="connsiteX5" fmla="*/ 2648793 w 7469481"/>
                  <a:gd name="connsiteY5" fmla="*/ 0 h 988540"/>
                  <a:gd name="connsiteX6" fmla="*/ 2999284 w 7469481"/>
                  <a:gd name="connsiteY6" fmla="*/ 0 h 988540"/>
                  <a:gd name="connsiteX7" fmla="*/ 3723249 w 7469481"/>
                  <a:gd name="connsiteY7" fmla="*/ 0 h 988540"/>
                  <a:gd name="connsiteX8" fmla="*/ 4223130 w 7469481"/>
                  <a:gd name="connsiteY8" fmla="*/ 0 h 988540"/>
                  <a:gd name="connsiteX9" fmla="*/ 4723010 w 7469481"/>
                  <a:gd name="connsiteY9" fmla="*/ 0 h 988540"/>
                  <a:gd name="connsiteX10" fmla="*/ 5372281 w 7469481"/>
                  <a:gd name="connsiteY10" fmla="*/ 0 h 988540"/>
                  <a:gd name="connsiteX11" fmla="*/ 5722772 w 7469481"/>
                  <a:gd name="connsiteY11" fmla="*/ 0 h 988540"/>
                  <a:gd name="connsiteX12" fmla="*/ 6222652 w 7469481"/>
                  <a:gd name="connsiteY12" fmla="*/ 0 h 988540"/>
                  <a:gd name="connsiteX13" fmla="*/ 6647838 w 7469481"/>
                  <a:gd name="connsiteY13" fmla="*/ 0 h 988540"/>
                  <a:gd name="connsiteX14" fmla="*/ 7469481 w 7469481"/>
                  <a:gd name="connsiteY14" fmla="*/ 0 h 988540"/>
                  <a:gd name="connsiteX15" fmla="*/ 7469481 w 7469481"/>
                  <a:gd name="connsiteY15" fmla="*/ 474499 h 988540"/>
                  <a:gd name="connsiteX16" fmla="*/ 7469481 w 7469481"/>
                  <a:gd name="connsiteY16" fmla="*/ 988540 h 988540"/>
                  <a:gd name="connsiteX17" fmla="*/ 6969600 w 7469481"/>
                  <a:gd name="connsiteY17" fmla="*/ 988540 h 988540"/>
                  <a:gd name="connsiteX18" fmla="*/ 6469720 w 7469481"/>
                  <a:gd name="connsiteY18" fmla="*/ 988540 h 988540"/>
                  <a:gd name="connsiteX19" fmla="*/ 6044534 w 7469481"/>
                  <a:gd name="connsiteY19" fmla="*/ 988540 h 988540"/>
                  <a:gd name="connsiteX20" fmla="*/ 5395264 w 7469481"/>
                  <a:gd name="connsiteY20" fmla="*/ 988540 h 988540"/>
                  <a:gd name="connsiteX21" fmla="*/ 5044773 w 7469481"/>
                  <a:gd name="connsiteY21" fmla="*/ 988540 h 988540"/>
                  <a:gd name="connsiteX22" fmla="*/ 4619587 w 7469481"/>
                  <a:gd name="connsiteY22" fmla="*/ 988540 h 988540"/>
                  <a:gd name="connsiteX23" fmla="*/ 4194401 w 7469481"/>
                  <a:gd name="connsiteY23" fmla="*/ 988540 h 988540"/>
                  <a:gd name="connsiteX24" fmla="*/ 3694520 w 7469481"/>
                  <a:gd name="connsiteY24" fmla="*/ 988540 h 988540"/>
                  <a:gd name="connsiteX25" fmla="*/ 3045250 w 7469481"/>
                  <a:gd name="connsiteY25" fmla="*/ 988540 h 988540"/>
                  <a:gd name="connsiteX26" fmla="*/ 2321285 w 7469481"/>
                  <a:gd name="connsiteY26" fmla="*/ 988540 h 988540"/>
                  <a:gd name="connsiteX27" fmla="*/ 1672015 w 7469481"/>
                  <a:gd name="connsiteY27" fmla="*/ 988540 h 988540"/>
                  <a:gd name="connsiteX28" fmla="*/ 1246829 w 7469481"/>
                  <a:gd name="connsiteY28" fmla="*/ 988540 h 988540"/>
                  <a:gd name="connsiteX29" fmla="*/ 896338 w 7469481"/>
                  <a:gd name="connsiteY29" fmla="*/ 988540 h 988540"/>
                  <a:gd name="connsiteX30" fmla="*/ 0 w 7469481"/>
                  <a:gd name="connsiteY30" fmla="*/ 988540 h 988540"/>
                  <a:gd name="connsiteX31" fmla="*/ 0 w 7469481"/>
                  <a:gd name="connsiteY31" fmla="*/ 474499 h 988540"/>
                  <a:gd name="connsiteX32" fmla="*/ 0 w 7469481"/>
                  <a:gd name="connsiteY32" fmla="*/ 0 h 988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7469481" h="988540" fill="none" extrusionOk="0">
                    <a:moveTo>
                      <a:pt x="0" y="0"/>
                    </a:moveTo>
                    <a:cubicBezTo>
                      <a:pt x="143953" y="-33010"/>
                      <a:pt x="451044" y="52114"/>
                      <a:pt x="649270" y="0"/>
                    </a:cubicBezTo>
                    <a:cubicBezTo>
                      <a:pt x="847496" y="-52114"/>
                      <a:pt x="1106587" y="34891"/>
                      <a:pt x="1298541" y="0"/>
                    </a:cubicBezTo>
                    <a:cubicBezTo>
                      <a:pt x="1490495" y="-34891"/>
                      <a:pt x="1498070" y="31891"/>
                      <a:pt x="1649032" y="0"/>
                    </a:cubicBezTo>
                    <a:cubicBezTo>
                      <a:pt x="1799994" y="-31891"/>
                      <a:pt x="1914217" y="35447"/>
                      <a:pt x="2148912" y="0"/>
                    </a:cubicBezTo>
                    <a:cubicBezTo>
                      <a:pt x="2383607" y="-35447"/>
                      <a:pt x="2399735" y="39794"/>
                      <a:pt x="2648793" y="0"/>
                    </a:cubicBezTo>
                    <a:cubicBezTo>
                      <a:pt x="2897851" y="-39794"/>
                      <a:pt x="2909759" y="10184"/>
                      <a:pt x="2999284" y="0"/>
                    </a:cubicBezTo>
                    <a:cubicBezTo>
                      <a:pt x="3088809" y="-10184"/>
                      <a:pt x="3410297" y="50817"/>
                      <a:pt x="3723249" y="0"/>
                    </a:cubicBezTo>
                    <a:cubicBezTo>
                      <a:pt x="4036201" y="-50817"/>
                      <a:pt x="4107347" y="19115"/>
                      <a:pt x="4223130" y="0"/>
                    </a:cubicBezTo>
                    <a:cubicBezTo>
                      <a:pt x="4338913" y="-19115"/>
                      <a:pt x="4512831" y="46485"/>
                      <a:pt x="4723010" y="0"/>
                    </a:cubicBezTo>
                    <a:cubicBezTo>
                      <a:pt x="4933189" y="-46485"/>
                      <a:pt x="5054311" y="28432"/>
                      <a:pt x="5372281" y="0"/>
                    </a:cubicBezTo>
                    <a:cubicBezTo>
                      <a:pt x="5690251" y="-28432"/>
                      <a:pt x="5560226" y="16173"/>
                      <a:pt x="5722772" y="0"/>
                    </a:cubicBezTo>
                    <a:cubicBezTo>
                      <a:pt x="5885318" y="-16173"/>
                      <a:pt x="6093925" y="40950"/>
                      <a:pt x="6222652" y="0"/>
                    </a:cubicBezTo>
                    <a:cubicBezTo>
                      <a:pt x="6351379" y="-40950"/>
                      <a:pt x="6559134" y="35475"/>
                      <a:pt x="6647838" y="0"/>
                    </a:cubicBezTo>
                    <a:cubicBezTo>
                      <a:pt x="6736542" y="-35475"/>
                      <a:pt x="7211181" y="34296"/>
                      <a:pt x="7469481" y="0"/>
                    </a:cubicBezTo>
                    <a:cubicBezTo>
                      <a:pt x="7472014" y="173703"/>
                      <a:pt x="7442878" y="298725"/>
                      <a:pt x="7469481" y="474499"/>
                    </a:cubicBezTo>
                    <a:cubicBezTo>
                      <a:pt x="7496084" y="650273"/>
                      <a:pt x="7463666" y="811035"/>
                      <a:pt x="7469481" y="988540"/>
                    </a:cubicBezTo>
                    <a:cubicBezTo>
                      <a:pt x="7286668" y="1030980"/>
                      <a:pt x="7124906" y="959397"/>
                      <a:pt x="6969600" y="988540"/>
                    </a:cubicBezTo>
                    <a:cubicBezTo>
                      <a:pt x="6814294" y="1017683"/>
                      <a:pt x="6649195" y="977001"/>
                      <a:pt x="6469720" y="988540"/>
                    </a:cubicBezTo>
                    <a:cubicBezTo>
                      <a:pt x="6290245" y="1000079"/>
                      <a:pt x="6172453" y="959363"/>
                      <a:pt x="6044534" y="988540"/>
                    </a:cubicBezTo>
                    <a:cubicBezTo>
                      <a:pt x="5916615" y="1017717"/>
                      <a:pt x="5682714" y="988356"/>
                      <a:pt x="5395264" y="988540"/>
                    </a:cubicBezTo>
                    <a:cubicBezTo>
                      <a:pt x="5107814" y="988724"/>
                      <a:pt x="5197639" y="988437"/>
                      <a:pt x="5044773" y="988540"/>
                    </a:cubicBezTo>
                    <a:cubicBezTo>
                      <a:pt x="4891907" y="988643"/>
                      <a:pt x="4817765" y="975207"/>
                      <a:pt x="4619587" y="988540"/>
                    </a:cubicBezTo>
                    <a:cubicBezTo>
                      <a:pt x="4421409" y="1001873"/>
                      <a:pt x="4303747" y="942411"/>
                      <a:pt x="4194401" y="988540"/>
                    </a:cubicBezTo>
                    <a:cubicBezTo>
                      <a:pt x="4085055" y="1034669"/>
                      <a:pt x="3874235" y="982117"/>
                      <a:pt x="3694520" y="988540"/>
                    </a:cubicBezTo>
                    <a:cubicBezTo>
                      <a:pt x="3514805" y="994963"/>
                      <a:pt x="3221672" y="945438"/>
                      <a:pt x="3045250" y="988540"/>
                    </a:cubicBezTo>
                    <a:cubicBezTo>
                      <a:pt x="2868828" y="1031642"/>
                      <a:pt x="2537610" y="935046"/>
                      <a:pt x="2321285" y="988540"/>
                    </a:cubicBezTo>
                    <a:cubicBezTo>
                      <a:pt x="2104961" y="1042034"/>
                      <a:pt x="1913029" y="973089"/>
                      <a:pt x="1672015" y="988540"/>
                    </a:cubicBezTo>
                    <a:cubicBezTo>
                      <a:pt x="1431001" y="1003991"/>
                      <a:pt x="1426844" y="939455"/>
                      <a:pt x="1246829" y="988540"/>
                    </a:cubicBezTo>
                    <a:cubicBezTo>
                      <a:pt x="1066814" y="1037625"/>
                      <a:pt x="1046787" y="971456"/>
                      <a:pt x="896338" y="988540"/>
                    </a:cubicBezTo>
                    <a:cubicBezTo>
                      <a:pt x="745889" y="1005624"/>
                      <a:pt x="187393" y="930526"/>
                      <a:pt x="0" y="988540"/>
                    </a:cubicBezTo>
                    <a:cubicBezTo>
                      <a:pt x="-24345" y="792596"/>
                      <a:pt x="49532" y="655585"/>
                      <a:pt x="0" y="474499"/>
                    </a:cubicBezTo>
                    <a:cubicBezTo>
                      <a:pt x="-49532" y="293413"/>
                      <a:pt x="9299" y="140433"/>
                      <a:pt x="0" y="0"/>
                    </a:cubicBezTo>
                    <a:close/>
                  </a:path>
                  <a:path w="7469481" h="988540" stroke="0" extrusionOk="0">
                    <a:moveTo>
                      <a:pt x="0" y="0"/>
                    </a:moveTo>
                    <a:cubicBezTo>
                      <a:pt x="258905" y="-54668"/>
                      <a:pt x="290045" y="11450"/>
                      <a:pt x="574575" y="0"/>
                    </a:cubicBezTo>
                    <a:cubicBezTo>
                      <a:pt x="859105" y="-11450"/>
                      <a:pt x="976433" y="54879"/>
                      <a:pt x="1298541" y="0"/>
                    </a:cubicBezTo>
                    <a:cubicBezTo>
                      <a:pt x="1620649" y="-54879"/>
                      <a:pt x="1573023" y="13938"/>
                      <a:pt x="1649032" y="0"/>
                    </a:cubicBezTo>
                    <a:cubicBezTo>
                      <a:pt x="1725041" y="-13938"/>
                      <a:pt x="1896123" y="32073"/>
                      <a:pt x="2074217" y="0"/>
                    </a:cubicBezTo>
                    <a:cubicBezTo>
                      <a:pt x="2252312" y="-32073"/>
                      <a:pt x="2298777" y="3849"/>
                      <a:pt x="2424708" y="0"/>
                    </a:cubicBezTo>
                    <a:cubicBezTo>
                      <a:pt x="2550639" y="-3849"/>
                      <a:pt x="2997623" y="3821"/>
                      <a:pt x="3148674" y="0"/>
                    </a:cubicBezTo>
                    <a:cubicBezTo>
                      <a:pt x="3299725" y="-3821"/>
                      <a:pt x="3607291" y="15948"/>
                      <a:pt x="3723249" y="0"/>
                    </a:cubicBezTo>
                    <a:cubicBezTo>
                      <a:pt x="3839207" y="-15948"/>
                      <a:pt x="3975521" y="22396"/>
                      <a:pt x="4223130" y="0"/>
                    </a:cubicBezTo>
                    <a:cubicBezTo>
                      <a:pt x="4470739" y="-22396"/>
                      <a:pt x="4628745" y="36262"/>
                      <a:pt x="4797705" y="0"/>
                    </a:cubicBezTo>
                    <a:cubicBezTo>
                      <a:pt x="4966666" y="-36262"/>
                      <a:pt x="4974426" y="32197"/>
                      <a:pt x="5148196" y="0"/>
                    </a:cubicBezTo>
                    <a:cubicBezTo>
                      <a:pt x="5321966" y="-32197"/>
                      <a:pt x="5427743" y="30755"/>
                      <a:pt x="5573382" y="0"/>
                    </a:cubicBezTo>
                    <a:cubicBezTo>
                      <a:pt x="5719021" y="-30755"/>
                      <a:pt x="6023213" y="7500"/>
                      <a:pt x="6222652" y="0"/>
                    </a:cubicBezTo>
                    <a:cubicBezTo>
                      <a:pt x="6422091" y="-7500"/>
                      <a:pt x="6475647" y="28153"/>
                      <a:pt x="6647838" y="0"/>
                    </a:cubicBezTo>
                    <a:cubicBezTo>
                      <a:pt x="6820029" y="-28153"/>
                      <a:pt x="7076725" y="50858"/>
                      <a:pt x="7469481" y="0"/>
                    </a:cubicBezTo>
                    <a:cubicBezTo>
                      <a:pt x="7502368" y="176967"/>
                      <a:pt x="7424396" y="268058"/>
                      <a:pt x="7469481" y="514041"/>
                    </a:cubicBezTo>
                    <a:cubicBezTo>
                      <a:pt x="7514566" y="760024"/>
                      <a:pt x="7457029" y="891434"/>
                      <a:pt x="7469481" y="988540"/>
                    </a:cubicBezTo>
                    <a:cubicBezTo>
                      <a:pt x="7330386" y="1020906"/>
                      <a:pt x="7258117" y="964947"/>
                      <a:pt x="7118990" y="988540"/>
                    </a:cubicBezTo>
                    <a:cubicBezTo>
                      <a:pt x="6979863" y="1012133"/>
                      <a:pt x="6615284" y="952244"/>
                      <a:pt x="6469720" y="988540"/>
                    </a:cubicBezTo>
                    <a:cubicBezTo>
                      <a:pt x="6324156" y="1024836"/>
                      <a:pt x="6223370" y="969317"/>
                      <a:pt x="6044534" y="988540"/>
                    </a:cubicBezTo>
                    <a:cubicBezTo>
                      <a:pt x="5865698" y="1007763"/>
                      <a:pt x="5664238" y="937471"/>
                      <a:pt x="5469958" y="988540"/>
                    </a:cubicBezTo>
                    <a:cubicBezTo>
                      <a:pt x="5275678" y="1039609"/>
                      <a:pt x="5167012" y="960511"/>
                      <a:pt x="5044773" y="988540"/>
                    </a:cubicBezTo>
                    <a:cubicBezTo>
                      <a:pt x="4922535" y="1016569"/>
                      <a:pt x="4497521" y="915075"/>
                      <a:pt x="4320807" y="988540"/>
                    </a:cubicBezTo>
                    <a:cubicBezTo>
                      <a:pt x="4144093" y="1062005"/>
                      <a:pt x="3762034" y="937998"/>
                      <a:pt x="3596842" y="988540"/>
                    </a:cubicBezTo>
                    <a:cubicBezTo>
                      <a:pt x="3431651" y="1039082"/>
                      <a:pt x="3398202" y="969135"/>
                      <a:pt x="3246351" y="988540"/>
                    </a:cubicBezTo>
                    <a:cubicBezTo>
                      <a:pt x="3094500" y="1007945"/>
                      <a:pt x="2888328" y="970156"/>
                      <a:pt x="2597081" y="988540"/>
                    </a:cubicBezTo>
                    <a:cubicBezTo>
                      <a:pt x="2305834" y="1006924"/>
                      <a:pt x="2173196" y="962638"/>
                      <a:pt x="1873116" y="988540"/>
                    </a:cubicBezTo>
                    <a:cubicBezTo>
                      <a:pt x="1573037" y="1014442"/>
                      <a:pt x="1559057" y="938962"/>
                      <a:pt x="1447930" y="988540"/>
                    </a:cubicBezTo>
                    <a:cubicBezTo>
                      <a:pt x="1336803" y="1038118"/>
                      <a:pt x="1121684" y="983044"/>
                      <a:pt x="798660" y="988540"/>
                    </a:cubicBezTo>
                    <a:cubicBezTo>
                      <a:pt x="475636" y="994036"/>
                      <a:pt x="266178" y="928550"/>
                      <a:pt x="0" y="988540"/>
                    </a:cubicBezTo>
                    <a:cubicBezTo>
                      <a:pt x="-54078" y="780756"/>
                      <a:pt x="41040" y="626966"/>
                      <a:pt x="0" y="504155"/>
                    </a:cubicBezTo>
                    <a:cubicBezTo>
                      <a:pt x="-41040" y="381345"/>
                      <a:pt x="27428" y="177750"/>
                      <a:pt x="0" y="0"/>
                    </a:cubicBezTo>
                    <a:close/>
                  </a:path>
                </a:pathLst>
              </a:custGeom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sub>
                        <m:sup>
                          <m:sSub>
                            <m:sSubPr>
                              <m:ctrlP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pt-BR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⟵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4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4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[</m:t>
                          </m:r>
                          <m:r>
                            <a:rPr lang="en-US" sz="24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),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𝑡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−1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pt-BR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b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3959D04-9749-4EFD-BEF3-C374097F50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4600" y="5869460"/>
                <a:ext cx="7469481" cy="9885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custGeom>
                        <a:avLst/>
                        <a:gdLst>
                          <a:gd name="connsiteX0" fmla="*/ 0 w 7469481"/>
                          <a:gd name="connsiteY0" fmla="*/ 0 h 988540"/>
                          <a:gd name="connsiteX1" fmla="*/ 649270 w 7469481"/>
                          <a:gd name="connsiteY1" fmla="*/ 0 h 988540"/>
                          <a:gd name="connsiteX2" fmla="*/ 1298541 w 7469481"/>
                          <a:gd name="connsiteY2" fmla="*/ 0 h 988540"/>
                          <a:gd name="connsiteX3" fmla="*/ 1649032 w 7469481"/>
                          <a:gd name="connsiteY3" fmla="*/ 0 h 988540"/>
                          <a:gd name="connsiteX4" fmla="*/ 2148912 w 7469481"/>
                          <a:gd name="connsiteY4" fmla="*/ 0 h 988540"/>
                          <a:gd name="connsiteX5" fmla="*/ 2648793 w 7469481"/>
                          <a:gd name="connsiteY5" fmla="*/ 0 h 988540"/>
                          <a:gd name="connsiteX6" fmla="*/ 2999284 w 7469481"/>
                          <a:gd name="connsiteY6" fmla="*/ 0 h 988540"/>
                          <a:gd name="connsiteX7" fmla="*/ 3723249 w 7469481"/>
                          <a:gd name="connsiteY7" fmla="*/ 0 h 988540"/>
                          <a:gd name="connsiteX8" fmla="*/ 4223130 w 7469481"/>
                          <a:gd name="connsiteY8" fmla="*/ 0 h 988540"/>
                          <a:gd name="connsiteX9" fmla="*/ 4723010 w 7469481"/>
                          <a:gd name="connsiteY9" fmla="*/ 0 h 988540"/>
                          <a:gd name="connsiteX10" fmla="*/ 5372281 w 7469481"/>
                          <a:gd name="connsiteY10" fmla="*/ 0 h 988540"/>
                          <a:gd name="connsiteX11" fmla="*/ 5722772 w 7469481"/>
                          <a:gd name="connsiteY11" fmla="*/ 0 h 988540"/>
                          <a:gd name="connsiteX12" fmla="*/ 6222652 w 7469481"/>
                          <a:gd name="connsiteY12" fmla="*/ 0 h 988540"/>
                          <a:gd name="connsiteX13" fmla="*/ 6647838 w 7469481"/>
                          <a:gd name="connsiteY13" fmla="*/ 0 h 988540"/>
                          <a:gd name="connsiteX14" fmla="*/ 7469481 w 7469481"/>
                          <a:gd name="connsiteY14" fmla="*/ 0 h 988540"/>
                          <a:gd name="connsiteX15" fmla="*/ 7469481 w 7469481"/>
                          <a:gd name="connsiteY15" fmla="*/ 474499 h 988540"/>
                          <a:gd name="connsiteX16" fmla="*/ 7469481 w 7469481"/>
                          <a:gd name="connsiteY16" fmla="*/ 988540 h 988540"/>
                          <a:gd name="connsiteX17" fmla="*/ 6969600 w 7469481"/>
                          <a:gd name="connsiteY17" fmla="*/ 988540 h 988540"/>
                          <a:gd name="connsiteX18" fmla="*/ 6469720 w 7469481"/>
                          <a:gd name="connsiteY18" fmla="*/ 988540 h 988540"/>
                          <a:gd name="connsiteX19" fmla="*/ 6044534 w 7469481"/>
                          <a:gd name="connsiteY19" fmla="*/ 988540 h 988540"/>
                          <a:gd name="connsiteX20" fmla="*/ 5395264 w 7469481"/>
                          <a:gd name="connsiteY20" fmla="*/ 988540 h 988540"/>
                          <a:gd name="connsiteX21" fmla="*/ 5044773 w 7469481"/>
                          <a:gd name="connsiteY21" fmla="*/ 988540 h 988540"/>
                          <a:gd name="connsiteX22" fmla="*/ 4619587 w 7469481"/>
                          <a:gd name="connsiteY22" fmla="*/ 988540 h 988540"/>
                          <a:gd name="connsiteX23" fmla="*/ 4194401 w 7469481"/>
                          <a:gd name="connsiteY23" fmla="*/ 988540 h 988540"/>
                          <a:gd name="connsiteX24" fmla="*/ 3694520 w 7469481"/>
                          <a:gd name="connsiteY24" fmla="*/ 988540 h 988540"/>
                          <a:gd name="connsiteX25" fmla="*/ 3045250 w 7469481"/>
                          <a:gd name="connsiteY25" fmla="*/ 988540 h 988540"/>
                          <a:gd name="connsiteX26" fmla="*/ 2321285 w 7469481"/>
                          <a:gd name="connsiteY26" fmla="*/ 988540 h 988540"/>
                          <a:gd name="connsiteX27" fmla="*/ 1672015 w 7469481"/>
                          <a:gd name="connsiteY27" fmla="*/ 988540 h 988540"/>
                          <a:gd name="connsiteX28" fmla="*/ 1246829 w 7469481"/>
                          <a:gd name="connsiteY28" fmla="*/ 988540 h 988540"/>
                          <a:gd name="connsiteX29" fmla="*/ 896338 w 7469481"/>
                          <a:gd name="connsiteY29" fmla="*/ 988540 h 988540"/>
                          <a:gd name="connsiteX30" fmla="*/ 0 w 7469481"/>
                          <a:gd name="connsiteY30" fmla="*/ 988540 h 988540"/>
                          <a:gd name="connsiteX31" fmla="*/ 0 w 7469481"/>
                          <a:gd name="connsiteY31" fmla="*/ 474499 h 988540"/>
                          <a:gd name="connsiteX32" fmla="*/ 0 w 7469481"/>
                          <a:gd name="connsiteY32" fmla="*/ 0 h 988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  <a:cxn ang="0">
                            <a:pos x="connsiteX32" y="connsiteY32"/>
                          </a:cxn>
                        </a:cxnLst>
                        <a:rect l="l" t="t" r="r" b="b"/>
                        <a:pathLst>
                          <a:path w="7469481" h="988540" fill="none" extrusionOk="0">
                            <a:moveTo>
                              <a:pt x="0" y="0"/>
                            </a:moveTo>
                            <a:cubicBezTo>
                              <a:pt x="143953" y="-33010"/>
                              <a:pt x="451044" y="52114"/>
                              <a:pt x="649270" y="0"/>
                            </a:cubicBezTo>
                            <a:cubicBezTo>
                              <a:pt x="847496" y="-52114"/>
                              <a:pt x="1106587" y="34891"/>
                              <a:pt x="1298541" y="0"/>
                            </a:cubicBezTo>
                            <a:cubicBezTo>
                              <a:pt x="1490495" y="-34891"/>
                              <a:pt x="1498070" y="31891"/>
                              <a:pt x="1649032" y="0"/>
                            </a:cubicBezTo>
                            <a:cubicBezTo>
                              <a:pt x="1799994" y="-31891"/>
                              <a:pt x="1914217" y="35447"/>
                              <a:pt x="2148912" y="0"/>
                            </a:cubicBezTo>
                            <a:cubicBezTo>
                              <a:pt x="2383607" y="-35447"/>
                              <a:pt x="2399735" y="39794"/>
                              <a:pt x="2648793" y="0"/>
                            </a:cubicBezTo>
                            <a:cubicBezTo>
                              <a:pt x="2897851" y="-39794"/>
                              <a:pt x="2909759" y="10184"/>
                              <a:pt x="2999284" y="0"/>
                            </a:cubicBezTo>
                            <a:cubicBezTo>
                              <a:pt x="3088809" y="-10184"/>
                              <a:pt x="3410297" y="50817"/>
                              <a:pt x="3723249" y="0"/>
                            </a:cubicBezTo>
                            <a:cubicBezTo>
                              <a:pt x="4036201" y="-50817"/>
                              <a:pt x="4107347" y="19115"/>
                              <a:pt x="4223130" y="0"/>
                            </a:cubicBezTo>
                            <a:cubicBezTo>
                              <a:pt x="4338913" y="-19115"/>
                              <a:pt x="4512831" y="46485"/>
                              <a:pt x="4723010" y="0"/>
                            </a:cubicBezTo>
                            <a:cubicBezTo>
                              <a:pt x="4933189" y="-46485"/>
                              <a:pt x="5054311" y="28432"/>
                              <a:pt x="5372281" y="0"/>
                            </a:cubicBezTo>
                            <a:cubicBezTo>
                              <a:pt x="5690251" y="-28432"/>
                              <a:pt x="5560226" y="16173"/>
                              <a:pt x="5722772" y="0"/>
                            </a:cubicBezTo>
                            <a:cubicBezTo>
                              <a:pt x="5885318" y="-16173"/>
                              <a:pt x="6093925" y="40950"/>
                              <a:pt x="6222652" y="0"/>
                            </a:cubicBezTo>
                            <a:cubicBezTo>
                              <a:pt x="6351379" y="-40950"/>
                              <a:pt x="6559134" y="35475"/>
                              <a:pt x="6647838" y="0"/>
                            </a:cubicBezTo>
                            <a:cubicBezTo>
                              <a:pt x="6736542" y="-35475"/>
                              <a:pt x="7211181" y="34296"/>
                              <a:pt x="7469481" y="0"/>
                            </a:cubicBezTo>
                            <a:cubicBezTo>
                              <a:pt x="7472014" y="173703"/>
                              <a:pt x="7442878" y="298725"/>
                              <a:pt x="7469481" y="474499"/>
                            </a:cubicBezTo>
                            <a:cubicBezTo>
                              <a:pt x="7496084" y="650273"/>
                              <a:pt x="7463666" y="811035"/>
                              <a:pt x="7469481" y="988540"/>
                            </a:cubicBezTo>
                            <a:cubicBezTo>
                              <a:pt x="7286668" y="1030980"/>
                              <a:pt x="7124906" y="959397"/>
                              <a:pt x="6969600" y="988540"/>
                            </a:cubicBezTo>
                            <a:cubicBezTo>
                              <a:pt x="6814294" y="1017683"/>
                              <a:pt x="6649195" y="977001"/>
                              <a:pt x="6469720" y="988540"/>
                            </a:cubicBezTo>
                            <a:cubicBezTo>
                              <a:pt x="6290245" y="1000079"/>
                              <a:pt x="6172453" y="959363"/>
                              <a:pt x="6044534" y="988540"/>
                            </a:cubicBezTo>
                            <a:cubicBezTo>
                              <a:pt x="5916615" y="1017717"/>
                              <a:pt x="5682714" y="988356"/>
                              <a:pt x="5395264" y="988540"/>
                            </a:cubicBezTo>
                            <a:cubicBezTo>
                              <a:pt x="5107814" y="988724"/>
                              <a:pt x="5197639" y="988437"/>
                              <a:pt x="5044773" y="988540"/>
                            </a:cubicBezTo>
                            <a:cubicBezTo>
                              <a:pt x="4891907" y="988643"/>
                              <a:pt x="4817765" y="975207"/>
                              <a:pt x="4619587" y="988540"/>
                            </a:cubicBezTo>
                            <a:cubicBezTo>
                              <a:pt x="4421409" y="1001873"/>
                              <a:pt x="4303747" y="942411"/>
                              <a:pt x="4194401" y="988540"/>
                            </a:cubicBezTo>
                            <a:cubicBezTo>
                              <a:pt x="4085055" y="1034669"/>
                              <a:pt x="3874235" y="982117"/>
                              <a:pt x="3694520" y="988540"/>
                            </a:cubicBezTo>
                            <a:cubicBezTo>
                              <a:pt x="3514805" y="994963"/>
                              <a:pt x="3221672" y="945438"/>
                              <a:pt x="3045250" y="988540"/>
                            </a:cubicBezTo>
                            <a:cubicBezTo>
                              <a:pt x="2868828" y="1031642"/>
                              <a:pt x="2537610" y="935046"/>
                              <a:pt x="2321285" y="988540"/>
                            </a:cubicBezTo>
                            <a:cubicBezTo>
                              <a:pt x="2104961" y="1042034"/>
                              <a:pt x="1913029" y="973089"/>
                              <a:pt x="1672015" y="988540"/>
                            </a:cubicBezTo>
                            <a:cubicBezTo>
                              <a:pt x="1431001" y="1003991"/>
                              <a:pt x="1426844" y="939455"/>
                              <a:pt x="1246829" y="988540"/>
                            </a:cubicBezTo>
                            <a:cubicBezTo>
                              <a:pt x="1066814" y="1037625"/>
                              <a:pt x="1046787" y="971456"/>
                              <a:pt x="896338" y="988540"/>
                            </a:cubicBezTo>
                            <a:cubicBezTo>
                              <a:pt x="745889" y="1005624"/>
                              <a:pt x="187393" y="930526"/>
                              <a:pt x="0" y="988540"/>
                            </a:cubicBezTo>
                            <a:cubicBezTo>
                              <a:pt x="-24345" y="792596"/>
                              <a:pt x="49532" y="655585"/>
                              <a:pt x="0" y="474499"/>
                            </a:cubicBezTo>
                            <a:cubicBezTo>
                              <a:pt x="-49532" y="293413"/>
                              <a:pt x="9299" y="140433"/>
                              <a:pt x="0" y="0"/>
                            </a:cubicBezTo>
                            <a:close/>
                          </a:path>
                          <a:path w="7469481" h="988540" stroke="0" extrusionOk="0">
                            <a:moveTo>
                              <a:pt x="0" y="0"/>
                            </a:moveTo>
                            <a:cubicBezTo>
                              <a:pt x="258905" y="-54668"/>
                              <a:pt x="290045" y="11450"/>
                              <a:pt x="574575" y="0"/>
                            </a:cubicBezTo>
                            <a:cubicBezTo>
                              <a:pt x="859105" y="-11450"/>
                              <a:pt x="976433" y="54879"/>
                              <a:pt x="1298541" y="0"/>
                            </a:cubicBezTo>
                            <a:cubicBezTo>
                              <a:pt x="1620649" y="-54879"/>
                              <a:pt x="1573023" y="13938"/>
                              <a:pt x="1649032" y="0"/>
                            </a:cubicBezTo>
                            <a:cubicBezTo>
                              <a:pt x="1725041" y="-13938"/>
                              <a:pt x="1896123" y="32073"/>
                              <a:pt x="2074217" y="0"/>
                            </a:cubicBezTo>
                            <a:cubicBezTo>
                              <a:pt x="2252312" y="-32073"/>
                              <a:pt x="2298777" y="3849"/>
                              <a:pt x="2424708" y="0"/>
                            </a:cubicBezTo>
                            <a:cubicBezTo>
                              <a:pt x="2550639" y="-3849"/>
                              <a:pt x="2997623" y="3821"/>
                              <a:pt x="3148674" y="0"/>
                            </a:cubicBezTo>
                            <a:cubicBezTo>
                              <a:pt x="3299725" y="-3821"/>
                              <a:pt x="3607291" y="15948"/>
                              <a:pt x="3723249" y="0"/>
                            </a:cubicBezTo>
                            <a:cubicBezTo>
                              <a:pt x="3839207" y="-15948"/>
                              <a:pt x="3975521" y="22396"/>
                              <a:pt x="4223130" y="0"/>
                            </a:cubicBezTo>
                            <a:cubicBezTo>
                              <a:pt x="4470739" y="-22396"/>
                              <a:pt x="4628745" y="36262"/>
                              <a:pt x="4797705" y="0"/>
                            </a:cubicBezTo>
                            <a:cubicBezTo>
                              <a:pt x="4966666" y="-36262"/>
                              <a:pt x="4974426" y="32197"/>
                              <a:pt x="5148196" y="0"/>
                            </a:cubicBezTo>
                            <a:cubicBezTo>
                              <a:pt x="5321966" y="-32197"/>
                              <a:pt x="5427743" y="30755"/>
                              <a:pt x="5573382" y="0"/>
                            </a:cubicBezTo>
                            <a:cubicBezTo>
                              <a:pt x="5719021" y="-30755"/>
                              <a:pt x="6023213" y="7500"/>
                              <a:pt x="6222652" y="0"/>
                            </a:cubicBezTo>
                            <a:cubicBezTo>
                              <a:pt x="6422091" y="-7500"/>
                              <a:pt x="6475647" y="28153"/>
                              <a:pt x="6647838" y="0"/>
                            </a:cubicBezTo>
                            <a:cubicBezTo>
                              <a:pt x="6820029" y="-28153"/>
                              <a:pt x="7076725" y="50858"/>
                              <a:pt x="7469481" y="0"/>
                            </a:cubicBezTo>
                            <a:cubicBezTo>
                              <a:pt x="7502368" y="176967"/>
                              <a:pt x="7424396" y="268058"/>
                              <a:pt x="7469481" y="514041"/>
                            </a:cubicBezTo>
                            <a:cubicBezTo>
                              <a:pt x="7514566" y="760024"/>
                              <a:pt x="7457029" y="891434"/>
                              <a:pt x="7469481" y="988540"/>
                            </a:cubicBezTo>
                            <a:cubicBezTo>
                              <a:pt x="7330386" y="1020906"/>
                              <a:pt x="7258117" y="964947"/>
                              <a:pt x="7118990" y="988540"/>
                            </a:cubicBezTo>
                            <a:cubicBezTo>
                              <a:pt x="6979863" y="1012133"/>
                              <a:pt x="6615284" y="952244"/>
                              <a:pt x="6469720" y="988540"/>
                            </a:cubicBezTo>
                            <a:cubicBezTo>
                              <a:pt x="6324156" y="1024836"/>
                              <a:pt x="6223370" y="969317"/>
                              <a:pt x="6044534" y="988540"/>
                            </a:cubicBezTo>
                            <a:cubicBezTo>
                              <a:pt x="5865698" y="1007763"/>
                              <a:pt x="5664238" y="937471"/>
                              <a:pt x="5469958" y="988540"/>
                            </a:cubicBezTo>
                            <a:cubicBezTo>
                              <a:pt x="5275678" y="1039609"/>
                              <a:pt x="5167012" y="960511"/>
                              <a:pt x="5044773" y="988540"/>
                            </a:cubicBezTo>
                            <a:cubicBezTo>
                              <a:pt x="4922535" y="1016569"/>
                              <a:pt x="4497521" y="915075"/>
                              <a:pt x="4320807" y="988540"/>
                            </a:cubicBezTo>
                            <a:cubicBezTo>
                              <a:pt x="4144093" y="1062005"/>
                              <a:pt x="3762034" y="937998"/>
                              <a:pt x="3596842" y="988540"/>
                            </a:cubicBezTo>
                            <a:cubicBezTo>
                              <a:pt x="3431651" y="1039082"/>
                              <a:pt x="3398202" y="969135"/>
                              <a:pt x="3246351" y="988540"/>
                            </a:cubicBezTo>
                            <a:cubicBezTo>
                              <a:pt x="3094500" y="1007945"/>
                              <a:pt x="2888328" y="970156"/>
                              <a:pt x="2597081" y="988540"/>
                            </a:cubicBezTo>
                            <a:cubicBezTo>
                              <a:pt x="2305834" y="1006924"/>
                              <a:pt x="2173196" y="962638"/>
                              <a:pt x="1873116" y="988540"/>
                            </a:cubicBezTo>
                            <a:cubicBezTo>
                              <a:pt x="1573037" y="1014442"/>
                              <a:pt x="1559057" y="938962"/>
                              <a:pt x="1447930" y="988540"/>
                            </a:cubicBezTo>
                            <a:cubicBezTo>
                              <a:pt x="1336803" y="1038118"/>
                              <a:pt x="1121684" y="983044"/>
                              <a:pt x="798660" y="988540"/>
                            </a:cubicBezTo>
                            <a:cubicBezTo>
                              <a:pt x="475636" y="994036"/>
                              <a:pt x="266178" y="928550"/>
                              <a:pt x="0" y="988540"/>
                            </a:cubicBezTo>
                            <a:cubicBezTo>
                              <a:pt x="-54078" y="780756"/>
                              <a:pt x="41040" y="626966"/>
                              <a:pt x="0" y="504155"/>
                            </a:cubicBezTo>
                            <a:cubicBezTo>
                              <a:pt x="-41040" y="381345"/>
                              <a:pt x="27428" y="177750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05880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Comparison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11201400" cy="5257800"/>
          </a:xfrm>
        </p:spPr>
        <p:txBody>
          <a:bodyPr/>
          <a:lstStyle/>
          <a:p>
            <a:r>
              <a:rPr lang="en-US" sz="2400" dirty="0"/>
              <a:t>Both value iteration and policy iteration compute the same thing (all optimal values)</a:t>
            </a:r>
          </a:p>
          <a:p>
            <a:pPr lvl="3"/>
            <a:endParaRPr lang="en-US" sz="1200" dirty="0"/>
          </a:p>
          <a:p>
            <a:r>
              <a:rPr lang="en-US" sz="2400" dirty="0"/>
              <a:t>In value iteration:</a:t>
            </a:r>
          </a:p>
          <a:p>
            <a:pPr lvl="1"/>
            <a:r>
              <a:rPr lang="en-US" sz="2200" dirty="0"/>
              <a:t>Every iteration updates both the values and (implicitly) the policy</a:t>
            </a:r>
          </a:p>
          <a:p>
            <a:pPr lvl="1"/>
            <a:r>
              <a:rPr lang="en-US" sz="2200" dirty="0"/>
              <a:t>We don’t track the policy, but taking the max over actions implicitly </a:t>
            </a:r>
            <a:r>
              <a:rPr lang="en-US" sz="2200" dirty="0" err="1"/>
              <a:t>recomputes</a:t>
            </a:r>
            <a:r>
              <a:rPr lang="en-US" sz="2200" dirty="0"/>
              <a:t> it</a:t>
            </a:r>
          </a:p>
          <a:p>
            <a:pPr lvl="3"/>
            <a:endParaRPr lang="en-US" sz="1200" dirty="0"/>
          </a:p>
          <a:p>
            <a:r>
              <a:rPr lang="en-US" sz="2400" dirty="0"/>
              <a:t>In policy iteration:</a:t>
            </a:r>
          </a:p>
          <a:p>
            <a:pPr lvl="1"/>
            <a:r>
              <a:rPr lang="en-US" sz="2200" dirty="0"/>
              <a:t>We do several passes that update utilities with fixed policy (each pass is fast because we consider only one action, not all of them)</a:t>
            </a:r>
          </a:p>
          <a:p>
            <a:pPr lvl="1"/>
            <a:r>
              <a:rPr lang="en-US" sz="2200" dirty="0"/>
              <a:t>After the policy is evaluated, a new policy is chosen (slow like a value iteration pass)</a:t>
            </a:r>
          </a:p>
          <a:p>
            <a:pPr lvl="1"/>
            <a:r>
              <a:rPr lang="en-US" sz="2200" dirty="0"/>
              <a:t>The new policy will be better (or we’re done)</a:t>
            </a:r>
          </a:p>
          <a:p>
            <a:pPr lvl="4"/>
            <a:endParaRPr lang="en-US" sz="1200" dirty="0"/>
          </a:p>
          <a:p>
            <a:pPr>
              <a:spcBef>
                <a:spcPts val="1200"/>
              </a:spcBef>
            </a:pPr>
            <a:r>
              <a:rPr lang="en-US" sz="2400" dirty="0"/>
              <a:t>Both are dynamic programs for solving MDPs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C5E7-823C-433D-BE8B-36D679037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MDP Search Tree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FAA09C-3132-4862-B958-D4EC7988D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073400"/>
            <a:ext cx="2081592" cy="158510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E96DCAA1-22A4-4E38-B890-C5DD82940661}"/>
              </a:ext>
            </a:extLst>
          </p:cNvPr>
          <p:cNvSpPr/>
          <p:nvPr/>
        </p:nvSpPr>
        <p:spPr>
          <a:xfrm rot="5400000">
            <a:off x="1024156" y="4056453"/>
            <a:ext cx="304800" cy="304800"/>
          </a:xfrm>
          <a:prstGeom prst="rightArrow">
            <a:avLst/>
          </a:prstGeom>
          <a:solidFill>
            <a:srgbClr val="CF01B6"/>
          </a:solidFill>
          <a:ln>
            <a:solidFill>
              <a:srgbClr val="CF0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0ECA07-8DBC-412C-B944-03AF3B15B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22" y="3630352"/>
            <a:ext cx="418069" cy="4336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A437EB-658E-4F16-8A47-4DDE79535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0" y="1117600"/>
            <a:ext cx="2081592" cy="1585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725138-783D-427A-87F3-48CD10F96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0" y="1693329"/>
            <a:ext cx="418069" cy="4336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BC6212-F402-42FE-B5ED-C05EE5C32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785" y="3073400"/>
            <a:ext cx="2081592" cy="1585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068D99-8FC6-4FA0-BC1E-0394F8F4E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461" y="4144429"/>
            <a:ext cx="418069" cy="4336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45F907-FCF1-44FC-A0F7-3CA1BED2B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785" y="5029200"/>
            <a:ext cx="2081592" cy="15851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F66197-5CD2-4C16-B061-C3D388C36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2952" y="5604929"/>
            <a:ext cx="418069" cy="433648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501E4B18-30CF-49D5-8673-6904E26E888F}"/>
              </a:ext>
            </a:extLst>
          </p:cNvPr>
          <p:cNvSpPr/>
          <p:nvPr/>
        </p:nvSpPr>
        <p:spPr>
          <a:xfrm>
            <a:off x="4648200" y="3446853"/>
            <a:ext cx="838200" cy="8382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DED939-1AFE-4B4B-8340-4DC85FD3BDA1}"/>
              </a:ext>
            </a:extLst>
          </p:cNvPr>
          <p:cNvCxnSpPr>
            <a:stCxn id="4" idx="3"/>
            <a:endCxn id="14" idx="2"/>
          </p:cNvCxnSpPr>
          <p:nvPr/>
        </p:nvCxnSpPr>
        <p:spPr>
          <a:xfrm>
            <a:off x="2462592" y="3865953"/>
            <a:ext cx="2185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E1FBA6-9A68-4BAF-BA4E-F30CD00E7BAF}"/>
              </a:ext>
            </a:extLst>
          </p:cNvPr>
          <p:cNvCxnSpPr>
            <a:stCxn id="14" idx="6"/>
            <a:endCxn id="7" idx="1"/>
          </p:cNvCxnSpPr>
          <p:nvPr/>
        </p:nvCxnSpPr>
        <p:spPr>
          <a:xfrm flipV="1">
            <a:off x="5486400" y="1910153"/>
            <a:ext cx="2362200" cy="195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C4D1B2-CB56-431C-A6F3-6CBE37D10947}"/>
              </a:ext>
            </a:extLst>
          </p:cNvPr>
          <p:cNvCxnSpPr>
            <a:stCxn id="14" idx="6"/>
            <a:endCxn id="10" idx="1"/>
          </p:cNvCxnSpPr>
          <p:nvPr/>
        </p:nvCxnSpPr>
        <p:spPr>
          <a:xfrm>
            <a:off x="5486400" y="3865953"/>
            <a:ext cx="23733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6C6367-875C-4408-AD72-95826BAF4DC4}"/>
              </a:ext>
            </a:extLst>
          </p:cNvPr>
          <p:cNvCxnSpPr>
            <a:stCxn id="14" idx="6"/>
            <a:endCxn id="12" idx="1"/>
          </p:cNvCxnSpPr>
          <p:nvPr/>
        </p:nvCxnSpPr>
        <p:spPr>
          <a:xfrm>
            <a:off x="5486400" y="3865953"/>
            <a:ext cx="2373385" cy="195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036536C-24A3-46B8-BC2B-5E84C66F997E}"/>
              </a:ext>
            </a:extLst>
          </p:cNvPr>
          <p:cNvSpPr txBox="1"/>
          <p:nvPr/>
        </p:nvSpPr>
        <p:spPr>
          <a:xfrm>
            <a:off x="2620140" y="3496621"/>
            <a:ext cx="1870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F01B6"/>
                </a:solidFill>
                <a:latin typeface="Calibri"/>
                <a:cs typeface="Calibri"/>
              </a:rPr>
              <a:t>action a = “south”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431931-FF71-449B-9141-B4655E2B152D}"/>
              </a:ext>
            </a:extLst>
          </p:cNvPr>
          <p:cNvSpPr/>
          <p:nvPr/>
        </p:nvSpPr>
        <p:spPr>
          <a:xfrm>
            <a:off x="736865" y="2591481"/>
            <a:ext cx="1493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state s = (2,2) </a:t>
            </a:r>
            <a:endParaRPr lang="en-US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8862878-D855-4F6D-859B-712741C6D91B}"/>
                  </a:ext>
                </a:extLst>
              </p:cNvPr>
              <p:cNvSpPr/>
              <p:nvPr/>
            </p:nvSpPr>
            <p:spPr>
              <a:xfrm>
                <a:off x="10125440" y="1753112"/>
                <a:ext cx="16079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00FF"/>
                    </a:solidFill>
                    <a:latin typeface="Calibri"/>
                    <a:cs typeface="Calibri"/>
                  </a:rPr>
                  <a:t>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0000FF"/>
                    </a:solidFill>
                    <a:latin typeface="Calibri"/>
                    <a:cs typeface="Calibri"/>
                  </a:rPr>
                  <a:t> = (1,2) </a:t>
                </a:r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8862878-D855-4F6D-859B-712741C6D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5440" y="1753112"/>
                <a:ext cx="1607941" cy="369332"/>
              </a:xfrm>
              <a:prstGeom prst="rect">
                <a:avLst/>
              </a:prstGeom>
              <a:blipFill>
                <a:blip r:embed="rId4"/>
                <a:stretch>
                  <a:fillRect l="-3409" t="-10000" r="-227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07DA865-0C7D-4803-94C6-A5A69E7576A9}"/>
                  </a:ext>
                </a:extLst>
              </p:cNvPr>
              <p:cNvSpPr/>
              <p:nvPr/>
            </p:nvSpPr>
            <p:spPr>
              <a:xfrm>
                <a:off x="10125439" y="3775097"/>
                <a:ext cx="1618072" cy="378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00FF"/>
                    </a:solidFill>
                    <a:latin typeface="Calibri"/>
                    <a:cs typeface="Calibri"/>
                  </a:rPr>
                  <a:t>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0000FF"/>
                    </a:solidFill>
                    <a:latin typeface="Calibri"/>
                    <a:cs typeface="Calibri"/>
                  </a:rPr>
                  <a:t> = (2,1) </a:t>
                </a:r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07DA865-0C7D-4803-94C6-A5A69E7576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5439" y="3775097"/>
                <a:ext cx="1618072" cy="378180"/>
              </a:xfrm>
              <a:prstGeom prst="rect">
                <a:avLst/>
              </a:prstGeom>
              <a:blipFill>
                <a:blip r:embed="rId5"/>
                <a:stretch>
                  <a:fillRect l="-3396" t="-8065" r="-1509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C3D4CEB-FDA5-4CA1-80C5-32406E37E8F8}"/>
                  </a:ext>
                </a:extLst>
              </p:cNvPr>
              <p:cNvSpPr/>
              <p:nvPr/>
            </p:nvSpPr>
            <p:spPr>
              <a:xfrm>
                <a:off x="10125438" y="5604929"/>
                <a:ext cx="16079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00FF"/>
                    </a:solidFill>
                    <a:latin typeface="Calibri"/>
                    <a:cs typeface="Calibri"/>
                  </a:rPr>
                  <a:t>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0000FF"/>
                    </a:solidFill>
                    <a:latin typeface="Calibri"/>
                    <a:cs typeface="Calibri"/>
                  </a:rPr>
                  <a:t> = (3,2) </a:t>
                </a:r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C3D4CEB-FDA5-4CA1-80C5-32406E37E8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5438" y="5604929"/>
                <a:ext cx="1607941" cy="369332"/>
              </a:xfrm>
              <a:prstGeom prst="rect">
                <a:avLst/>
              </a:prstGeom>
              <a:blipFill>
                <a:blip r:embed="rId6"/>
                <a:stretch>
                  <a:fillRect l="-3409" t="-8197" r="-227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698F598-EE6C-4B5C-822A-33AC93E20AE5}"/>
                  </a:ext>
                </a:extLst>
              </p:cNvPr>
              <p:cNvSpPr txBox="1"/>
              <p:nvPr/>
            </p:nvSpPr>
            <p:spPr>
              <a:xfrm rot="19217693">
                <a:off x="5744506" y="2500950"/>
                <a:ext cx="16849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F01B6"/>
                    </a:solidFill>
                    <a:latin typeface="Calibri"/>
                    <a:cs typeface="Calibri"/>
                  </a:rPr>
                  <a:t>P(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  <m:d>
                      <m:dPr>
                        <m:begChr m:val="|"/>
                        <m:ctrlP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0</m:t>
                    </m:r>
                    <m:r>
                      <a:rPr lang="en-US" b="0" i="1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.</m:t>
                    </m:r>
                    <m:r>
                      <a:rPr lang="en-US" b="0" i="1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1</m:t>
                    </m:r>
                  </m:oMath>
                </a14:m>
                <a:endParaRPr lang="en-US" dirty="0">
                  <a:solidFill>
                    <a:srgbClr val="CF01B6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698F598-EE6C-4B5C-822A-33AC93E20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217693">
                <a:off x="5744506" y="2500950"/>
                <a:ext cx="1684948" cy="369332"/>
              </a:xfrm>
              <a:prstGeom prst="rect">
                <a:avLst/>
              </a:prstGeom>
              <a:blipFill>
                <a:blip r:embed="rId7"/>
                <a:stretch>
                  <a:fillRect l="-3557" b="-7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F8E0E63-C481-4BFC-B2C2-BE85C873EDB5}"/>
                  </a:ext>
                </a:extLst>
              </p:cNvPr>
              <p:cNvSpPr txBox="1"/>
              <p:nvPr/>
            </p:nvSpPr>
            <p:spPr>
              <a:xfrm>
                <a:off x="5995146" y="3470424"/>
                <a:ext cx="16849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F01B6"/>
                    </a:solidFill>
                    <a:latin typeface="Calibri"/>
                    <a:cs typeface="Calibri"/>
                  </a:rPr>
                  <a:t>P(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  <m:d>
                      <m:dPr>
                        <m:begChr m:val="|"/>
                        <m:ctrlP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0</m:t>
                    </m:r>
                    <m:r>
                      <a:rPr lang="en-US" b="0" i="1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.</m:t>
                    </m:r>
                    <m:r>
                      <a:rPr lang="en-US" b="0" i="1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8</m:t>
                    </m:r>
                  </m:oMath>
                </a14:m>
                <a:endParaRPr lang="en-US" dirty="0">
                  <a:solidFill>
                    <a:srgbClr val="CF01B6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F8E0E63-C481-4BFC-B2C2-BE85C873E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46" y="3470424"/>
                <a:ext cx="1684948" cy="369332"/>
              </a:xfrm>
              <a:prstGeom prst="rect">
                <a:avLst/>
              </a:prstGeom>
              <a:blipFill>
                <a:blip r:embed="rId8"/>
                <a:stretch>
                  <a:fillRect l="-288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C709625-CBB9-411D-9A92-7061692F52C6}"/>
                  </a:ext>
                </a:extLst>
              </p:cNvPr>
              <p:cNvSpPr txBox="1"/>
              <p:nvPr/>
            </p:nvSpPr>
            <p:spPr>
              <a:xfrm rot="2318175">
                <a:off x="5751762" y="4851617"/>
                <a:ext cx="16849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F01B6"/>
                    </a:solidFill>
                    <a:latin typeface="Calibri"/>
                    <a:cs typeface="Calibri"/>
                  </a:rPr>
                  <a:t>P(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  <m:d>
                      <m:dPr>
                        <m:begChr m:val="|"/>
                        <m:ctrlP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0</m:t>
                    </m:r>
                    <m:r>
                      <a:rPr lang="en-US" b="0" i="1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.</m:t>
                    </m:r>
                    <m:r>
                      <a:rPr lang="en-US" b="0" i="1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1</m:t>
                    </m:r>
                  </m:oMath>
                </a14:m>
                <a:endParaRPr lang="en-US" dirty="0">
                  <a:solidFill>
                    <a:srgbClr val="CF01B6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C709625-CBB9-411D-9A92-7061692F5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318175">
                <a:off x="5751762" y="4851617"/>
                <a:ext cx="1684948" cy="369332"/>
              </a:xfrm>
              <a:prstGeom prst="rect">
                <a:avLst/>
              </a:prstGeom>
              <a:blipFill>
                <a:blip r:embed="rId9"/>
                <a:stretch>
                  <a:fillRect l="-5882" t="-4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F069EF3-80BF-43F2-AE05-C5DE724F8461}"/>
                  </a:ext>
                </a:extLst>
              </p:cNvPr>
              <p:cNvSpPr txBox="1"/>
              <p:nvPr/>
            </p:nvSpPr>
            <p:spPr>
              <a:xfrm>
                <a:off x="5995146" y="3468748"/>
                <a:ext cx="15086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F01B6"/>
                    </a:solidFill>
                    <a:latin typeface="Calibri"/>
                    <a:cs typeface="Calibri"/>
                  </a:rPr>
                  <a:t>P(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  <m:d>
                      <m:dPr>
                        <m:begChr m:val="|"/>
                        <m:ctrlP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b="0" i="1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1</m:t>
                    </m:r>
                  </m:oMath>
                </a14:m>
                <a:endParaRPr lang="en-US" dirty="0">
                  <a:solidFill>
                    <a:srgbClr val="CF01B6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AF069EF3-80BF-43F2-AE05-C5DE724F84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46" y="3468748"/>
                <a:ext cx="1508618" cy="369332"/>
              </a:xfrm>
              <a:prstGeom prst="rect">
                <a:avLst/>
              </a:prstGeom>
              <a:blipFill>
                <a:blip r:embed="rId10"/>
                <a:stretch>
                  <a:fillRect l="-3226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769C900-E134-43A2-91F4-2075F0FD74AB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>
            <a:off x="2462592" y="3865953"/>
            <a:ext cx="53971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2313115-EF9E-4E87-86A5-93A88297B18A}"/>
                  </a:ext>
                </a:extLst>
              </p:cNvPr>
              <p:cNvSpPr txBox="1"/>
              <p:nvPr/>
            </p:nvSpPr>
            <p:spPr>
              <a:xfrm>
                <a:off x="4086278" y="5343080"/>
                <a:ext cx="2149819" cy="746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=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.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</m:e>
                      </m:nary>
                    </m:oMath>
                  </m:oMathPara>
                </a14:m>
                <a:endParaRPr lang="en-US" sz="20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2313115-EF9E-4E87-86A5-93A88297B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6278" y="5343080"/>
                <a:ext cx="2149819" cy="74687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858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23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1" grpId="1"/>
      <p:bldP spid="40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Summary: MDP Algorithms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So you want to….</a:t>
            </a:r>
          </a:p>
          <a:p>
            <a:pPr lvl="1"/>
            <a:r>
              <a:rPr lang="en-US" sz="2400" dirty="0"/>
              <a:t>Compute optimal values: use value iteration or policy iteration</a:t>
            </a:r>
          </a:p>
          <a:p>
            <a:pPr lvl="1"/>
            <a:r>
              <a:rPr lang="en-US" sz="2400" dirty="0"/>
              <a:t>Compute values for a particular policy: use policy evaluation</a:t>
            </a:r>
          </a:p>
          <a:p>
            <a:pPr lvl="1"/>
            <a:r>
              <a:rPr lang="en-US" sz="2400" dirty="0"/>
              <a:t>Turn your values into a policy: use policy extraction (one-step </a:t>
            </a:r>
            <a:r>
              <a:rPr lang="en-US" sz="2400" dirty="0" err="1"/>
              <a:t>lookahead</a:t>
            </a:r>
            <a:r>
              <a:rPr lang="en-US" sz="2400" dirty="0"/>
              <a:t>)</a:t>
            </a:r>
          </a:p>
          <a:p>
            <a:pPr lvl="1"/>
            <a:endParaRPr lang="en-US" sz="2400" dirty="0"/>
          </a:p>
          <a:p>
            <a:r>
              <a:rPr lang="en-US" sz="2800" dirty="0"/>
              <a:t>These all look the same!</a:t>
            </a:r>
          </a:p>
          <a:p>
            <a:pPr lvl="1"/>
            <a:r>
              <a:rPr lang="en-US" sz="2400" dirty="0"/>
              <a:t>They basically are – they are all variations of Bellman updates</a:t>
            </a:r>
          </a:p>
          <a:p>
            <a:pPr lvl="1"/>
            <a:r>
              <a:rPr lang="en-US" sz="2400" dirty="0"/>
              <a:t>They all use one-step </a:t>
            </a:r>
            <a:r>
              <a:rPr lang="en-US" sz="2400" dirty="0" err="1"/>
              <a:t>lookahead</a:t>
            </a:r>
            <a:r>
              <a:rPr lang="en-US" sz="2400" dirty="0"/>
              <a:t> </a:t>
            </a:r>
            <a:r>
              <a:rPr lang="en-US" sz="2400" dirty="0" err="1"/>
              <a:t>expectimax</a:t>
            </a:r>
            <a:r>
              <a:rPr lang="en-US" sz="2400" dirty="0"/>
              <a:t> fragments</a:t>
            </a:r>
          </a:p>
          <a:p>
            <a:pPr lvl="1"/>
            <a:r>
              <a:rPr lang="en-US" sz="2400" dirty="0"/>
              <a:t>They differ only in whether we plug in a fixed policy or max over actions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Non-Deterministic Search</a:t>
            </a:r>
          </a:p>
        </p:txBody>
      </p:sp>
      <p:pic>
        <p:nvPicPr>
          <p:cNvPr id="17412" name="Picture 2" descr="epic fail photos - CLASSIC: Can Opening FAIL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2438400"/>
            <a:ext cx="38100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C5E7-823C-433D-BE8B-36D679037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MDP Search Tree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FAA09C-3132-4862-B958-D4EC7988D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073400"/>
            <a:ext cx="2081592" cy="158510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E96DCAA1-22A4-4E38-B890-C5DD82940661}"/>
              </a:ext>
            </a:extLst>
          </p:cNvPr>
          <p:cNvSpPr/>
          <p:nvPr/>
        </p:nvSpPr>
        <p:spPr>
          <a:xfrm>
            <a:off x="1374936" y="3697365"/>
            <a:ext cx="304800" cy="304800"/>
          </a:xfrm>
          <a:prstGeom prst="rightArrow">
            <a:avLst/>
          </a:prstGeom>
          <a:solidFill>
            <a:srgbClr val="CF01B6"/>
          </a:solidFill>
          <a:ln>
            <a:solidFill>
              <a:srgbClr val="CF0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0ECA07-8DBC-412C-B944-03AF3B15B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719" y="3640182"/>
            <a:ext cx="418069" cy="4336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A437EB-658E-4F16-8A47-4DDE79535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0" y="1117600"/>
            <a:ext cx="2081592" cy="1585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725138-783D-427A-87F3-48CD10F96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0175" y="2178277"/>
            <a:ext cx="418069" cy="4336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BC6212-F402-42FE-B5ED-C05EE5C32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785" y="3073400"/>
            <a:ext cx="2081592" cy="1585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068D99-8FC6-4FA0-BC1E-0394F8F4E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5400" y="3640182"/>
            <a:ext cx="418069" cy="4336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45F907-FCF1-44FC-A0F7-3CA1BED2B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785" y="5029200"/>
            <a:ext cx="2081592" cy="15851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F66197-5CD2-4C16-B061-C3D388C36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0174" y="5105400"/>
            <a:ext cx="418069" cy="433648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501E4B18-30CF-49D5-8673-6904E26E888F}"/>
              </a:ext>
            </a:extLst>
          </p:cNvPr>
          <p:cNvSpPr/>
          <p:nvPr/>
        </p:nvSpPr>
        <p:spPr>
          <a:xfrm>
            <a:off x="4648200" y="3446853"/>
            <a:ext cx="838200" cy="8382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DED939-1AFE-4B4B-8340-4DC85FD3BDA1}"/>
              </a:ext>
            </a:extLst>
          </p:cNvPr>
          <p:cNvCxnSpPr>
            <a:stCxn id="4" idx="3"/>
            <a:endCxn id="14" idx="2"/>
          </p:cNvCxnSpPr>
          <p:nvPr/>
        </p:nvCxnSpPr>
        <p:spPr>
          <a:xfrm>
            <a:off x="2462592" y="3865953"/>
            <a:ext cx="2185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E1FBA6-9A68-4BAF-BA4E-F30CD00E7BAF}"/>
              </a:ext>
            </a:extLst>
          </p:cNvPr>
          <p:cNvCxnSpPr>
            <a:stCxn id="14" idx="6"/>
            <a:endCxn id="7" idx="1"/>
          </p:cNvCxnSpPr>
          <p:nvPr/>
        </p:nvCxnSpPr>
        <p:spPr>
          <a:xfrm flipV="1">
            <a:off x="5486400" y="1910153"/>
            <a:ext cx="2362200" cy="195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C4D1B2-CB56-431C-A6F3-6CBE37D10947}"/>
              </a:ext>
            </a:extLst>
          </p:cNvPr>
          <p:cNvCxnSpPr>
            <a:stCxn id="14" idx="6"/>
            <a:endCxn id="10" idx="1"/>
          </p:cNvCxnSpPr>
          <p:nvPr/>
        </p:nvCxnSpPr>
        <p:spPr>
          <a:xfrm>
            <a:off x="5486400" y="3865953"/>
            <a:ext cx="23733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6C6367-875C-4408-AD72-95826BAF4DC4}"/>
              </a:ext>
            </a:extLst>
          </p:cNvPr>
          <p:cNvCxnSpPr>
            <a:stCxn id="14" idx="6"/>
            <a:endCxn id="12" idx="1"/>
          </p:cNvCxnSpPr>
          <p:nvPr/>
        </p:nvCxnSpPr>
        <p:spPr>
          <a:xfrm>
            <a:off x="5486400" y="3865953"/>
            <a:ext cx="2373385" cy="195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036536C-24A3-46B8-BC2B-5E84C66F997E}"/>
              </a:ext>
            </a:extLst>
          </p:cNvPr>
          <p:cNvSpPr txBox="1"/>
          <p:nvPr/>
        </p:nvSpPr>
        <p:spPr>
          <a:xfrm>
            <a:off x="2620140" y="3496621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F01B6"/>
                </a:solidFill>
                <a:latin typeface="Calibri"/>
                <a:cs typeface="Calibri"/>
              </a:rPr>
              <a:t>action a = “east”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431931-FF71-449B-9141-B4655E2B152D}"/>
              </a:ext>
            </a:extLst>
          </p:cNvPr>
          <p:cNvSpPr/>
          <p:nvPr/>
        </p:nvSpPr>
        <p:spPr>
          <a:xfrm>
            <a:off x="736865" y="2591481"/>
            <a:ext cx="1493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state s = (2,2) </a:t>
            </a:r>
            <a:endParaRPr lang="en-US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8862878-D855-4F6D-859B-712741C6D91B}"/>
                  </a:ext>
                </a:extLst>
              </p:cNvPr>
              <p:cNvSpPr/>
              <p:nvPr/>
            </p:nvSpPr>
            <p:spPr>
              <a:xfrm>
                <a:off x="10125440" y="1753112"/>
                <a:ext cx="16132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00FF"/>
                    </a:solidFill>
                    <a:latin typeface="Calibri"/>
                    <a:cs typeface="Calibri"/>
                  </a:rPr>
                  <a:t>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0000FF"/>
                    </a:solidFill>
                    <a:latin typeface="Calibri"/>
                    <a:cs typeface="Calibri"/>
                  </a:rPr>
                  <a:t> = (2,1) </a:t>
                </a:r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8862878-D855-4F6D-859B-712741C6D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5440" y="1753112"/>
                <a:ext cx="1613262" cy="369332"/>
              </a:xfrm>
              <a:prstGeom prst="rect">
                <a:avLst/>
              </a:prstGeom>
              <a:blipFill>
                <a:blip r:embed="rId4"/>
                <a:stretch>
                  <a:fillRect l="-3396" t="-10000" r="-18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07DA865-0C7D-4803-94C6-A5A69E7576A9}"/>
                  </a:ext>
                </a:extLst>
              </p:cNvPr>
              <p:cNvSpPr/>
              <p:nvPr/>
            </p:nvSpPr>
            <p:spPr>
              <a:xfrm>
                <a:off x="10125439" y="3775097"/>
                <a:ext cx="16079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00FF"/>
                    </a:solidFill>
                    <a:latin typeface="Calibri"/>
                    <a:cs typeface="Calibri"/>
                  </a:rPr>
                  <a:t>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0000FF"/>
                    </a:solidFill>
                    <a:latin typeface="Calibri"/>
                    <a:cs typeface="Calibri"/>
                  </a:rPr>
                  <a:t> = (3,2) </a:t>
                </a:r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07DA865-0C7D-4803-94C6-A5A69E7576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5439" y="3775097"/>
                <a:ext cx="1607941" cy="369332"/>
              </a:xfrm>
              <a:prstGeom prst="rect">
                <a:avLst/>
              </a:prstGeom>
              <a:blipFill>
                <a:blip r:embed="rId5"/>
                <a:stretch>
                  <a:fillRect l="-3409" t="-8197" r="-189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C3D4CEB-FDA5-4CA1-80C5-32406E37E8F8}"/>
                  </a:ext>
                </a:extLst>
              </p:cNvPr>
              <p:cNvSpPr/>
              <p:nvPr/>
            </p:nvSpPr>
            <p:spPr>
              <a:xfrm>
                <a:off x="10125438" y="5604929"/>
                <a:ext cx="16132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00FF"/>
                    </a:solidFill>
                    <a:latin typeface="Calibri"/>
                    <a:cs typeface="Calibri"/>
                  </a:rPr>
                  <a:t>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0000FF"/>
                    </a:solidFill>
                    <a:latin typeface="Calibri"/>
                    <a:cs typeface="Calibri"/>
                  </a:rPr>
                  <a:t> = (2,3) </a:t>
                </a:r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C3D4CEB-FDA5-4CA1-80C5-32406E37E8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5438" y="5604929"/>
                <a:ext cx="1613262" cy="369332"/>
              </a:xfrm>
              <a:prstGeom prst="rect">
                <a:avLst/>
              </a:prstGeom>
              <a:blipFill>
                <a:blip r:embed="rId6"/>
                <a:stretch>
                  <a:fillRect l="-3396" t="-8197" r="-188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698F598-EE6C-4B5C-822A-33AC93E20AE5}"/>
                  </a:ext>
                </a:extLst>
              </p:cNvPr>
              <p:cNvSpPr txBox="1"/>
              <p:nvPr/>
            </p:nvSpPr>
            <p:spPr>
              <a:xfrm rot="19217693">
                <a:off x="5744506" y="2500950"/>
                <a:ext cx="16849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F01B6"/>
                    </a:solidFill>
                    <a:latin typeface="Calibri"/>
                    <a:cs typeface="Calibri"/>
                  </a:rPr>
                  <a:t>P(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  <m:d>
                      <m:dPr>
                        <m:begChr m:val="|"/>
                        <m:ctrlP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=0.1</m:t>
                    </m:r>
                  </m:oMath>
                </a14:m>
                <a:endParaRPr lang="en-US" dirty="0">
                  <a:solidFill>
                    <a:srgbClr val="CF01B6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698F598-EE6C-4B5C-822A-33AC93E20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217693">
                <a:off x="5744506" y="2500950"/>
                <a:ext cx="1684948" cy="369332"/>
              </a:xfrm>
              <a:prstGeom prst="rect">
                <a:avLst/>
              </a:prstGeom>
              <a:blipFill>
                <a:blip r:embed="rId7"/>
                <a:stretch>
                  <a:fillRect l="-3557" b="-7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F8E0E63-C481-4BFC-B2C2-BE85C873EDB5}"/>
                  </a:ext>
                </a:extLst>
              </p:cNvPr>
              <p:cNvSpPr txBox="1"/>
              <p:nvPr/>
            </p:nvSpPr>
            <p:spPr>
              <a:xfrm>
                <a:off x="5995146" y="3470424"/>
                <a:ext cx="16849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F01B6"/>
                    </a:solidFill>
                    <a:latin typeface="Calibri"/>
                    <a:cs typeface="Calibri"/>
                  </a:rPr>
                  <a:t>P(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  <m:d>
                      <m:dPr>
                        <m:begChr m:val="|"/>
                        <m:ctrlP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=0.8</m:t>
                    </m:r>
                  </m:oMath>
                </a14:m>
                <a:endParaRPr lang="en-US" dirty="0">
                  <a:solidFill>
                    <a:srgbClr val="CF01B6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F8E0E63-C481-4BFC-B2C2-BE85C873E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46" y="3470424"/>
                <a:ext cx="1684948" cy="369332"/>
              </a:xfrm>
              <a:prstGeom prst="rect">
                <a:avLst/>
              </a:prstGeom>
              <a:blipFill>
                <a:blip r:embed="rId8"/>
                <a:stretch>
                  <a:fillRect l="-288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C709625-CBB9-411D-9A92-7061692F52C6}"/>
                  </a:ext>
                </a:extLst>
              </p:cNvPr>
              <p:cNvSpPr txBox="1"/>
              <p:nvPr/>
            </p:nvSpPr>
            <p:spPr>
              <a:xfrm rot="2318175">
                <a:off x="5751762" y="4851617"/>
                <a:ext cx="16849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F01B6"/>
                    </a:solidFill>
                    <a:latin typeface="Calibri"/>
                    <a:cs typeface="Calibri"/>
                  </a:rPr>
                  <a:t>P(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  <m:d>
                      <m:dPr>
                        <m:begChr m:val="|"/>
                        <m:ctrlP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=0.1</m:t>
                    </m:r>
                  </m:oMath>
                </a14:m>
                <a:endParaRPr lang="en-US" dirty="0">
                  <a:solidFill>
                    <a:srgbClr val="CF01B6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C709625-CBB9-411D-9A92-7061692F5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318175">
                <a:off x="5751762" y="4851617"/>
                <a:ext cx="1684948" cy="369332"/>
              </a:xfrm>
              <a:prstGeom prst="rect">
                <a:avLst/>
              </a:prstGeom>
              <a:blipFill>
                <a:blip r:embed="rId9"/>
                <a:stretch>
                  <a:fillRect l="-5882" t="-4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2313115-EF9E-4E87-86A5-93A88297B18A}"/>
                  </a:ext>
                </a:extLst>
              </p:cNvPr>
              <p:cNvSpPr txBox="1"/>
              <p:nvPr/>
            </p:nvSpPr>
            <p:spPr>
              <a:xfrm>
                <a:off x="4086278" y="5343080"/>
                <a:ext cx="2149819" cy="746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=1.0</m:t>
                          </m:r>
                        </m:e>
                      </m:nary>
                    </m:oMath>
                  </m:oMathPara>
                </a14:m>
                <a:endParaRPr lang="en-US" sz="20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2313115-EF9E-4E87-86A5-93A88297B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6278" y="5343080"/>
                <a:ext cx="2149819" cy="74687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210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23" grpId="0"/>
      <p:bldP spid="25" grpId="0"/>
      <p:bldP spid="26" grpId="0"/>
      <p:bldP spid="27" grpId="0"/>
      <p:bldP spid="28" grpId="0"/>
      <p:bldP spid="29" grpId="0"/>
      <p:bldP spid="30" grpId="0"/>
      <p:bldP spid="4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C5E7-823C-433D-BE8B-36D679037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MDP Search Tree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FAA09C-3132-4862-B958-D4EC7988D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073400"/>
            <a:ext cx="2081592" cy="158510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E96DCAA1-22A4-4E38-B890-C5DD82940661}"/>
              </a:ext>
            </a:extLst>
          </p:cNvPr>
          <p:cNvSpPr/>
          <p:nvPr/>
        </p:nvSpPr>
        <p:spPr>
          <a:xfrm>
            <a:off x="2381217" y="4208853"/>
            <a:ext cx="304800" cy="304800"/>
          </a:xfrm>
          <a:prstGeom prst="rightArrow">
            <a:avLst/>
          </a:prstGeom>
          <a:solidFill>
            <a:srgbClr val="CF01B6"/>
          </a:solidFill>
          <a:ln>
            <a:solidFill>
              <a:srgbClr val="CF0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0ECA07-8DBC-412C-B944-03AF3B15B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8000" y="4144429"/>
            <a:ext cx="418069" cy="4336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A437EB-658E-4F16-8A47-4DDE79535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0" y="1117600"/>
            <a:ext cx="2081592" cy="15851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725138-783D-427A-87F3-48CD10F96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7369" y="1672006"/>
            <a:ext cx="418069" cy="4336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BC6212-F402-42FE-B5ED-C05EE5C32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785" y="3073400"/>
            <a:ext cx="2081592" cy="1585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068D99-8FC6-4FA0-BC1E-0394F8F4E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7370" y="4142654"/>
            <a:ext cx="418069" cy="4336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45F907-FCF1-44FC-A0F7-3CA1BED2B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785" y="5029200"/>
            <a:ext cx="2081592" cy="15851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F66197-5CD2-4C16-B061-C3D388C36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6089951"/>
            <a:ext cx="418069" cy="433648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501E4B18-30CF-49D5-8673-6904E26E888F}"/>
              </a:ext>
            </a:extLst>
          </p:cNvPr>
          <p:cNvSpPr/>
          <p:nvPr/>
        </p:nvSpPr>
        <p:spPr>
          <a:xfrm>
            <a:off x="4648200" y="3446853"/>
            <a:ext cx="838200" cy="8382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DED939-1AFE-4B4B-8340-4DC85FD3BDA1}"/>
              </a:ext>
            </a:extLst>
          </p:cNvPr>
          <p:cNvCxnSpPr>
            <a:stCxn id="4" idx="3"/>
            <a:endCxn id="14" idx="2"/>
          </p:cNvCxnSpPr>
          <p:nvPr/>
        </p:nvCxnSpPr>
        <p:spPr>
          <a:xfrm>
            <a:off x="2462592" y="3865953"/>
            <a:ext cx="2185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E1FBA6-9A68-4BAF-BA4E-F30CD00E7BAF}"/>
              </a:ext>
            </a:extLst>
          </p:cNvPr>
          <p:cNvCxnSpPr>
            <a:stCxn id="14" idx="6"/>
            <a:endCxn id="7" idx="1"/>
          </p:cNvCxnSpPr>
          <p:nvPr/>
        </p:nvCxnSpPr>
        <p:spPr>
          <a:xfrm flipV="1">
            <a:off x="5486400" y="1910153"/>
            <a:ext cx="2362200" cy="195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C4D1B2-CB56-431C-A6F3-6CBE37D10947}"/>
              </a:ext>
            </a:extLst>
          </p:cNvPr>
          <p:cNvCxnSpPr>
            <a:stCxn id="14" idx="6"/>
            <a:endCxn id="10" idx="1"/>
          </p:cNvCxnSpPr>
          <p:nvPr/>
        </p:nvCxnSpPr>
        <p:spPr>
          <a:xfrm>
            <a:off x="5486400" y="3865953"/>
            <a:ext cx="23733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6C6367-875C-4408-AD72-95826BAF4DC4}"/>
              </a:ext>
            </a:extLst>
          </p:cNvPr>
          <p:cNvCxnSpPr>
            <a:stCxn id="14" idx="6"/>
            <a:endCxn id="12" idx="1"/>
          </p:cNvCxnSpPr>
          <p:nvPr/>
        </p:nvCxnSpPr>
        <p:spPr>
          <a:xfrm>
            <a:off x="5486400" y="3865953"/>
            <a:ext cx="2373385" cy="195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036536C-24A3-46B8-BC2B-5E84C66F997E}"/>
              </a:ext>
            </a:extLst>
          </p:cNvPr>
          <p:cNvSpPr txBox="1"/>
          <p:nvPr/>
        </p:nvSpPr>
        <p:spPr>
          <a:xfrm>
            <a:off x="2620140" y="3496621"/>
            <a:ext cx="1732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F01B6"/>
                </a:solidFill>
                <a:latin typeface="Calibri"/>
                <a:cs typeface="Calibri"/>
              </a:rPr>
              <a:t>action a = “east”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431931-FF71-449B-9141-B4655E2B152D}"/>
              </a:ext>
            </a:extLst>
          </p:cNvPr>
          <p:cNvSpPr/>
          <p:nvPr/>
        </p:nvSpPr>
        <p:spPr>
          <a:xfrm>
            <a:off x="736865" y="2591481"/>
            <a:ext cx="1493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state s = (4,1) </a:t>
            </a:r>
            <a:endParaRPr lang="en-US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8862878-D855-4F6D-859B-712741C6D91B}"/>
                  </a:ext>
                </a:extLst>
              </p:cNvPr>
              <p:cNvSpPr/>
              <p:nvPr/>
            </p:nvSpPr>
            <p:spPr>
              <a:xfrm>
                <a:off x="10125440" y="1753112"/>
                <a:ext cx="16132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00FF"/>
                    </a:solidFill>
                    <a:latin typeface="Calibri"/>
                    <a:cs typeface="Calibri"/>
                  </a:rPr>
                  <a:t>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0000FF"/>
                    </a:solidFill>
                    <a:latin typeface="Calibri"/>
                    <a:cs typeface="Calibri"/>
                  </a:rPr>
                  <a:t> = (4,2) </a:t>
                </a:r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8862878-D855-4F6D-859B-712741C6D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5440" y="1753112"/>
                <a:ext cx="1613262" cy="369332"/>
              </a:xfrm>
              <a:prstGeom prst="rect">
                <a:avLst/>
              </a:prstGeom>
              <a:blipFill>
                <a:blip r:embed="rId4"/>
                <a:stretch>
                  <a:fillRect l="-3396" t="-10000" r="-188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07DA865-0C7D-4803-94C6-A5A69E7576A9}"/>
                  </a:ext>
                </a:extLst>
              </p:cNvPr>
              <p:cNvSpPr/>
              <p:nvPr/>
            </p:nvSpPr>
            <p:spPr>
              <a:xfrm>
                <a:off x="10125439" y="3775097"/>
                <a:ext cx="16079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00FF"/>
                    </a:solidFill>
                    <a:latin typeface="Calibri"/>
                    <a:cs typeface="Calibri"/>
                  </a:rPr>
                  <a:t>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0000FF"/>
                    </a:solidFill>
                    <a:latin typeface="Calibri"/>
                    <a:cs typeface="Calibri"/>
                  </a:rPr>
                  <a:t> = (4,1) </a:t>
                </a:r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07DA865-0C7D-4803-94C6-A5A69E7576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5439" y="3775097"/>
                <a:ext cx="1607941" cy="369332"/>
              </a:xfrm>
              <a:prstGeom prst="rect">
                <a:avLst/>
              </a:prstGeom>
              <a:blipFill>
                <a:blip r:embed="rId5"/>
                <a:stretch>
                  <a:fillRect l="-3409" t="-8197" r="-1894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C3D4CEB-FDA5-4CA1-80C5-32406E37E8F8}"/>
                  </a:ext>
                </a:extLst>
              </p:cNvPr>
              <p:cNvSpPr/>
              <p:nvPr/>
            </p:nvSpPr>
            <p:spPr>
              <a:xfrm>
                <a:off x="10125438" y="5604929"/>
                <a:ext cx="16132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00FF"/>
                    </a:solidFill>
                    <a:latin typeface="Calibri"/>
                    <a:cs typeface="Calibri"/>
                  </a:rPr>
                  <a:t>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0000FF"/>
                    </a:solidFill>
                    <a:latin typeface="Calibri"/>
                    <a:cs typeface="Calibri"/>
                  </a:rPr>
                  <a:t> = (4,1) </a:t>
                </a:r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C3D4CEB-FDA5-4CA1-80C5-32406E37E8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5438" y="5604929"/>
                <a:ext cx="1613262" cy="369332"/>
              </a:xfrm>
              <a:prstGeom prst="rect">
                <a:avLst/>
              </a:prstGeom>
              <a:blipFill>
                <a:blip r:embed="rId6"/>
                <a:stretch>
                  <a:fillRect l="-3396" t="-8197" r="-188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698F598-EE6C-4B5C-822A-33AC93E20AE5}"/>
                  </a:ext>
                </a:extLst>
              </p:cNvPr>
              <p:cNvSpPr txBox="1"/>
              <p:nvPr/>
            </p:nvSpPr>
            <p:spPr>
              <a:xfrm rot="19217693">
                <a:off x="5744506" y="2500950"/>
                <a:ext cx="16849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F01B6"/>
                    </a:solidFill>
                    <a:latin typeface="Calibri"/>
                    <a:cs typeface="Calibri"/>
                  </a:rPr>
                  <a:t>P(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  <m:sup>
                        <m:r>
                          <a:rPr lang="en-US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  <m:d>
                      <m:dPr>
                        <m:begChr m:val="|"/>
                        <m:ctrlP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=0.1</m:t>
                    </m:r>
                  </m:oMath>
                </a14:m>
                <a:endParaRPr lang="en-US" dirty="0">
                  <a:solidFill>
                    <a:srgbClr val="CF01B6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698F598-EE6C-4B5C-822A-33AC93E20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217693">
                <a:off x="5744506" y="2500950"/>
                <a:ext cx="1684948" cy="369332"/>
              </a:xfrm>
              <a:prstGeom prst="rect">
                <a:avLst/>
              </a:prstGeom>
              <a:blipFill>
                <a:blip r:embed="rId7"/>
                <a:stretch>
                  <a:fillRect l="-3557" b="-7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F8E0E63-C481-4BFC-B2C2-BE85C873EDB5}"/>
                  </a:ext>
                </a:extLst>
              </p:cNvPr>
              <p:cNvSpPr txBox="1"/>
              <p:nvPr/>
            </p:nvSpPr>
            <p:spPr>
              <a:xfrm>
                <a:off x="5995146" y="3470424"/>
                <a:ext cx="16849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F01B6"/>
                    </a:solidFill>
                    <a:latin typeface="Calibri"/>
                    <a:cs typeface="Calibri"/>
                  </a:rPr>
                  <a:t>P(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  <m:d>
                      <m:dPr>
                        <m:begChr m:val="|"/>
                        <m:ctrlP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=0.8</m:t>
                    </m:r>
                  </m:oMath>
                </a14:m>
                <a:endParaRPr lang="en-US" dirty="0">
                  <a:solidFill>
                    <a:srgbClr val="CF01B6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F8E0E63-C481-4BFC-B2C2-BE85C873E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5146" y="3470424"/>
                <a:ext cx="1684948" cy="369332"/>
              </a:xfrm>
              <a:prstGeom prst="rect">
                <a:avLst/>
              </a:prstGeom>
              <a:blipFill>
                <a:blip r:embed="rId8"/>
                <a:stretch>
                  <a:fillRect l="-2888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C709625-CBB9-411D-9A92-7061692F52C6}"/>
                  </a:ext>
                </a:extLst>
              </p:cNvPr>
              <p:cNvSpPr txBox="1"/>
              <p:nvPr/>
            </p:nvSpPr>
            <p:spPr>
              <a:xfrm rot="2318175">
                <a:off x="5751762" y="4851617"/>
                <a:ext cx="168494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rgbClr val="CF01B6"/>
                    </a:solidFill>
                    <a:latin typeface="Calibri"/>
                    <a:cs typeface="Calibri"/>
                  </a:rPr>
                  <a:t>P(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  <m:d>
                      <m:dPr>
                        <m:begChr m:val="|"/>
                        <m:ctrlP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𝑎</m:t>
                        </m:r>
                      </m:e>
                    </m:d>
                    <m:r>
                      <a:rPr lang="en-US" b="0" i="1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=0.1</m:t>
                    </m:r>
                  </m:oMath>
                </a14:m>
                <a:endParaRPr lang="en-US" dirty="0">
                  <a:solidFill>
                    <a:srgbClr val="CF01B6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C709625-CBB9-411D-9A92-7061692F5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318175">
                <a:off x="5751762" y="4851617"/>
                <a:ext cx="1684948" cy="369332"/>
              </a:xfrm>
              <a:prstGeom prst="rect">
                <a:avLst/>
              </a:prstGeom>
              <a:blipFill>
                <a:blip r:embed="rId9"/>
                <a:stretch>
                  <a:fillRect l="-5882" t="-40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2313115-EF9E-4E87-86A5-93A88297B18A}"/>
                  </a:ext>
                </a:extLst>
              </p:cNvPr>
              <p:cNvSpPr txBox="1"/>
              <p:nvPr/>
            </p:nvSpPr>
            <p:spPr>
              <a:xfrm>
                <a:off x="4086278" y="5343080"/>
                <a:ext cx="2149819" cy="746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=1.0</m:t>
                          </m:r>
                        </m:e>
                      </m:nary>
                    </m:oMath>
                  </m:oMathPara>
                </a14:m>
                <a:endParaRPr lang="en-US" sz="20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2313115-EF9E-4E87-86A5-93A88297B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6278" y="5343080"/>
                <a:ext cx="2149819" cy="74687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46934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23" grpId="0"/>
      <p:bldP spid="25" grpId="0"/>
      <p:bldP spid="26" grpId="0"/>
      <p:bldP spid="27" grpId="0"/>
      <p:bldP spid="28" grpId="0"/>
      <p:bldP spid="29" grpId="0"/>
      <p:bldP spid="30" grpId="0"/>
      <p:bldP spid="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MDP Search Trees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65237"/>
            <a:ext cx="11201400" cy="4525963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Each MDP state projects an </a:t>
            </a:r>
            <a:r>
              <a:rPr lang="en-US" sz="2400" dirty="0" err="1">
                <a:latin typeface="Calibri"/>
                <a:ea typeface="ＭＳ Ｐゴシック" pitchFamily="34" charset="-128"/>
                <a:cs typeface="Calibri"/>
              </a:rPr>
              <a:t>expectimax</a:t>
            </a:r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-like search tree</a:t>
            </a:r>
          </a:p>
        </p:txBody>
      </p:sp>
      <p:sp>
        <p:nvSpPr>
          <p:cNvPr id="35843" name="AutoShape 4"/>
          <p:cNvSpPr>
            <a:spLocks noChangeArrowheads="1"/>
          </p:cNvSpPr>
          <p:nvPr/>
        </p:nvSpPr>
        <p:spPr bwMode="auto">
          <a:xfrm>
            <a:off x="5486400" y="2133600"/>
            <a:ext cx="457200" cy="365125"/>
          </a:xfrm>
          <a:prstGeom prst="triangle">
            <a:avLst>
              <a:gd name="adj" fmla="val 50000"/>
            </a:avLst>
          </a:prstGeom>
          <a:solidFill>
            <a:srgbClr val="8FAA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35844" name="AutoShape 5"/>
          <p:cNvSpPr>
            <a:spLocks noChangeArrowheads="1"/>
          </p:cNvSpPr>
          <p:nvPr/>
        </p:nvSpPr>
        <p:spPr bwMode="auto">
          <a:xfrm>
            <a:off x="5334000" y="5121275"/>
            <a:ext cx="457200" cy="365125"/>
          </a:xfrm>
          <a:prstGeom prst="triangle">
            <a:avLst>
              <a:gd name="adj" fmla="val 50000"/>
            </a:avLst>
          </a:prstGeom>
          <a:solidFill>
            <a:srgbClr val="8FAA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Calibri"/>
              <a:cs typeface="Calibri"/>
            </a:endParaRPr>
          </a:p>
        </p:txBody>
      </p:sp>
      <p:grpSp>
        <p:nvGrpSpPr>
          <p:cNvPr id="35845" name="Group 6"/>
          <p:cNvGrpSpPr>
            <a:grpSpLocks/>
          </p:cNvGrpSpPr>
          <p:nvPr/>
        </p:nvGrpSpPr>
        <p:grpSpPr bwMode="auto">
          <a:xfrm>
            <a:off x="3886200" y="2514600"/>
            <a:ext cx="3733800" cy="1066800"/>
            <a:chOff x="1584" y="1680"/>
            <a:chExt cx="2352" cy="336"/>
          </a:xfrm>
        </p:grpSpPr>
        <p:sp>
          <p:nvSpPr>
            <p:cNvPr id="35869" name="Line 7"/>
            <p:cNvSpPr>
              <a:spLocks noChangeShapeType="1"/>
            </p:cNvSpPr>
            <p:nvPr/>
          </p:nvSpPr>
          <p:spPr bwMode="auto">
            <a:xfrm flipH="1">
              <a:off x="1584" y="168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70" name="Line 8"/>
            <p:cNvSpPr>
              <a:spLocks noChangeShapeType="1"/>
            </p:cNvSpPr>
            <p:nvPr/>
          </p:nvSpPr>
          <p:spPr bwMode="auto">
            <a:xfrm>
              <a:off x="2736" y="1680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71" name="Line 9"/>
            <p:cNvSpPr>
              <a:spLocks noChangeShapeType="1"/>
            </p:cNvSpPr>
            <p:nvPr/>
          </p:nvSpPr>
          <p:spPr bwMode="auto">
            <a:xfrm flipH="1">
              <a:off x="2304" y="16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72" name="Line 10"/>
            <p:cNvSpPr>
              <a:spLocks noChangeShapeType="1"/>
            </p:cNvSpPr>
            <p:nvPr/>
          </p:nvSpPr>
          <p:spPr bwMode="auto">
            <a:xfrm>
              <a:off x="2736" y="1680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35846" name="Oval 11"/>
          <p:cNvSpPr>
            <a:spLocks noChangeArrowheads="1"/>
          </p:cNvSpPr>
          <p:nvPr/>
        </p:nvSpPr>
        <p:spPr bwMode="auto">
          <a:xfrm>
            <a:off x="4876800" y="3581400"/>
            <a:ext cx="381000" cy="381000"/>
          </a:xfrm>
          <a:prstGeom prst="ellipse">
            <a:avLst/>
          </a:prstGeom>
          <a:solidFill>
            <a:srgbClr val="B8EAC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grpSp>
        <p:nvGrpSpPr>
          <p:cNvPr id="35847" name="Group 12"/>
          <p:cNvGrpSpPr>
            <a:grpSpLocks/>
          </p:cNvGrpSpPr>
          <p:nvPr/>
        </p:nvGrpSpPr>
        <p:grpSpPr bwMode="auto">
          <a:xfrm>
            <a:off x="3505200" y="3962400"/>
            <a:ext cx="3124200" cy="1143000"/>
            <a:chOff x="1536" y="2400"/>
            <a:chExt cx="1584" cy="624"/>
          </a:xfrm>
        </p:grpSpPr>
        <p:sp>
          <p:nvSpPr>
            <p:cNvPr id="35865" name="Line 13"/>
            <p:cNvSpPr>
              <a:spLocks noChangeShapeType="1"/>
            </p:cNvSpPr>
            <p:nvPr/>
          </p:nvSpPr>
          <p:spPr bwMode="auto">
            <a:xfrm flipH="1">
              <a:off x="1536" y="2400"/>
              <a:ext cx="776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6" name="Line 14"/>
            <p:cNvSpPr>
              <a:spLocks noChangeShapeType="1"/>
            </p:cNvSpPr>
            <p:nvPr/>
          </p:nvSpPr>
          <p:spPr bwMode="auto">
            <a:xfrm>
              <a:off x="2312" y="2400"/>
              <a:ext cx="808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7" name="Line 15"/>
            <p:cNvSpPr>
              <a:spLocks noChangeShapeType="1"/>
            </p:cNvSpPr>
            <p:nvPr/>
          </p:nvSpPr>
          <p:spPr bwMode="auto">
            <a:xfrm flipH="1">
              <a:off x="2021" y="2400"/>
              <a:ext cx="291" cy="624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8" name="Line 16"/>
            <p:cNvSpPr>
              <a:spLocks noChangeShapeType="1"/>
            </p:cNvSpPr>
            <p:nvPr/>
          </p:nvSpPr>
          <p:spPr bwMode="auto">
            <a:xfrm>
              <a:off x="2312" y="2400"/>
              <a:ext cx="280" cy="624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35848" name="Text Box 17"/>
          <p:cNvSpPr txBox="1">
            <a:spLocks noChangeArrowheads="1"/>
          </p:cNvSpPr>
          <p:nvPr/>
        </p:nvSpPr>
        <p:spPr bwMode="auto">
          <a:xfrm>
            <a:off x="5410200" y="2833688"/>
            <a:ext cx="3810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a</a:t>
            </a:r>
          </a:p>
        </p:txBody>
      </p:sp>
      <p:sp>
        <p:nvSpPr>
          <p:cNvPr id="35849" name="Text Box 18"/>
          <p:cNvSpPr txBox="1">
            <a:spLocks noChangeArrowheads="1"/>
          </p:cNvSpPr>
          <p:nvPr/>
        </p:nvSpPr>
        <p:spPr bwMode="auto">
          <a:xfrm>
            <a:off x="5943600" y="2133600"/>
            <a:ext cx="381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35850" name="Text Box 19"/>
          <p:cNvSpPr txBox="1">
            <a:spLocks noChangeArrowheads="1"/>
          </p:cNvSpPr>
          <p:nvPr/>
        </p:nvSpPr>
        <p:spPr bwMode="auto">
          <a:xfrm>
            <a:off x="5791200" y="5105400"/>
            <a:ext cx="4572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 dirty="0">
                <a:solidFill>
                  <a:schemeClr val="accent2"/>
                </a:solidFill>
                <a:latin typeface="Calibri"/>
                <a:cs typeface="Calibri"/>
              </a:rPr>
              <a:t>s</a:t>
            </a:r>
            <a:r>
              <a:rPr lang="ja-JP" altLang="en-US">
                <a:solidFill>
                  <a:schemeClr val="accent2"/>
                </a:solidFill>
                <a:latin typeface="Calibri"/>
                <a:cs typeface="Calibri"/>
              </a:rPr>
              <a:t>’</a:t>
            </a:r>
            <a:endParaRPr lang="en-US" dirty="0">
              <a:solidFill>
                <a:schemeClr val="accent2"/>
              </a:solidFill>
              <a:latin typeface="Calibri"/>
              <a:cs typeface="Calibri"/>
            </a:endParaRPr>
          </a:p>
        </p:txBody>
      </p:sp>
      <p:sp>
        <p:nvSpPr>
          <p:cNvPr id="35851" name="Text Box 20"/>
          <p:cNvSpPr txBox="1">
            <a:spLocks noChangeArrowheads="1"/>
          </p:cNvSpPr>
          <p:nvPr/>
        </p:nvSpPr>
        <p:spPr bwMode="auto">
          <a:xfrm>
            <a:off x="5257800" y="3581400"/>
            <a:ext cx="762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s, a</a:t>
            </a:r>
          </a:p>
        </p:txBody>
      </p:sp>
      <p:grpSp>
        <p:nvGrpSpPr>
          <p:cNvPr id="35852" name="Group 21"/>
          <p:cNvGrpSpPr>
            <a:grpSpLocks/>
          </p:cNvGrpSpPr>
          <p:nvPr/>
        </p:nvGrpSpPr>
        <p:grpSpPr bwMode="auto">
          <a:xfrm>
            <a:off x="3733800" y="5486400"/>
            <a:ext cx="3733800" cy="533400"/>
            <a:chOff x="1584" y="1680"/>
            <a:chExt cx="2352" cy="336"/>
          </a:xfrm>
        </p:grpSpPr>
        <p:sp>
          <p:nvSpPr>
            <p:cNvPr id="35861" name="Line 22"/>
            <p:cNvSpPr>
              <a:spLocks noChangeShapeType="1"/>
            </p:cNvSpPr>
            <p:nvPr/>
          </p:nvSpPr>
          <p:spPr bwMode="auto">
            <a:xfrm flipH="1">
              <a:off x="1584" y="1680"/>
              <a:ext cx="1152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2" name="Line 23"/>
            <p:cNvSpPr>
              <a:spLocks noChangeShapeType="1"/>
            </p:cNvSpPr>
            <p:nvPr/>
          </p:nvSpPr>
          <p:spPr bwMode="auto">
            <a:xfrm>
              <a:off x="2736" y="1680"/>
              <a:ext cx="1200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3" name="Line 24"/>
            <p:cNvSpPr>
              <a:spLocks noChangeShapeType="1"/>
            </p:cNvSpPr>
            <p:nvPr/>
          </p:nvSpPr>
          <p:spPr bwMode="auto">
            <a:xfrm flipH="1">
              <a:off x="2304" y="1680"/>
              <a:ext cx="432" cy="336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  <p:sp>
          <p:nvSpPr>
            <p:cNvPr id="35864" name="Line 25"/>
            <p:cNvSpPr>
              <a:spLocks noChangeShapeType="1"/>
            </p:cNvSpPr>
            <p:nvPr/>
          </p:nvSpPr>
          <p:spPr bwMode="auto">
            <a:xfrm>
              <a:off x="2736" y="1680"/>
              <a:ext cx="432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>
                <a:latin typeface="Calibri"/>
                <a:cs typeface="Calibri"/>
              </a:endParaRPr>
            </a:p>
          </p:txBody>
        </p:sp>
      </p:grpSp>
      <p:sp>
        <p:nvSpPr>
          <p:cNvPr id="35853" name="Freeform 26"/>
          <p:cNvSpPr>
            <a:spLocks/>
          </p:cNvSpPr>
          <p:nvPr/>
        </p:nvSpPr>
        <p:spPr bwMode="auto">
          <a:xfrm>
            <a:off x="5486400" y="4167188"/>
            <a:ext cx="2133600" cy="404812"/>
          </a:xfrm>
          <a:custGeom>
            <a:avLst/>
            <a:gdLst>
              <a:gd name="T0" fmla="*/ 0 w 1344"/>
              <a:gd name="T1" fmla="*/ 2147483647 h 255"/>
              <a:gd name="T2" fmla="*/ 2147483647 w 1344"/>
              <a:gd name="T3" fmla="*/ 2147483647 h 255"/>
              <a:gd name="T4" fmla="*/ 2147483647 w 1344"/>
              <a:gd name="T5" fmla="*/ 2147483647 h 255"/>
              <a:gd name="T6" fmla="*/ 0 60000 65536"/>
              <a:gd name="T7" fmla="*/ 0 60000 65536"/>
              <a:gd name="T8" fmla="*/ 0 60000 65536"/>
              <a:gd name="T9" fmla="*/ 0 w 1344"/>
              <a:gd name="T10" fmla="*/ 0 h 255"/>
              <a:gd name="T11" fmla="*/ 1344 w 1344"/>
              <a:gd name="T12" fmla="*/ 255 h 25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44" h="255">
                <a:moveTo>
                  <a:pt x="0" y="255"/>
                </a:moveTo>
                <a:cubicBezTo>
                  <a:pt x="79" y="219"/>
                  <a:pt x="251" y="80"/>
                  <a:pt x="475" y="40"/>
                </a:cubicBezTo>
                <a:cubicBezTo>
                  <a:pt x="699" y="0"/>
                  <a:pt x="1199" y="19"/>
                  <a:pt x="1344" y="15"/>
                </a:cubicBezTo>
              </a:path>
            </a:pathLst>
          </a:custGeom>
          <a:noFill/>
          <a:ln w="50800">
            <a:solidFill>
              <a:srgbClr val="C00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854" name="Text Box 27"/>
          <p:cNvSpPr txBox="1">
            <a:spLocks noChangeArrowheads="1"/>
          </p:cNvSpPr>
          <p:nvPr/>
        </p:nvSpPr>
        <p:spPr bwMode="auto">
          <a:xfrm>
            <a:off x="7772400" y="3962400"/>
            <a:ext cx="2819400" cy="119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(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s,a,s</a:t>
            </a:r>
            <a:r>
              <a:rPr lang="ja-JP" altLang="en-US" dirty="0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) called a </a:t>
            </a:r>
            <a:r>
              <a:rPr lang="en-US" altLang="ja-JP" i="1" dirty="0">
                <a:solidFill>
                  <a:srgbClr val="C00000"/>
                </a:solidFill>
                <a:latin typeface="Calibri"/>
                <a:cs typeface="Calibri"/>
              </a:rPr>
              <a:t>transition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T(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s,a,s</a:t>
            </a:r>
            <a:r>
              <a:rPr lang="ja-JP" altLang="en-US" dirty="0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) = P(s</a:t>
            </a:r>
            <a:r>
              <a:rPr lang="ja-JP" altLang="en-US" dirty="0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|</a:t>
            </a:r>
            <a:r>
              <a:rPr lang="en-US" altLang="ja-JP" dirty="0" err="1">
                <a:solidFill>
                  <a:srgbClr val="C00000"/>
                </a:solidFill>
                <a:latin typeface="Calibri"/>
                <a:cs typeface="Calibri"/>
              </a:rPr>
              <a:t>s,a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)</a:t>
            </a:r>
          </a:p>
          <a:p>
            <a:pPr>
              <a:spcBef>
                <a:spcPct val="50000"/>
              </a:spcBef>
            </a:pPr>
            <a:r>
              <a:rPr lang="en-US" dirty="0">
                <a:solidFill>
                  <a:srgbClr val="C00000"/>
                </a:solidFill>
                <a:latin typeface="Calibri"/>
                <a:cs typeface="Calibri"/>
              </a:rPr>
              <a:t>R(</a:t>
            </a:r>
            <a:r>
              <a:rPr lang="en-US" dirty="0" err="1">
                <a:solidFill>
                  <a:srgbClr val="C00000"/>
                </a:solidFill>
                <a:latin typeface="Calibri"/>
                <a:cs typeface="Calibri"/>
              </a:rPr>
              <a:t>s,a,s</a:t>
            </a:r>
            <a:r>
              <a:rPr lang="ja-JP" altLang="en-US" dirty="0">
                <a:solidFill>
                  <a:srgbClr val="C00000"/>
                </a:solidFill>
                <a:latin typeface="Calibri"/>
                <a:cs typeface="Calibri"/>
              </a:rPr>
              <a:t>’</a:t>
            </a:r>
            <a:r>
              <a:rPr lang="en-US" altLang="ja-JP" dirty="0">
                <a:solidFill>
                  <a:srgbClr val="C00000"/>
                </a:solidFill>
                <a:latin typeface="Calibri"/>
                <a:cs typeface="Calibri"/>
              </a:rPr>
              <a:t>)</a:t>
            </a:r>
            <a:endParaRPr lang="en-US" dirty="0">
              <a:solidFill>
                <a:srgbClr val="C00000"/>
              </a:solidFill>
              <a:latin typeface="Calibri"/>
              <a:cs typeface="Calibri"/>
            </a:endParaRPr>
          </a:p>
        </p:txBody>
      </p:sp>
      <p:sp>
        <p:nvSpPr>
          <p:cNvPr id="35855" name="Text Box 28"/>
          <p:cNvSpPr txBox="1">
            <a:spLocks noChangeArrowheads="1"/>
          </p:cNvSpPr>
          <p:nvPr/>
        </p:nvSpPr>
        <p:spPr bwMode="auto">
          <a:xfrm>
            <a:off x="4495800" y="4419600"/>
            <a:ext cx="1066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s,a,s</a:t>
            </a:r>
            <a:r>
              <a:rPr lang="ja-JP" altLang="en-US">
                <a:latin typeface="Calibri"/>
                <a:cs typeface="Calibri"/>
              </a:rPr>
              <a:t>’</a:t>
            </a:r>
            <a:endParaRPr lang="en-US">
              <a:latin typeface="Calibri"/>
              <a:cs typeface="Calibri"/>
            </a:endParaRPr>
          </a:p>
        </p:txBody>
      </p:sp>
      <p:sp>
        <p:nvSpPr>
          <p:cNvPr id="35856" name="Freeform 29"/>
          <p:cNvSpPr>
            <a:spLocks/>
          </p:cNvSpPr>
          <p:nvPr/>
        </p:nvSpPr>
        <p:spPr bwMode="auto">
          <a:xfrm>
            <a:off x="6332538" y="2301875"/>
            <a:ext cx="2201862" cy="60325"/>
          </a:xfrm>
          <a:custGeom>
            <a:avLst/>
            <a:gdLst>
              <a:gd name="T0" fmla="*/ 0 w 1387"/>
              <a:gd name="T1" fmla="*/ 2147483647 h 38"/>
              <a:gd name="T2" fmla="*/ 2147483647 w 1387"/>
              <a:gd name="T3" fmla="*/ 2147483647 h 38"/>
              <a:gd name="T4" fmla="*/ 2147483647 w 1387"/>
              <a:gd name="T5" fmla="*/ 0 h 38"/>
              <a:gd name="T6" fmla="*/ 0 60000 65536"/>
              <a:gd name="T7" fmla="*/ 0 60000 65536"/>
              <a:gd name="T8" fmla="*/ 0 60000 65536"/>
              <a:gd name="T9" fmla="*/ 0 w 1387"/>
              <a:gd name="T10" fmla="*/ 0 h 38"/>
              <a:gd name="T11" fmla="*/ 1387 w 1387"/>
              <a:gd name="T12" fmla="*/ 38 h 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7" h="38">
                <a:moveTo>
                  <a:pt x="0" y="38"/>
                </a:moveTo>
                <a:cubicBezTo>
                  <a:pt x="86" y="36"/>
                  <a:pt x="287" y="31"/>
                  <a:pt x="518" y="25"/>
                </a:cubicBezTo>
                <a:cubicBezTo>
                  <a:pt x="749" y="19"/>
                  <a:pt x="1242" y="4"/>
                  <a:pt x="1387" y="0"/>
                </a:cubicBezTo>
              </a:path>
            </a:pathLst>
          </a:custGeom>
          <a:noFill/>
          <a:ln w="50800">
            <a:solidFill>
              <a:srgbClr val="0000FF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857" name="Text Box 30"/>
          <p:cNvSpPr txBox="1">
            <a:spLocks noChangeArrowheads="1"/>
          </p:cNvSpPr>
          <p:nvPr/>
        </p:nvSpPr>
        <p:spPr bwMode="auto">
          <a:xfrm>
            <a:off x="8610600" y="2100262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s is a </a:t>
            </a:r>
            <a:r>
              <a:rPr lang="en-US" i="1" dirty="0">
                <a:solidFill>
                  <a:srgbClr val="0000FF"/>
                </a:solidFill>
                <a:latin typeface="Calibri"/>
                <a:cs typeface="Calibri"/>
              </a:rPr>
              <a:t>state</a:t>
            </a:r>
          </a:p>
        </p:txBody>
      </p:sp>
      <p:sp>
        <p:nvSpPr>
          <p:cNvPr id="35858" name="Freeform 31"/>
          <p:cNvSpPr>
            <a:spLocks/>
          </p:cNvSpPr>
          <p:nvPr/>
        </p:nvSpPr>
        <p:spPr bwMode="auto">
          <a:xfrm flipH="1">
            <a:off x="3048000" y="3733800"/>
            <a:ext cx="1676400" cy="76200"/>
          </a:xfrm>
          <a:custGeom>
            <a:avLst/>
            <a:gdLst>
              <a:gd name="T0" fmla="*/ 0 w 1387"/>
              <a:gd name="T1" fmla="*/ 2147483647 h 38"/>
              <a:gd name="T2" fmla="*/ 2147483647 w 1387"/>
              <a:gd name="T3" fmla="*/ 2147483647 h 38"/>
              <a:gd name="T4" fmla="*/ 2147483647 w 1387"/>
              <a:gd name="T5" fmla="*/ 0 h 38"/>
              <a:gd name="T6" fmla="*/ 0 60000 65536"/>
              <a:gd name="T7" fmla="*/ 0 60000 65536"/>
              <a:gd name="T8" fmla="*/ 0 60000 65536"/>
              <a:gd name="T9" fmla="*/ 0 w 1387"/>
              <a:gd name="T10" fmla="*/ 0 h 38"/>
              <a:gd name="T11" fmla="*/ 1387 w 1387"/>
              <a:gd name="T12" fmla="*/ 38 h 38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387" h="38">
                <a:moveTo>
                  <a:pt x="0" y="38"/>
                </a:moveTo>
                <a:cubicBezTo>
                  <a:pt x="86" y="36"/>
                  <a:pt x="287" y="31"/>
                  <a:pt x="518" y="25"/>
                </a:cubicBezTo>
                <a:cubicBezTo>
                  <a:pt x="749" y="19"/>
                  <a:pt x="1242" y="4"/>
                  <a:pt x="1387" y="0"/>
                </a:cubicBezTo>
              </a:path>
            </a:pathLst>
          </a:custGeom>
          <a:noFill/>
          <a:ln w="50800">
            <a:solidFill>
              <a:srgbClr val="008000"/>
            </a:solidFill>
            <a:round/>
            <a:headEnd/>
            <a:tailEnd type="triangle" w="lg" len="lg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35859" name="Text Box 32"/>
          <p:cNvSpPr txBox="1">
            <a:spLocks noChangeArrowheads="1"/>
          </p:cNvSpPr>
          <p:nvPr/>
        </p:nvSpPr>
        <p:spPr bwMode="auto">
          <a:xfrm>
            <a:off x="1752600" y="3429000"/>
            <a:ext cx="1371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(s, a) is a </a:t>
            </a:r>
            <a:r>
              <a:rPr lang="en-US" i="1" dirty="0">
                <a:solidFill>
                  <a:srgbClr val="008000"/>
                </a:solidFill>
                <a:latin typeface="Calibri"/>
                <a:cs typeface="Calibri"/>
              </a:rPr>
              <a:t>q-state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2743429"/>
            <a:ext cx="3017838" cy="2259698"/>
          </a:xfrm>
          <a:prstGeom prst="rect">
            <a:avLst/>
          </a:prstGeom>
          <a:noFill/>
        </p:spPr>
      </p:pic>
      <p:pic>
        <p:nvPicPr>
          <p:cNvPr id="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28660" y="4558506"/>
            <a:ext cx="1844538" cy="1595768"/>
          </a:xfrm>
          <a:prstGeom prst="rect">
            <a:avLst/>
          </a:prstGeom>
          <a:noFill/>
        </p:spPr>
      </p:pic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06000" y="1448716"/>
            <a:ext cx="2057400" cy="144261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  <a:sym typeface="Symbol" pitchFamily="18" charset="2"/>
              </a:rPr>
              <a:t>Optimal Policies</a:t>
            </a:r>
          </a:p>
        </p:txBody>
      </p:sp>
      <p:pic>
        <p:nvPicPr>
          <p:cNvPr id="1723396" name="Picture 4"/>
          <p:cNvPicPr>
            <a:picLocks noChangeAspect="1" noChangeArrowheads="1"/>
          </p:cNvPicPr>
          <p:nvPr/>
        </p:nvPicPr>
        <p:blipFill>
          <a:blip r:embed="rId3" cstate="print"/>
          <a:srcRect r="1050"/>
          <a:stretch>
            <a:fillRect/>
          </a:stretch>
        </p:blipFill>
        <p:spPr bwMode="auto">
          <a:xfrm>
            <a:off x="7239000" y="1360487"/>
            <a:ext cx="2766237" cy="2100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6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9800" y="1360487"/>
            <a:ext cx="2795588" cy="2109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3398" name="Picture 6"/>
          <p:cNvPicPr>
            <a:picLocks noChangeAspect="1" noChangeArrowheads="1"/>
          </p:cNvPicPr>
          <p:nvPr/>
        </p:nvPicPr>
        <p:blipFill>
          <a:blip r:embed="rId5" cstate="print"/>
          <a:srcRect r="1141"/>
          <a:stretch>
            <a:fillRect/>
          </a:stretch>
        </p:blipFill>
        <p:spPr bwMode="auto">
          <a:xfrm>
            <a:off x="2233613" y="4165599"/>
            <a:ext cx="2763689" cy="209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23399" name="Picture 7"/>
          <p:cNvPicPr>
            <a:picLocks noChangeAspect="1" noChangeArrowheads="1"/>
          </p:cNvPicPr>
          <p:nvPr/>
        </p:nvPicPr>
        <p:blipFill>
          <a:blip r:embed="rId6" cstate="print"/>
          <a:srcRect r="1521"/>
          <a:stretch>
            <a:fillRect/>
          </a:stretch>
        </p:blipFill>
        <p:spPr bwMode="auto">
          <a:xfrm>
            <a:off x="7262813" y="4165599"/>
            <a:ext cx="2753057" cy="21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23400" name="Text Box 8"/>
          <p:cNvSpPr txBox="1">
            <a:spLocks noChangeArrowheads="1"/>
          </p:cNvSpPr>
          <p:nvPr/>
        </p:nvSpPr>
        <p:spPr bwMode="auto">
          <a:xfrm>
            <a:off x="8024813" y="6313487"/>
            <a:ext cx="1295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latin typeface="Calibri"/>
                <a:cs typeface="Calibri"/>
              </a:rPr>
              <a:t>R(s) = -2.0</a:t>
            </a:r>
          </a:p>
        </p:txBody>
      </p:sp>
      <p:sp>
        <p:nvSpPr>
          <p:cNvPr id="1723401" name="Text Box 9"/>
          <p:cNvSpPr txBox="1">
            <a:spLocks noChangeArrowheads="1"/>
          </p:cNvSpPr>
          <p:nvPr/>
        </p:nvSpPr>
        <p:spPr bwMode="auto">
          <a:xfrm>
            <a:off x="3048000" y="6299199"/>
            <a:ext cx="134778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R(s) = -0.4</a:t>
            </a:r>
          </a:p>
        </p:txBody>
      </p:sp>
      <p:sp>
        <p:nvSpPr>
          <p:cNvPr id="1723402" name="Text Box 10"/>
          <p:cNvSpPr txBox="1">
            <a:spLocks noChangeArrowheads="1"/>
          </p:cNvSpPr>
          <p:nvPr/>
        </p:nvSpPr>
        <p:spPr bwMode="auto">
          <a:xfrm>
            <a:off x="7977188" y="3494087"/>
            <a:ext cx="16764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R(s) = -0.03</a:t>
            </a:r>
          </a:p>
        </p:txBody>
      </p:sp>
      <p:sp>
        <p:nvSpPr>
          <p:cNvPr id="28682" name="Text Box 11"/>
          <p:cNvSpPr txBox="1">
            <a:spLocks noChangeArrowheads="1"/>
          </p:cNvSpPr>
          <p:nvPr/>
        </p:nvSpPr>
        <p:spPr bwMode="auto">
          <a:xfrm>
            <a:off x="2947988" y="3494087"/>
            <a:ext cx="1447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R(s) = -0.01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647EB75-3334-41B8-8161-C753E0F2BA7C}"/>
              </a:ext>
            </a:extLst>
          </p:cNvPr>
          <p:cNvSpPr/>
          <p:nvPr/>
        </p:nvSpPr>
        <p:spPr>
          <a:xfrm>
            <a:off x="4698822" y="6482555"/>
            <a:ext cx="2964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R(s) = the </a:t>
            </a:r>
            <a:r>
              <a:rPr lang="ja-JP" altLang="en-US" b="1" dirty="0"/>
              <a:t>“</a:t>
            </a:r>
            <a:r>
              <a:rPr lang="en-US" altLang="ja-JP" b="1" dirty="0"/>
              <a:t>living reward</a:t>
            </a:r>
            <a:r>
              <a:rPr lang="ja-JP" altLang="en-US" b="1" dirty="0"/>
              <a:t>”</a:t>
            </a:r>
            <a:endParaRPr lang="en-US" altLang="ja-JP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3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23400" grpId="0"/>
      <p:bldP spid="1723401" grpId="0"/>
      <p:bldP spid="172340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Evaluation</a:t>
            </a:r>
          </a:p>
        </p:txBody>
      </p:sp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09800" y="1219756"/>
            <a:ext cx="7608888" cy="53328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Policy Evaluation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47800" y="1290935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Always Go Right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10387" y="1290935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Always Go Forward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8427" y="1219200"/>
            <a:ext cx="4592932" cy="4562475"/>
          </a:xfrm>
          <a:prstGeom prst="rect">
            <a:avLst/>
          </a:prstGeom>
          <a:noFill/>
        </p:spPr>
      </p:pic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7023" y="1219200"/>
            <a:ext cx="4647754" cy="4562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0420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F03A-A6B8-4FEC-9E43-E08831C1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Policy 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3227EC-AA61-4B07-BB3C-C6B10D85B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29065" y="2226438"/>
            <a:ext cx="3105960" cy="41392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D9F317-7D18-4EE7-8625-4460208C5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5271" y="2215346"/>
            <a:ext cx="3123066" cy="41519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D38A536-230D-4709-BA6C-A3DB3F61A664}"/>
                  </a:ext>
                </a:extLst>
              </p:cNvPr>
              <p:cNvSpPr/>
              <p:nvPr/>
            </p:nvSpPr>
            <p:spPr>
              <a:xfrm>
                <a:off x="1443605" y="1564016"/>
                <a:ext cx="65614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D38A536-230D-4709-BA6C-A3DB3F61A6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605" y="1564016"/>
                <a:ext cx="65614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2105DBB-79C1-45DC-AF28-2EA2B470CCAB}"/>
                  </a:ext>
                </a:extLst>
              </p:cNvPr>
              <p:cNvSpPr/>
              <p:nvPr/>
            </p:nvSpPr>
            <p:spPr>
              <a:xfrm>
                <a:off x="10149281" y="1564016"/>
                <a:ext cx="6644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2105DBB-79C1-45DC-AF28-2EA2B470C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9281" y="1564016"/>
                <a:ext cx="66441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8">
            <a:extLst>
              <a:ext uri="{FF2B5EF4-FFF2-40B4-BE49-F238E27FC236}">
                <a16:creationId xmlns:a16="http://schemas.microsoft.com/office/drawing/2014/main" id="{8EDEFE16-378F-4DDD-9E6C-A3FF7F34F737}"/>
              </a:ext>
            </a:extLst>
          </p:cNvPr>
          <p:cNvGraphicFramePr>
            <a:graphicFrameLocks noGrp="1"/>
          </p:cNvGraphicFramePr>
          <p:nvPr/>
        </p:nvGraphicFramePr>
        <p:xfrm>
          <a:off x="3501006" y="2956529"/>
          <a:ext cx="145846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936">
                  <a:extLst>
                    <a:ext uri="{9D8B030D-6E8A-4147-A177-3AD203B41FA5}">
                      <a16:colId xmlns:a16="http://schemas.microsoft.com/office/drawing/2014/main" val="3372511819"/>
                    </a:ext>
                  </a:extLst>
                </a:gridCol>
                <a:gridCol w="827532">
                  <a:extLst>
                    <a:ext uri="{9D8B030D-6E8A-4147-A177-3AD203B41FA5}">
                      <a16:colId xmlns:a16="http://schemas.microsoft.com/office/drawing/2014/main" val="31134888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State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9583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(2,1)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“east”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9949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(2,2)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“east”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3978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(2,3)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“east”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153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(2,4)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“exit”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195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(1,3)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“exit”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042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55623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A3C5FC1-E8EF-4271-BBE6-79E6435F3C69}"/>
                  </a:ext>
                </a:extLst>
              </p:cNvPr>
              <p:cNvSpPr/>
              <p:nvPr/>
            </p:nvSpPr>
            <p:spPr>
              <a:xfrm>
                <a:off x="4157841" y="2470666"/>
                <a:ext cx="7915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A3C5FC1-E8EF-4271-BBE6-79E6435F3C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841" y="2470666"/>
                <a:ext cx="791563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01F7197-2644-42E4-8613-01C9B1443757}"/>
                  </a:ext>
                </a:extLst>
              </p:cNvPr>
              <p:cNvSpPr/>
              <p:nvPr/>
            </p:nvSpPr>
            <p:spPr>
              <a:xfrm>
                <a:off x="7797178" y="2470666"/>
                <a:ext cx="7968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01F7197-2644-42E4-8613-01C9B14437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7178" y="2470666"/>
                <a:ext cx="796885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le 8">
            <a:extLst>
              <a:ext uri="{FF2B5EF4-FFF2-40B4-BE49-F238E27FC236}">
                <a16:creationId xmlns:a16="http://schemas.microsoft.com/office/drawing/2014/main" id="{417B36D8-9696-4861-BE6C-4CBCB78CD5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2400537"/>
              </p:ext>
            </p:extLst>
          </p:nvPr>
        </p:nvGraphicFramePr>
        <p:xfrm>
          <a:off x="7210691" y="2956529"/>
          <a:ext cx="145846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936">
                  <a:extLst>
                    <a:ext uri="{9D8B030D-6E8A-4147-A177-3AD203B41FA5}">
                      <a16:colId xmlns:a16="http://schemas.microsoft.com/office/drawing/2014/main" val="3372511819"/>
                    </a:ext>
                  </a:extLst>
                </a:gridCol>
                <a:gridCol w="827532">
                  <a:extLst>
                    <a:ext uri="{9D8B030D-6E8A-4147-A177-3AD203B41FA5}">
                      <a16:colId xmlns:a16="http://schemas.microsoft.com/office/drawing/2014/main" val="31134888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State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9583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(2,1)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“north”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9949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(2,2)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“north”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3978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(2,3)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“north”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153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(2,4)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“exit”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195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(1,3)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“exit”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18042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55623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D544F70-9179-4B43-9406-1553FFB52A4B}"/>
                  </a:ext>
                </a:extLst>
              </p:cNvPr>
              <p:cNvSpPr/>
              <p:nvPr/>
            </p:nvSpPr>
            <p:spPr>
              <a:xfrm>
                <a:off x="3649102" y="2470666"/>
                <a:ext cx="3609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D544F70-9179-4B43-9406-1553FFB52A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102" y="2470666"/>
                <a:ext cx="36093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6A02580-5782-4478-8ACE-2CCDE7A55B5B}"/>
                  </a:ext>
                </a:extLst>
              </p:cNvPr>
              <p:cNvSpPr/>
              <p:nvPr/>
            </p:nvSpPr>
            <p:spPr>
              <a:xfrm>
                <a:off x="7328958" y="2470666"/>
                <a:ext cx="3609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6A02580-5782-4478-8ACE-2CCDE7A55B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8958" y="2470666"/>
                <a:ext cx="36093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91790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F03A-A6B8-4FEC-9E43-E08831C1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Policy 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3227EC-AA61-4B07-BB3C-C6B10D85B3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24490" y="2226438"/>
            <a:ext cx="3115110" cy="41392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D9F317-7D18-4EE7-8625-4460208C5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4486" y="2215346"/>
            <a:ext cx="3124636" cy="41519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D38A536-230D-4709-BA6C-A3DB3F61A664}"/>
                  </a:ext>
                </a:extLst>
              </p:cNvPr>
              <p:cNvSpPr/>
              <p:nvPr/>
            </p:nvSpPr>
            <p:spPr>
              <a:xfrm>
                <a:off x="1443605" y="1564016"/>
                <a:ext cx="65614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D38A536-230D-4709-BA6C-A3DB3F61A6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3605" y="1564016"/>
                <a:ext cx="65614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2105DBB-79C1-45DC-AF28-2EA2B470CCAB}"/>
                  </a:ext>
                </a:extLst>
              </p:cNvPr>
              <p:cNvSpPr/>
              <p:nvPr/>
            </p:nvSpPr>
            <p:spPr>
              <a:xfrm>
                <a:off x="10149281" y="1564016"/>
                <a:ext cx="6644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2105DBB-79C1-45DC-AF28-2EA2B470C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49281" y="1564016"/>
                <a:ext cx="66441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3" name="Table 8">
            <a:extLst>
              <a:ext uri="{FF2B5EF4-FFF2-40B4-BE49-F238E27FC236}">
                <a16:creationId xmlns:a16="http://schemas.microsoft.com/office/drawing/2014/main" id="{8EDEFE16-378F-4DDD-9E6C-A3FF7F34F7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021725"/>
              </p:ext>
            </p:extLst>
          </p:nvPr>
        </p:nvGraphicFramePr>
        <p:xfrm>
          <a:off x="3501006" y="2956529"/>
          <a:ext cx="228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936">
                  <a:extLst>
                    <a:ext uri="{9D8B030D-6E8A-4147-A177-3AD203B41FA5}">
                      <a16:colId xmlns:a16="http://schemas.microsoft.com/office/drawing/2014/main" val="3372511819"/>
                    </a:ext>
                  </a:extLst>
                </a:gridCol>
                <a:gridCol w="827532">
                  <a:extLst>
                    <a:ext uri="{9D8B030D-6E8A-4147-A177-3AD203B41FA5}">
                      <a16:colId xmlns:a16="http://schemas.microsoft.com/office/drawing/2014/main" val="3113488806"/>
                    </a:ext>
                  </a:extLst>
                </a:gridCol>
                <a:gridCol w="827532">
                  <a:extLst>
                    <a:ext uri="{9D8B030D-6E8A-4147-A177-3AD203B41FA5}">
                      <a16:colId xmlns:a16="http://schemas.microsoft.com/office/drawing/2014/main" val="4121116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State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583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(2,1)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“east”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-9.06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949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(2,2)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“east”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-8.25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978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(2,3)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“east”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0.76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153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(2,4)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“exit”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1195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(1,3)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“exit”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042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5623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A3C5FC1-E8EF-4271-BBE6-79E6435F3C69}"/>
                  </a:ext>
                </a:extLst>
              </p:cNvPr>
              <p:cNvSpPr/>
              <p:nvPr/>
            </p:nvSpPr>
            <p:spPr>
              <a:xfrm>
                <a:off x="4157841" y="2470666"/>
                <a:ext cx="7915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A3C5FC1-E8EF-4271-BBE6-79E6435F3C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7841" y="2470666"/>
                <a:ext cx="791563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01F7197-2644-42E4-8613-01C9B1443757}"/>
                  </a:ext>
                </a:extLst>
              </p:cNvPr>
              <p:cNvSpPr/>
              <p:nvPr/>
            </p:nvSpPr>
            <p:spPr>
              <a:xfrm>
                <a:off x="7010400" y="2470666"/>
                <a:ext cx="7968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01F7197-2644-42E4-8613-01C9B14437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2470666"/>
                <a:ext cx="796885" cy="369332"/>
              </a:xfrm>
              <a:prstGeom prst="rect">
                <a:avLst/>
              </a:prstGeom>
              <a:blipFill>
                <a:blip r:embed="rId7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3" name="Table 8">
            <a:extLst>
              <a:ext uri="{FF2B5EF4-FFF2-40B4-BE49-F238E27FC236}">
                <a16:creationId xmlns:a16="http://schemas.microsoft.com/office/drawing/2014/main" id="{417B36D8-9696-4861-BE6C-4CBCB78CD5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751943"/>
              </p:ext>
            </p:extLst>
          </p:nvPr>
        </p:nvGraphicFramePr>
        <p:xfrm>
          <a:off x="6423913" y="2956529"/>
          <a:ext cx="2286000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0936">
                  <a:extLst>
                    <a:ext uri="{9D8B030D-6E8A-4147-A177-3AD203B41FA5}">
                      <a16:colId xmlns:a16="http://schemas.microsoft.com/office/drawing/2014/main" val="3372511819"/>
                    </a:ext>
                  </a:extLst>
                </a:gridCol>
                <a:gridCol w="827532">
                  <a:extLst>
                    <a:ext uri="{9D8B030D-6E8A-4147-A177-3AD203B41FA5}">
                      <a16:colId xmlns:a16="http://schemas.microsoft.com/office/drawing/2014/main" val="3113488806"/>
                    </a:ext>
                  </a:extLst>
                </a:gridCol>
                <a:gridCol w="827532">
                  <a:extLst>
                    <a:ext uri="{9D8B030D-6E8A-4147-A177-3AD203B41FA5}">
                      <a16:colId xmlns:a16="http://schemas.microsoft.com/office/drawing/2014/main" val="41211163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State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Action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Value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95838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(2,1)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“north”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32.62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949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(2,2)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“north”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48.23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978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(2,3)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“north”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69.60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6153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(2,4)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“exit”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1195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(1,3)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1"/>
                          </a:solidFill>
                        </a:rPr>
                        <a:t>“exit”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-10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80421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5623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D544F70-9179-4B43-9406-1553FFB52A4B}"/>
                  </a:ext>
                </a:extLst>
              </p:cNvPr>
              <p:cNvSpPr/>
              <p:nvPr/>
            </p:nvSpPr>
            <p:spPr>
              <a:xfrm>
                <a:off x="3649102" y="2470666"/>
                <a:ext cx="3609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D544F70-9179-4B43-9406-1553FFB52A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9102" y="2470666"/>
                <a:ext cx="360932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6A02580-5782-4478-8ACE-2CCDE7A55B5B}"/>
                  </a:ext>
                </a:extLst>
              </p:cNvPr>
              <p:cNvSpPr/>
              <p:nvPr/>
            </p:nvSpPr>
            <p:spPr>
              <a:xfrm>
                <a:off x="6542180" y="2470666"/>
                <a:ext cx="36093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6A02580-5782-4478-8ACE-2CCDE7A55B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2180" y="2470666"/>
                <a:ext cx="360932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C835F73-17B0-4CA1-90B4-F52E0872B9C2}"/>
                  </a:ext>
                </a:extLst>
              </p:cNvPr>
              <p:cNvSpPr/>
              <p:nvPr/>
            </p:nvSpPr>
            <p:spPr>
              <a:xfrm>
                <a:off x="4936118" y="2470666"/>
                <a:ext cx="9191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p>
                          <m:sSub>
                            <m:sSub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0C835F73-17B0-4CA1-90B4-F52E0872B9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6118" y="2470666"/>
                <a:ext cx="919162" cy="369332"/>
              </a:xfrm>
              <a:prstGeom prst="rect">
                <a:avLst/>
              </a:prstGeom>
              <a:blipFill>
                <a:blip r:embed="rId10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8092BED-BC96-42E0-A920-6472E41D1560}"/>
                  </a:ext>
                </a:extLst>
              </p:cNvPr>
              <p:cNvSpPr/>
              <p:nvPr/>
            </p:nvSpPr>
            <p:spPr>
              <a:xfrm>
                <a:off x="7815438" y="2482659"/>
                <a:ext cx="91916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p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F8092BED-BC96-42E0-A920-6472E41D15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15438" y="2482659"/>
                <a:ext cx="919162" cy="369332"/>
              </a:xfrm>
              <a:prstGeom prst="rect">
                <a:avLst/>
              </a:prstGeom>
              <a:blipFill>
                <a:blip r:embed="rId11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779A467-5211-495F-A6CD-6B44E4396A96}"/>
                  </a:ext>
                </a:extLst>
              </p:cNvPr>
              <p:cNvSpPr txBox="1"/>
              <p:nvPr/>
            </p:nvSpPr>
            <p:spPr>
              <a:xfrm>
                <a:off x="5412802" y="5029200"/>
                <a:ext cx="1385316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≤</m:t>
                      </m:r>
                    </m:oMath>
                  </m:oMathPara>
                </a14:m>
                <a:endParaRPr lang="en-US" sz="96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E779A467-5211-495F-A6CD-6B44E4396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802" y="5029200"/>
                <a:ext cx="1385316" cy="156966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88358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Non-Deterministic Search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48095" y="1219200"/>
            <a:ext cx="6150138" cy="53276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4DABE-A755-43B4-802E-DF8555B43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59F69E-CA3D-44EF-AC53-879C4C4318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66900" y="1676400"/>
                <a:ext cx="8458200" cy="1143000"/>
              </a:xfrm>
              <a:custGeom>
                <a:avLst/>
                <a:gdLst>
                  <a:gd name="connsiteX0" fmla="*/ 0 w 8458200"/>
                  <a:gd name="connsiteY0" fmla="*/ 0 h 1143000"/>
                  <a:gd name="connsiteX1" fmla="*/ 650631 w 8458200"/>
                  <a:gd name="connsiteY1" fmla="*/ 0 h 1143000"/>
                  <a:gd name="connsiteX2" fmla="*/ 1301262 w 8458200"/>
                  <a:gd name="connsiteY2" fmla="*/ 0 h 1143000"/>
                  <a:gd name="connsiteX3" fmla="*/ 2121056 w 8458200"/>
                  <a:gd name="connsiteY3" fmla="*/ 0 h 1143000"/>
                  <a:gd name="connsiteX4" fmla="*/ 2940851 w 8458200"/>
                  <a:gd name="connsiteY4" fmla="*/ 0 h 1143000"/>
                  <a:gd name="connsiteX5" fmla="*/ 3676064 w 8458200"/>
                  <a:gd name="connsiteY5" fmla="*/ 0 h 1143000"/>
                  <a:gd name="connsiteX6" fmla="*/ 4072949 w 8458200"/>
                  <a:gd name="connsiteY6" fmla="*/ 0 h 1143000"/>
                  <a:gd name="connsiteX7" fmla="*/ 4808161 w 8458200"/>
                  <a:gd name="connsiteY7" fmla="*/ 0 h 1143000"/>
                  <a:gd name="connsiteX8" fmla="*/ 5289628 w 8458200"/>
                  <a:gd name="connsiteY8" fmla="*/ 0 h 1143000"/>
                  <a:gd name="connsiteX9" fmla="*/ 5771095 w 8458200"/>
                  <a:gd name="connsiteY9" fmla="*/ 0 h 1143000"/>
                  <a:gd name="connsiteX10" fmla="*/ 6337144 w 8458200"/>
                  <a:gd name="connsiteY10" fmla="*/ 0 h 1143000"/>
                  <a:gd name="connsiteX11" fmla="*/ 6987774 w 8458200"/>
                  <a:gd name="connsiteY11" fmla="*/ 0 h 1143000"/>
                  <a:gd name="connsiteX12" fmla="*/ 7722987 w 8458200"/>
                  <a:gd name="connsiteY12" fmla="*/ 0 h 1143000"/>
                  <a:gd name="connsiteX13" fmla="*/ 8458200 w 8458200"/>
                  <a:gd name="connsiteY13" fmla="*/ 0 h 1143000"/>
                  <a:gd name="connsiteX14" fmla="*/ 8458200 w 8458200"/>
                  <a:gd name="connsiteY14" fmla="*/ 537210 h 1143000"/>
                  <a:gd name="connsiteX15" fmla="*/ 8458200 w 8458200"/>
                  <a:gd name="connsiteY15" fmla="*/ 1143000 h 1143000"/>
                  <a:gd name="connsiteX16" fmla="*/ 7892151 w 8458200"/>
                  <a:gd name="connsiteY16" fmla="*/ 1143000 h 1143000"/>
                  <a:gd name="connsiteX17" fmla="*/ 7495266 w 8458200"/>
                  <a:gd name="connsiteY17" fmla="*/ 1143000 h 1143000"/>
                  <a:gd name="connsiteX18" fmla="*/ 6760054 w 8458200"/>
                  <a:gd name="connsiteY18" fmla="*/ 1143000 h 1143000"/>
                  <a:gd name="connsiteX19" fmla="*/ 6278587 w 8458200"/>
                  <a:gd name="connsiteY19" fmla="*/ 1143000 h 1143000"/>
                  <a:gd name="connsiteX20" fmla="*/ 5543374 w 8458200"/>
                  <a:gd name="connsiteY20" fmla="*/ 1143000 h 1143000"/>
                  <a:gd name="connsiteX21" fmla="*/ 5146489 w 8458200"/>
                  <a:gd name="connsiteY21" fmla="*/ 1143000 h 1143000"/>
                  <a:gd name="connsiteX22" fmla="*/ 4411277 w 8458200"/>
                  <a:gd name="connsiteY22" fmla="*/ 1143000 h 1143000"/>
                  <a:gd name="connsiteX23" fmla="*/ 3929810 w 8458200"/>
                  <a:gd name="connsiteY23" fmla="*/ 1143000 h 1143000"/>
                  <a:gd name="connsiteX24" fmla="*/ 3363761 w 8458200"/>
                  <a:gd name="connsiteY24" fmla="*/ 1143000 h 1143000"/>
                  <a:gd name="connsiteX25" fmla="*/ 2543966 w 8458200"/>
                  <a:gd name="connsiteY25" fmla="*/ 1143000 h 1143000"/>
                  <a:gd name="connsiteX26" fmla="*/ 2147082 w 8458200"/>
                  <a:gd name="connsiteY26" fmla="*/ 1143000 h 1143000"/>
                  <a:gd name="connsiteX27" fmla="*/ 1327287 w 8458200"/>
                  <a:gd name="connsiteY27" fmla="*/ 1143000 h 1143000"/>
                  <a:gd name="connsiteX28" fmla="*/ 0 w 8458200"/>
                  <a:gd name="connsiteY28" fmla="*/ 1143000 h 1143000"/>
                  <a:gd name="connsiteX29" fmla="*/ 0 w 8458200"/>
                  <a:gd name="connsiteY29" fmla="*/ 605790 h 1143000"/>
                  <a:gd name="connsiteX30" fmla="*/ 0 w 8458200"/>
                  <a:gd name="connsiteY30" fmla="*/ 0 h 1143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8458200" h="1143000" extrusionOk="0">
                    <a:moveTo>
                      <a:pt x="0" y="0"/>
                    </a:moveTo>
                    <a:cubicBezTo>
                      <a:pt x="146175" y="-16833"/>
                      <a:pt x="387541" y="8600"/>
                      <a:pt x="650631" y="0"/>
                    </a:cubicBezTo>
                    <a:cubicBezTo>
                      <a:pt x="913721" y="-8600"/>
                      <a:pt x="1022760" y="-15823"/>
                      <a:pt x="1301262" y="0"/>
                    </a:cubicBezTo>
                    <a:cubicBezTo>
                      <a:pt x="1579764" y="15823"/>
                      <a:pt x="1881185" y="37372"/>
                      <a:pt x="2121056" y="0"/>
                    </a:cubicBezTo>
                    <a:cubicBezTo>
                      <a:pt x="2360927" y="-37372"/>
                      <a:pt x="2545941" y="17639"/>
                      <a:pt x="2940851" y="0"/>
                    </a:cubicBezTo>
                    <a:cubicBezTo>
                      <a:pt x="3335762" y="-17639"/>
                      <a:pt x="3350801" y="21037"/>
                      <a:pt x="3676064" y="0"/>
                    </a:cubicBezTo>
                    <a:cubicBezTo>
                      <a:pt x="4001327" y="-21037"/>
                      <a:pt x="3968496" y="14006"/>
                      <a:pt x="4072949" y="0"/>
                    </a:cubicBezTo>
                    <a:cubicBezTo>
                      <a:pt x="4177402" y="-14006"/>
                      <a:pt x="4505828" y="-792"/>
                      <a:pt x="4808161" y="0"/>
                    </a:cubicBezTo>
                    <a:cubicBezTo>
                      <a:pt x="5110494" y="792"/>
                      <a:pt x="5127530" y="11175"/>
                      <a:pt x="5289628" y="0"/>
                    </a:cubicBezTo>
                    <a:cubicBezTo>
                      <a:pt x="5451726" y="-11175"/>
                      <a:pt x="5605779" y="23324"/>
                      <a:pt x="5771095" y="0"/>
                    </a:cubicBezTo>
                    <a:cubicBezTo>
                      <a:pt x="5936411" y="-23324"/>
                      <a:pt x="6207313" y="20695"/>
                      <a:pt x="6337144" y="0"/>
                    </a:cubicBezTo>
                    <a:cubicBezTo>
                      <a:pt x="6466975" y="-20695"/>
                      <a:pt x="6851047" y="28016"/>
                      <a:pt x="6987774" y="0"/>
                    </a:cubicBezTo>
                    <a:cubicBezTo>
                      <a:pt x="7124501" y="-28016"/>
                      <a:pt x="7557778" y="-33805"/>
                      <a:pt x="7722987" y="0"/>
                    </a:cubicBezTo>
                    <a:cubicBezTo>
                      <a:pt x="7888196" y="33805"/>
                      <a:pt x="8105753" y="-19045"/>
                      <a:pt x="8458200" y="0"/>
                    </a:cubicBezTo>
                    <a:cubicBezTo>
                      <a:pt x="8438199" y="235583"/>
                      <a:pt x="8448998" y="308004"/>
                      <a:pt x="8458200" y="537210"/>
                    </a:cubicBezTo>
                    <a:cubicBezTo>
                      <a:pt x="8467403" y="766416"/>
                      <a:pt x="8437732" y="847159"/>
                      <a:pt x="8458200" y="1143000"/>
                    </a:cubicBezTo>
                    <a:cubicBezTo>
                      <a:pt x="8260152" y="1160547"/>
                      <a:pt x="8146157" y="1131825"/>
                      <a:pt x="7892151" y="1143000"/>
                    </a:cubicBezTo>
                    <a:cubicBezTo>
                      <a:pt x="7638145" y="1154175"/>
                      <a:pt x="7590601" y="1129390"/>
                      <a:pt x="7495266" y="1143000"/>
                    </a:cubicBezTo>
                    <a:cubicBezTo>
                      <a:pt x="7399931" y="1156610"/>
                      <a:pt x="6907613" y="1158848"/>
                      <a:pt x="6760054" y="1143000"/>
                    </a:cubicBezTo>
                    <a:cubicBezTo>
                      <a:pt x="6612495" y="1127152"/>
                      <a:pt x="6414797" y="1152705"/>
                      <a:pt x="6278587" y="1143000"/>
                    </a:cubicBezTo>
                    <a:cubicBezTo>
                      <a:pt x="6142377" y="1133295"/>
                      <a:pt x="5790304" y="1142907"/>
                      <a:pt x="5543374" y="1143000"/>
                    </a:cubicBezTo>
                    <a:cubicBezTo>
                      <a:pt x="5296444" y="1143093"/>
                      <a:pt x="5279301" y="1149326"/>
                      <a:pt x="5146489" y="1143000"/>
                    </a:cubicBezTo>
                    <a:cubicBezTo>
                      <a:pt x="5013678" y="1136674"/>
                      <a:pt x="4774777" y="1134259"/>
                      <a:pt x="4411277" y="1143000"/>
                    </a:cubicBezTo>
                    <a:cubicBezTo>
                      <a:pt x="4047777" y="1151741"/>
                      <a:pt x="4044063" y="1163760"/>
                      <a:pt x="3929810" y="1143000"/>
                    </a:cubicBezTo>
                    <a:cubicBezTo>
                      <a:pt x="3815557" y="1122240"/>
                      <a:pt x="3613782" y="1129101"/>
                      <a:pt x="3363761" y="1143000"/>
                    </a:cubicBezTo>
                    <a:cubicBezTo>
                      <a:pt x="3113740" y="1156899"/>
                      <a:pt x="2833691" y="1162507"/>
                      <a:pt x="2543966" y="1143000"/>
                    </a:cubicBezTo>
                    <a:cubicBezTo>
                      <a:pt x="2254242" y="1123493"/>
                      <a:pt x="2246158" y="1139604"/>
                      <a:pt x="2147082" y="1143000"/>
                    </a:cubicBezTo>
                    <a:cubicBezTo>
                      <a:pt x="2048006" y="1146396"/>
                      <a:pt x="1633473" y="1132363"/>
                      <a:pt x="1327287" y="1143000"/>
                    </a:cubicBezTo>
                    <a:cubicBezTo>
                      <a:pt x="1021102" y="1153637"/>
                      <a:pt x="613900" y="1119095"/>
                      <a:pt x="0" y="1143000"/>
                    </a:cubicBezTo>
                    <a:cubicBezTo>
                      <a:pt x="-5413" y="983834"/>
                      <a:pt x="-2032" y="864163"/>
                      <a:pt x="0" y="605790"/>
                    </a:cubicBezTo>
                    <a:cubicBezTo>
                      <a:pt x="2032" y="347417"/>
                      <a:pt x="17377" y="176752"/>
                      <a:pt x="0" y="0"/>
                    </a:cubicBezTo>
                    <a:close/>
                  </a:path>
                </a:pathLst>
              </a:custGeom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950396662"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sup>
                    </m:sSup>
                    <m:r>
                      <a:rPr 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𝑠</m:t>
                    </m:r>
                    <m:r>
                      <a:rPr 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en-US" dirty="0"/>
                  <a:t>: the </a:t>
                </a:r>
                <a:r>
                  <a:rPr lang="en-US" dirty="0">
                    <a:solidFill>
                      <a:srgbClr val="FF0000"/>
                    </a:solidFill>
                  </a:rPr>
                  <a:t>expected utility</a:t>
                </a:r>
                <a:r>
                  <a:rPr lang="en-US" dirty="0"/>
                  <a:t> obtained by starting from state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𝑠</m:t>
                    </m:r>
                  </m:oMath>
                </a14:m>
                <a:r>
                  <a:rPr lang="en-US" dirty="0"/>
                  <a:t> and following policy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𝜋</m:t>
                    </m:r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B59F69E-CA3D-44EF-AC53-879C4C4318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66900" y="1676400"/>
                <a:ext cx="8458200" cy="1143000"/>
              </a:xfrm>
              <a:custGeom>
                <a:avLst/>
                <a:gdLst>
                  <a:gd name="connsiteX0" fmla="*/ 0 w 8458200"/>
                  <a:gd name="connsiteY0" fmla="*/ 0 h 1143000"/>
                  <a:gd name="connsiteX1" fmla="*/ 650631 w 8458200"/>
                  <a:gd name="connsiteY1" fmla="*/ 0 h 1143000"/>
                  <a:gd name="connsiteX2" fmla="*/ 1301262 w 8458200"/>
                  <a:gd name="connsiteY2" fmla="*/ 0 h 1143000"/>
                  <a:gd name="connsiteX3" fmla="*/ 2121056 w 8458200"/>
                  <a:gd name="connsiteY3" fmla="*/ 0 h 1143000"/>
                  <a:gd name="connsiteX4" fmla="*/ 2940851 w 8458200"/>
                  <a:gd name="connsiteY4" fmla="*/ 0 h 1143000"/>
                  <a:gd name="connsiteX5" fmla="*/ 3676064 w 8458200"/>
                  <a:gd name="connsiteY5" fmla="*/ 0 h 1143000"/>
                  <a:gd name="connsiteX6" fmla="*/ 4072949 w 8458200"/>
                  <a:gd name="connsiteY6" fmla="*/ 0 h 1143000"/>
                  <a:gd name="connsiteX7" fmla="*/ 4808161 w 8458200"/>
                  <a:gd name="connsiteY7" fmla="*/ 0 h 1143000"/>
                  <a:gd name="connsiteX8" fmla="*/ 5289628 w 8458200"/>
                  <a:gd name="connsiteY8" fmla="*/ 0 h 1143000"/>
                  <a:gd name="connsiteX9" fmla="*/ 5771095 w 8458200"/>
                  <a:gd name="connsiteY9" fmla="*/ 0 h 1143000"/>
                  <a:gd name="connsiteX10" fmla="*/ 6337144 w 8458200"/>
                  <a:gd name="connsiteY10" fmla="*/ 0 h 1143000"/>
                  <a:gd name="connsiteX11" fmla="*/ 6987774 w 8458200"/>
                  <a:gd name="connsiteY11" fmla="*/ 0 h 1143000"/>
                  <a:gd name="connsiteX12" fmla="*/ 7722987 w 8458200"/>
                  <a:gd name="connsiteY12" fmla="*/ 0 h 1143000"/>
                  <a:gd name="connsiteX13" fmla="*/ 8458200 w 8458200"/>
                  <a:gd name="connsiteY13" fmla="*/ 0 h 1143000"/>
                  <a:gd name="connsiteX14" fmla="*/ 8458200 w 8458200"/>
                  <a:gd name="connsiteY14" fmla="*/ 537210 h 1143000"/>
                  <a:gd name="connsiteX15" fmla="*/ 8458200 w 8458200"/>
                  <a:gd name="connsiteY15" fmla="*/ 1143000 h 1143000"/>
                  <a:gd name="connsiteX16" fmla="*/ 7892151 w 8458200"/>
                  <a:gd name="connsiteY16" fmla="*/ 1143000 h 1143000"/>
                  <a:gd name="connsiteX17" fmla="*/ 7495266 w 8458200"/>
                  <a:gd name="connsiteY17" fmla="*/ 1143000 h 1143000"/>
                  <a:gd name="connsiteX18" fmla="*/ 6760054 w 8458200"/>
                  <a:gd name="connsiteY18" fmla="*/ 1143000 h 1143000"/>
                  <a:gd name="connsiteX19" fmla="*/ 6278587 w 8458200"/>
                  <a:gd name="connsiteY19" fmla="*/ 1143000 h 1143000"/>
                  <a:gd name="connsiteX20" fmla="*/ 5543374 w 8458200"/>
                  <a:gd name="connsiteY20" fmla="*/ 1143000 h 1143000"/>
                  <a:gd name="connsiteX21" fmla="*/ 5146489 w 8458200"/>
                  <a:gd name="connsiteY21" fmla="*/ 1143000 h 1143000"/>
                  <a:gd name="connsiteX22" fmla="*/ 4411277 w 8458200"/>
                  <a:gd name="connsiteY22" fmla="*/ 1143000 h 1143000"/>
                  <a:gd name="connsiteX23" fmla="*/ 3929810 w 8458200"/>
                  <a:gd name="connsiteY23" fmla="*/ 1143000 h 1143000"/>
                  <a:gd name="connsiteX24" fmla="*/ 3363761 w 8458200"/>
                  <a:gd name="connsiteY24" fmla="*/ 1143000 h 1143000"/>
                  <a:gd name="connsiteX25" fmla="*/ 2543966 w 8458200"/>
                  <a:gd name="connsiteY25" fmla="*/ 1143000 h 1143000"/>
                  <a:gd name="connsiteX26" fmla="*/ 2147082 w 8458200"/>
                  <a:gd name="connsiteY26" fmla="*/ 1143000 h 1143000"/>
                  <a:gd name="connsiteX27" fmla="*/ 1327287 w 8458200"/>
                  <a:gd name="connsiteY27" fmla="*/ 1143000 h 1143000"/>
                  <a:gd name="connsiteX28" fmla="*/ 0 w 8458200"/>
                  <a:gd name="connsiteY28" fmla="*/ 1143000 h 1143000"/>
                  <a:gd name="connsiteX29" fmla="*/ 0 w 8458200"/>
                  <a:gd name="connsiteY29" fmla="*/ 605790 h 1143000"/>
                  <a:gd name="connsiteX30" fmla="*/ 0 w 8458200"/>
                  <a:gd name="connsiteY30" fmla="*/ 0 h 1143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8458200" h="1143000" extrusionOk="0">
                    <a:moveTo>
                      <a:pt x="0" y="0"/>
                    </a:moveTo>
                    <a:cubicBezTo>
                      <a:pt x="146175" y="-16833"/>
                      <a:pt x="387541" y="8600"/>
                      <a:pt x="650631" y="0"/>
                    </a:cubicBezTo>
                    <a:cubicBezTo>
                      <a:pt x="913721" y="-8600"/>
                      <a:pt x="1022760" y="-15823"/>
                      <a:pt x="1301262" y="0"/>
                    </a:cubicBezTo>
                    <a:cubicBezTo>
                      <a:pt x="1579764" y="15823"/>
                      <a:pt x="1881185" y="37372"/>
                      <a:pt x="2121056" y="0"/>
                    </a:cubicBezTo>
                    <a:cubicBezTo>
                      <a:pt x="2360927" y="-37372"/>
                      <a:pt x="2545941" y="17639"/>
                      <a:pt x="2940851" y="0"/>
                    </a:cubicBezTo>
                    <a:cubicBezTo>
                      <a:pt x="3335762" y="-17639"/>
                      <a:pt x="3350801" y="21037"/>
                      <a:pt x="3676064" y="0"/>
                    </a:cubicBezTo>
                    <a:cubicBezTo>
                      <a:pt x="4001327" y="-21037"/>
                      <a:pt x="3968496" y="14006"/>
                      <a:pt x="4072949" y="0"/>
                    </a:cubicBezTo>
                    <a:cubicBezTo>
                      <a:pt x="4177402" y="-14006"/>
                      <a:pt x="4505828" y="-792"/>
                      <a:pt x="4808161" y="0"/>
                    </a:cubicBezTo>
                    <a:cubicBezTo>
                      <a:pt x="5110494" y="792"/>
                      <a:pt x="5127530" y="11175"/>
                      <a:pt x="5289628" y="0"/>
                    </a:cubicBezTo>
                    <a:cubicBezTo>
                      <a:pt x="5451726" y="-11175"/>
                      <a:pt x="5605779" y="23324"/>
                      <a:pt x="5771095" y="0"/>
                    </a:cubicBezTo>
                    <a:cubicBezTo>
                      <a:pt x="5936411" y="-23324"/>
                      <a:pt x="6207313" y="20695"/>
                      <a:pt x="6337144" y="0"/>
                    </a:cubicBezTo>
                    <a:cubicBezTo>
                      <a:pt x="6466975" y="-20695"/>
                      <a:pt x="6851047" y="28016"/>
                      <a:pt x="6987774" y="0"/>
                    </a:cubicBezTo>
                    <a:cubicBezTo>
                      <a:pt x="7124501" y="-28016"/>
                      <a:pt x="7557778" y="-33805"/>
                      <a:pt x="7722987" y="0"/>
                    </a:cubicBezTo>
                    <a:cubicBezTo>
                      <a:pt x="7888196" y="33805"/>
                      <a:pt x="8105753" y="-19045"/>
                      <a:pt x="8458200" y="0"/>
                    </a:cubicBezTo>
                    <a:cubicBezTo>
                      <a:pt x="8438199" y="235583"/>
                      <a:pt x="8448998" y="308004"/>
                      <a:pt x="8458200" y="537210"/>
                    </a:cubicBezTo>
                    <a:cubicBezTo>
                      <a:pt x="8467403" y="766416"/>
                      <a:pt x="8437732" y="847159"/>
                      <a:pt x="8458200" y="1143000"/>
                    </a:cubicBezTo>
                    <a:cubicBezTo>
                      <a:pt x="8260152" y="1160547"/>
                      <a:pt x="8146157" y="1131825"/>
                      <a:pt x="7892151" y="1143000"/>
                    </a:cubicBezTo>
                    <a:cubicBezTo>
                      <a:pt x="7638145" y="1154175"/>
                      <a:pt x="7590601" y="1129390"/>
                      <a:pt x="7495266" y="1143000"/>
                    </a:cubicBezTo>
                    <a:cubicBezTo>
                      <a:pt x="7399931" y="1156610"/>
                      <a:pt x="6907613" y="1158848"/>
                      <a:pt x="6760054" y="1143000"/>
                    </a:cubicBezTo>
                    <a:cubicBezTo>
                      <a:pt x="6612495" y="1127152"/>
                      <a:pt x="6414797" y="1152705"/>
                      <a:pt x="6278587" y="1143000"/>
                    </a:cubicBezTo>
                    <a:cubicBezTo>
                      <a:pt x="6142377" y="1133295"/>
                      <a:pt x="5790304" y="1142907"/>
                      <a:pt x="5543374" y="1143000"/>
                    </a:cubicBezTo>
                    <a:cubicBezTo>
                      <a:pt x="5296444" y="1143093"/>
                      <a:pt x="5279301" y="1149326"/>
                      <a:pt x="5146489" y="1143000"/>
                    </a:cubicBezTo>
                    <a:cubicBezTo>
                      <a:pt x="5013678" y="1136674"/>
                      <a:pt x="4774777" y="1134259"/>
                      <a:pt x="4411277" y="1143000"/>
                    </a:cubicBezTo>
                    <a:cubicBezTo>
                      <a:pt x="4047777" y="1151741"/>
                      <a:pt x="4044063" y="1163760"/>
                      <a:pt x="3929810" y="1143000"/>
                    </a:cubicBezTo>
                    <a:cubicBezTo>
                      <a:pt x="3815557" y="1122240"/>
                      <a:pt x="3613782" y="1129101"/>
                      <a:pt x="3363761" y="1143000"/>
                    </a:cubicBezTo>
                    <a:cubicBezTo>
                      <a:pt x="3113740" y="1156899"/>
                      <a:pt x="2833691" y="1162507"/>
                      <a:pt x="2543966" y="1143000"/>
                    </a:cubicBezTo>
                    <a:cubicBezTo>
                      <a:pt x="2254242" y="1123493"/>
                      <a:pt x="2246158" y="1139604"/>
                      <a:pt x="2147082" y="1143000"/>
                    </a:cubicBezTo>
                    <a:cubicBezTo>
                      <a:pt x="2048006" y="1146396"/>
                      <a:pt x="1633473" y="1132363"/>
                      <a:pt x="1327287" y="1143000"/>
                    </a:cubicBezTo>
                    <a:cubicBezTo>
                      <a:pt x="1021102" y="1153637"/>
                      <a:pt x="613900" y="1119095"/>
                      <a:pt x="0" y="1143000"/>
                    </a:cubicBezTo>
                    <a:cubicBezTo>
                      <a:pt x="-5413" y="983834"/>
                      <a:pt x="-2032" y="864163"/>
                      <a:pt x="0" y="605790"/>
                    </a:cubicBezTo>
                    <a:cubicBezTo>
                      <a:pt x="2032" y="347417"/>
                      <a:pt x="17377" y="176752"/>
                      <a:pt x="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t="-3553" r="-287" b="-8629"/>
                </a:stretch>
              </a:blip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950396662"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6E09CDD-18B7-4692-A1B1-8F161FA840C8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343150" y="3733801"/>
                <a:ext cx="7505700" cy="584200"/>
              </a:xfrm>
              <a:custGeom>
                <a:avLst/>
                <a:gdLst>
                  <a:gd name="connsiteX0" fmla="*/ 0 w 7505700"/>
                  <a:gd name="connsiteY0" fmla="*/ 0 h 584200"/>
                  <a:gd name="connsiteX1" fmla="*/ 682336 w 7505700"/>
                  <a:gd name="connsiteY1" fmla="*/ 0 h 584200"/>
                  <a:gd name="connsiteX2" fmla="*/ 1364673 w 7505700"/>
                  <a:gd name="connsiteY2" fmla="*/ 0 h 584200"/>
                  <a:gd name="connsiteX3" fmla="*/ 2197123 w 7505700"/>
                  <a:gd name="connsiteY3" fmla="*/ 0 h 584200"/>
                  <a:gd name="connsiteX4" fmla="*/ 3029573 w 7505700"/>
                  <a:gd name="connsiteY4" fmla="*/ 0 h 584200"/>
                  <a:gd name="connsiteX5" fmla="*/ 3786967 w 7505700"/>
                  <a:gd name="connsiteY5" fmla="*/ 0 h 584200"/>
                  <a:gd name="connsiteX6" fmla="*/ 4244132 w 7505700"/>
                  <a:gd name="connsiteY6" fmla="*/ 0 h 584200"/>
                  <a:gd name="connsiteX7" fmla="*/ 5001526 w 7505700"/>
                  <a:gd name="connsiteY7" fmla="*/ 0 h 584200"/>
                  <a:gd name="connsiteX8" fmla="*/ 5533748 w 7505700"/>
                  <a:gd name="connsiteY8" fmla="*/ 0 h 584200"/>
                  <a:gd name="connsiteX9" fmla="*/ 6065970 w 7505700"/>
                  <a:gd name="connsiteY9" fmla="*/ 0 h 584200"/>
                  <a:gd name="connsiteX10" fmla="*/ 6673250 w 7505700"/>
                  <a:gd name="connsiteY10" fmla="*/ 0 h 584200"/>
                  <a:gd name="connsiteX11" fmla="*/ 7505700 w 7505700"/>
                  <a:gd name="connsiteY11" fmla="*/ 0 h 584200"/>
                  <a:gd name="connsiteX12" fmla="*/ 7505700 w 7505700"/>
                  <a:gd name="connsiteY12" fmla="*/ 584200 h 584200"/>
                  <a:gd name="connsiteX13" fmla="*/ 6898421 w 7505700"/>
                  <a:gd name="connsiteY13" fmla="*/ 584200 h 584200"/>
                  <a:gd name="connsiteX14" fmla="*/ 6216084 w 7505700"/>
                  <a:gd name="connsiteY14" fmla="*/ 584200 h 584200"/>
                  <a:gd name="connsiteX15" fmla="*/ 5683862 w 7505700"/>
                  <a:gd name="connsiteY15" fmla="*/ 584200 h 584200"/>
                  <a:gd name="connsiteX16" fmla="*/ 4851412 w 7505700"/>
                  <a:gd name="connsiteY16" fmla="*/ 584200 h 584200"/>
                  <a:gd name="connsiteX17" fmla="*/ 4394246 w 7505700"/>
                  <a:gd name="connsiteY17" fmla="*/ 584200 h 584200"/>
                  <a:gd name="connsiteX18" fmla="*/ 3636853 w 7505700"/>
                  <a:gd name="connsiteY18" fmla="*/ 584200 h 584200"/>
                  <a:gd name="connsiteX19" fmla="*/ 3104630 w 7505700"/>
                  <a:gd name="connsiteY19" fmla="*/ 584200 h 584200"/>
                  <a:gd name="connsiteX20" fmla="*/ 2347237 w 7505700"/>
                  <a:gd name="connsiteY20" fmla="*/ 584200 h 584200"/>
                  <a:gd name="connsiteX21" fmla="*/ 1890072 w 7505700"/>
                  <a:gd name="connsiteY21" fmla="*/ 584200 h 584200"/>
                  <a:gd name="connsiteX22" fmla="*/ 1132678 w 7505700"/>
                  <a:gd name="connsiteY22" fmla="*/ 584200 h 584200"/>
                  <a:gd name="connsiteX23" fmla="*/ 600456 w 7505700"/>
                  <a:gd name="connsiteY23" fmla="*/ 584200 h 584200"/>
                  <a:gd name="connsiteX24" fmla="*/ 0 w 7505700"/>
                  <a:gd name="connsiteY24" fmla="*/ 584200 h 584200"/>
                  <a:gd name="connsiteX25" fmla="*/ 0 w 7505700"/>
                  <a:gd name="connsiteY25" fmla="*/ 0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505700" h="584200" extrusionOk="0">
                    <a:moveTo>
                      <a:pt x="0" y="0"/>
                    </a:moveTo>
                    <a:cubicBezTo>
                      <a:pt x="315184" y="22501"/>
                      <a:pt x="414236" y="3853"/>
                      <a:pt x="682336" y="0"/>
                    </a:cubicBezTo>
                    <a:cubicBezTo>
                      <a:pt x="950436" y="-3853"/>
                      <a:pt x="1209469" y="21768"/>
                      <a:pt x="1364673" y="0"/>
                    </a:cubicBezTo>
                    <a:cubicBezTo>
                      <a:pt x="1519877" y="-21768"/>
                      <a:pt x="1835188" y="-31630"/>
                      <a:pt x="2197123" y="0"/>
                    </a:cubicBezTo>
                    <a:cubicBezTo>
                      <a:pt x="2559058" y="31630"/>
                      <a:pt x="2830237" y="23775"/>
                      <a:pt x="3029573" y="0"/>
                    </a:cubicBezTo>
                    <a:cubicBezTo>
                      <a:pt x="3228909" y="-23775"/>
                      <a:pt x="3468682" y="-14436"/>
                      <a:pt x="3786967" y="0"/>
                    </a:cubicBezTo>
                    <a:cubicBezTo>
                      <a:pt x="4105252" y="14436"/>
                      <a:pt x="4089914" y="-12500"/>
                      <a:pt x="4244132" y="0"/>
                    </a:cubicBezTo>
                    <a:cubicBezTo>
                      <a:pt x="4398351" y="12500"/>
                      <a:pt x="4726274" y="-12419"/>
                      <a:pt x="5001526" y="0"/>
                    </a:cubicBezTo>
                    <a:cubicBezTo>
                      <a:pt x="5276778" y="12419"/>
                      <a:pt x="5390860" y="-14494"/>
                      <a:pt x="5533748" y="0"/>
                    </a:cubicBezTo>
                    <a:cubicBezTo>
                      <a:pt x="5676636" y="14494"/>
                      <a:pt x="5870091" y="-22974"/>
                      <a:pt x="6065970" y="0"/>
                    </a:cubicBezTo>
                    <a:cubicBezTo>
                      <a:pt x="6261849" y="22974"/>
                      <a:pt x="6449469" y="21770"/>
                      <a:pt x="6673250" y="0"/>
                    </a:cubicBezTo>
                    <a:cubicBezTo>
                      <a:pt x="6897031" y="-21770"/>
                      <a:pt x="7119109" y="-6376"/>
                      <a:pt x="7505700" y="0"/>
                    </a:cubicBezTo>
                    <a:cubicBezTo>
                      <a:pt x="7478781" y="271895"/>
                      <a:pt x="7519960" y="322686"/>
                      <a:pt x="7505700" y="584200"/>
                    </a:cubicBezTo>
                    <a:cubicBezTo>
                      <a:pt x="7330838" y="595425"/>
                      <a:pt x="7075535" y="587610"/>
                      <a:pt x="6898421" y="584200"/>
                    </a:cubicBezTo>
                    <a:cubicBezTo>
                      <a:pt x="6721307" y="580790"/>
                      <a:pt x="6458672" y="600409"/>
                      <a:pt x="6216084" y="584200"/>
                    </a:cubicBezTo>
                    <a:cubicBezTo>
                      <a:pt x="5973496" y="567991"/>
                      <a:pt x="5836256" y="568124"/>
                      <a:pt x="5683862" y="584200"/>
                    </a:cubicBezTo>
                    <a:cubicBezTo>
                      <a:pt x="5531468" y="600276"/>
                      <a:pt x="5083772" y="545178"/>
                      <a:pt x="4851412" y="584200"/>
                    </a:cubicBezTo>
                    <a:cubicBezTo>
                      <a:pt x="4619052" y="623223"/>
                      <a:pt x="4599356" y="588174"/>
                      <a:pt x="4394246" y="584200"/>
                    </a:cubicBezTo>
                    <a:cubicBezTo>
                      <a:pt x="4189136" y="580226"/>
                      <a:pt x="3830609" y="619857"/>
                      <a:pt x="3636853" y="584200"/>
                    </a:cubicBezTo>
                    <a:cubicBezTo>
                      <a:pt x="3443097" y="548543"/>
                      <a:pt x="3330426" y="605728"/>
                      <a:pt x="3104630" y="584200"/>
                    </a:cubicBezTo>
                    <a:cubicBezTo>
                      <a:pt x="2878834" y="562672"/>
                      <a:pt x="2530047" y="562338"/>
                      <a:pt x="2347237" y="584200"/>
                    </a:cubicBezTo>
                    <a:cubicBezTo>
                      <a:pt x="2164427" y="606062"/>
                      <a:pt x="2014676" y="599668"/>
                      <a:pt x="1890072" y="584200"/>
                    </a:cubicBezTo>
                    <a:cubicBezTo>
                      <a:pt x="1765468" y="568732"/>
                      <a:pt x="1505909" y="601323"/>
                      <a:pt x="1132678" y="584200"/>
                    </a:cubicBezTo>
                    <a:cubicBezTo>
                      <a:pt x="759447" y="567077"/>
                      <a:pt x="790525" y="576405"/>
                      <a:pt x="600456" y="584200"/>
                    </a:cubicBezTo>
                    <a:cubicBezTo>
                      <a:pt x="410387" y="591995"/>
                      <a:pt x="299841" y="589382"/>
                      <a:pt x="0" y="584200"/>
                    </a:cubicBezTo>
                    <a:cubicBezTo>
                      <a:pt x="-20879" y="442653"/>
                      <a:pt x="-10406" y="154030"/>
                      <a:pt x="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  <a:extLst>
                  <a:ext uri="{C807C97D-BFC1-408E-A445-0C87EB9F89A2}">
                    <ask:lineSketchStyleProps xmlns:ask="http://schemas.microsoft.com/office/drawing/2018/sketchyshapes" sd="95039666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vert="horz" wrap="square" lIns="91436" tIns="45718" rIns="91436" bIns="45718" numCol="1" anchor="t" anchorCtr="0" compatLnSpc="1">
                <a:prstTxWarp prst="textNoShape">
                  <a:avLst/>
                </a:prstTxWarp>
              </a:bodyPr>
              <a:lstStyle>
                <a:lvl1pPr marL="342882" indent="-342882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3200">
                    <a:solidFill>
                      <a:schemeClr val="accent2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13" indent="-28573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294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120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298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474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65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8829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006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sup>
                    </m:sSup>
                  </m:oMath>
                </a14:m>
                <a:r>
                  <a:rPr lang="en-US" kern="0" dirty="0"/>
                  <a:t>: the state-value function for policy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𝜋</m:t>
                    </m:r>
                  </m:oMath>
                </a14:m>
                <a:r>
                  <a:rPr lang="en-US" kern="0" dirty="0"/>
                  <a:t>. 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36E09CDD-18B7-4692-A1B1-8F161FA840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343150" y="3733801"/>
                <a:ext cx="7505700" cy="584200"/>
              </a:xfrm>
              <a:prstGeom prst="rect">
                <a:avLst/>
              </a:prstGeom>
              <a:blipFill>
                <a:blip r:embed="rId3"/>
                <a:stretch>
                  <a:fillRect t="-6731" b="-27885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  <a:extLst>
                  <a:ext uri="{C807C97D-BFC1-408E-A445-0C87EB9F89A2}">
                    <ask:lineSketchStyleProps xmlns:ask="http://schemas.microsoft.com/office/drawing/2018/sketchyshapes" sd="950396662">
                      <a:custGeom>
                        <a:avLst/>
                        <a:gdLst>
                          <a:gd name="connsiteX0" fmla="*/ 0 w 7505700"/>
                          <a:gd name="connsiteY0" fmla="*/ 0 h 584200"/>
                          <a:gd name="connsiteX1" fmla="*/ 682336 w 7505700"/>
                          <a:gd name="connsiteY1" fmla="*/ 0 h 584200"/>
                          <a:gd name="connsiteX2" fmla="*/ 1364673 w 7505700"/>
                          <a:gd name="connsiteY2" fmla="*/ 0 h 584200"/>
                          <a:gd name="connsiteX3" fmla="*/ 2197123 w 7505700"/>
                          <a:gd name="connsiteY3" fmla="*/ 0 h 584200"/>
                          <a:gd name="connsiteX4" fmla="*/ 3029573 w 7505700"/>
                          <a:gd name="connsiteY4" fmla="*/ 0 h 584200"/>
                          <a:gd name="connsiteX5" fmla="*/ 3786967 w 7505700"/>
                          <a:gd name="connsiteY5" fmla="*/ 0 h 584200"/>
                          <a:gd name="connsiteX6" fmla="*/ 4244132 w 7505700"/>
                          <a:gd name="connsiteY6" fmla="*/ 0 h 584200"/>
                          <a:gd name="connsiteX7" fmla="*/ 5001526 w 7505700"/>
                          <a:gd name="connsiteY7" fmla="*/ 0 h 584200"/>
                          <a:gd name="connsiteX8" fmla="*/ 5533748 w 7505700"/>
                          <a:gd name="connsiteY8" fmla="*/ 0 h 584200"/>
                          <a:gd name="connsiteX9" fmla="*/ 6065970 w 7505700"/>
                          <a:gd name="connsiteY9" fmla="*/ 0 h 584200"/>
                          <a:gd name="connsiteX10" fmla="*/ 6673250 w 7505700"/>
                          <a:gd name="connsiteY10" fmla="*/ 0 h 584200"/>
                          <a:gd name="connsiteX11" fmla="*/ 7505700 w 7505700"/>
                          <a:gd name="connsiteY11" fmla="*/ 0 h 584200"/>
                          <a:gd name="connsiteX12" fmla="*/ 7505700 w 7505700"/>
                          <a:gd name="connsiteY12" fmla="*/ 584200 h 584200"/>
                          <a:gd name="connsiteX13" fmla="*/ 6898421 w 7505700"/>
                          <a:gd name="connsiteY13" fmla="*/ 584200 h 584200"/>
                          <a:gd name="connsiteX14" fmla="*/ 6216084 w 7505700"/>
                          <a:gd name="connsiteY14" fmla="*/ 584200 h 584200"/>
                          <a:gd name="connsiteX15" fmla="*/ 5683862 w 7505700"/>
                          <a:gd name="connsiteY15" fmla="*/ 584200 h 584200"/>
                          <a:gd name="connsiteX16" fmla="*/ 4851412 w 7505700"/>
                          <a:gd name="connsiteY16" fmla="*/ 584200 h 584200"/>
                          <a:gd name="connsiteX17" fmla="*/ 4394246 w 7505700"/>
                          <a:gd name="connsiteY17" fmla="*/ 584200 h 584200"/>
                          <a:gd name="connsiteX18" fmla="*/ 3636853 w 7505700"/>
                          <a:gd name="connsiteY18" fmla="*/ 584200 h 584200"/>
                          <a:gd name="connsiteX19" fmla="*/ 3104630 w 7505700"/>
                          <a:gd name="connsiteY19" fmla="*/ 584200 h 584200"/>
                          <a:gd name="connsiteX20" fmla="*/ 2347237 w 7505700"/>
                          <a:gd name="connsiteY20" fmla="*/ 584200 h 584200"/>
                          <a:gd name="connsiteX21" fmla="*/ 1890072 w 7505700"/>
                          <a:gd name="connsiteY21" fmla="*/ 584200 h 584200"/>
                          <a:gd name="connsiteX22" fmla="*/ 1132678 w 7505700"/>
                          <a:gd name="connsiteY22" fmla="*/ 584200 h 584200"/>
                          <a:gd name="connsiteX23" fmla="*/ 600456 w 7505700"/>
                          <a:gd name="connsiteY23" fmla="*/ 584200 h 584200"/>
                          <a:gd name="connsiteX24" fmla="*/ 0 w 7505700"/>
                          <a:gd name="connsiteY24" fmla="*/ 584200 h 584200"/>
                          <a:gd name="connsiteX25" fmla="*/ 0 w 7505700"/>
                          <a:gd name="connsiteY25" fmla="*/ 0 h 5842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</a:cxnLst>
                        <a:rect l="l" t="t" r="r" b="b"/>
                        <a:pathLst>
                          <a:path w="7505700" h="584200" extrusionOk="0">
                            <a:moveTo>
                              <a:pt x="0" y="0"/>
                            </a:moveTo>
                            <a:cubicBezTo>
                              <a:pt x="315184" y="22501"/>
                              <a:pt x="414236" y="3853"/>
                              <a:pt x="682336" y="0"/>
                            </a:cubicBezTo>
                            <a:cubicBezTo>
                              <a:pt x="950436" y="-3853"/>
                              <a:pt x="1209469" y="21768"/>
                              <a:pt x="1364673" y="0"/>
                            </a:cubicBezTo>
                            <a:cubicBezTo>
                              <a:pt x="1519877" y="-21768"/>
                              <a:pt x="1835188" y="-31630"/>
                              <a:pt x="2197123" y="0"/>
                            </a:cubicBezTo>
                            <a:cubicBezTo>
                              <a:pt x="2559058" y="31630"/>
                              <a:pt x="2830237" y="23775"/>
                              <a:pt x="3029573" y="0"/>
                            </a:cubicBezTo>
                            <a:cubicBezTo>
                              <a:pt x="3228909" y="-23775"/>
                              <a:pt x="3468682" y="-14436"/>
                              <a:pt x="3786967" y="0"/>
                            </a:cubicBezTo>
                            <a:cubicBezTo>
                              <a:pt x="4105252" y="14436"/>
                              <a:pt x="4089914" y="-12500"/>
                              <a:pt x="4244132" y="0"/>
                            </a:cubicBezTo>
                            <a:cubicBezTo>
                              <a:pt x="4398351" y="12500"/>
                              <a:pt x="4726274" y="-12419"/>
                              <a:pt x="5001526" y="0"/>
                            </a:cubicBezTo>
                            <a:cubicBezTo>
                              <a:pt x="5276778" y="12419"/>
                              <a:pt x="5390860" y="-14494"/>
                              <a:pt x="5533748" y="0"/>
                            </a:cubicBezTo>
                            <a:cubicBezTo>
                              <a:pt x="5676636" y="14494"/>
                              <a:pt x="5870091" y="-22974"/>
                              <a:pt x="6065970" y="0"/>
                            </a:cubicBezTo>
                            <a:cubicBezTo>
                              <a:pt x="6261849" y="22974"/>
                              <a:pt x="6449469" y="21770"/>
                              <a:pt x="6673250" y="0"/>
                            </a:cubicBezTo>
                            <a:cubicBezTo>
                              <a:pt x="6897031" y="-21770"/>
                              <a:pt x="7119109" y="-6376"/>
                              <a:pt x="7505700" y="0"/>
                            </a:cubicBezTo>
                            <a:cubicBezTo>
                              <a:pt x="7478781" y="271895"/>
                              <a:pt x="7519960" y="322686"/>
                              <a:pt x="7505700" y="584200"/>
                            </a:cubicBezTo>
                            <a:cubicBezTo>
                              <a:pt x="7330838" y="595425"/>
                              <a:pt x="7075535" y="587610"/>
                              <a:pt x="6898421" y="584200"/>
                            </a:cubicBezTo>
                            <a:cubicBezTo>
                              <a:pt x="6721307" y="580790"/>
                              <a:pt x="6458672" y="600409"/>
                              <a:pt x="6216084" y="584200"/>
                            </a:cubicBezTo>
                            <a:cubicBezTo>
                              <a:pt x="5973496" y="567991"/>
                              <a:pt x="5836256" y="568124"/>
                              <a:pt x="5683862" y="584200"/>
                            </a:cubicBezTo>
                            <a:cubicBezTo>
                              <a:pt x="5531468" y="600276"/>
                              <a:pt x="5083772" y="545178"/>
                              <a:pt x="4851412" y="584200"/>
                            </a:cubicBezTo>
                            <a:cubicBezTo>
                              <a:pt x="4619052" y="623223"/>
                              <a:pt x="4599356" y="588174"/>
                              <a:pt x="4394246" y="584200"/>
                            </a:cubicBezTo>
                            <a:cubicBezTo>
                              <a:pt x="4189136" y="580226"/>
                              <a:pt x="3830609" y="619857"/>
                              <a:pt x="3636853" y="584200"/>
                            </a:cubicBezTo>
                            <a:cubicBezTo>
                              <a:pt x="3443097" y="548543"/>
                              <a:pt x="3330426" y="605728"/>
                              <a:pt x="3104630" y="584200"/>
                            </a:cubicBezTo>
                            <a:cubicBezTo>
                              <a:pt x="2878834" y="562672"/>
                              <a:pt x="2530047" y="562338"/>
                              <a:pt x="2347237" y="584200"/>
                            </a:cubicBezTo>
                            <a:cubicBezTo>
                              <a:pt x="2164427" y="606062"/>
                              <a:pt x="2014676" y="599668"/>
                              <a:pt x="1890072" y="584200"/>
                            </a:cubicBezTo>
                            <a:cubicBezTo>
                              <a:pt x="1765468" y="568732"/>
                              <a:pt x="1505909" y="601323"/>
                              <a:pt x="1132678" y="584200"/>
                            </a:cubicBezTo>
                            <a:cubicBezTo>
                              <a:pt x="759447" y="567077"/>
                              <a:pt x="790525" y="576405"/>
                              <a:pt x="600456" y="584200"/>
                            </a:cubicBezTo>
                            <a:cubicBezTo>
                              <a:pt x="410387" y="591995"/>
                              <a:pt x="299841" y="589382"/>
                              <a:pt x="0" y="584200"/>
                            </a:cubicBezTo>
                            <a:cubicBezTo>
                              <a:pt x="-20879" y="442653"/>
                              <a:pt x="-10406" y="154030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E59C708-9B5C-4622-8D9C-1DA06C8CB5CE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219200" y="5181600"/>
                <a:ext cx="9334500" cy="584200"/>
              </a:xfrm>
              <a:custGeom>
                <a:avLst/>
                <a:gdLst>
                  <a:gd name="connsiteX0" fmla="*/ 0 w 9334500"/>
                  <a:gd name="connsiteY0" fmla="*/ 0 h 584200"/>
                  <a:gd name="connsiteX1" fmla="*/ 666750 w 9334500"/>
                  <a:gd name="connsiteY1" fmla="*/ 0 h 584200"/>
                  <a:gd name="connsiteX2" fmla="*/ 1333500 w 9334500"/>
                  <a:gd name="connsiteY2" fmla="*/ 0 h 584200"/>
                  <a:gd name="connsiteX3" fmla="*/ 2186940 w 9334500"/>
                  <a:gd name="connsiteY3" fmla="*/ 0 h 584200"/>
                  <a:gd name="connsiteX4" fmla="*/ 3040380 w 9334500"/>
                  <a:gd name="connsiteY4" fmla="*/ 0 h 584200"/>
                  <a:gd name="connsiteX5" fmla="*/ 3800475 w 9334500"/>
                  <a:gd name="connsiteY5" fmla="*/ 0 h 584200"/>
                  <a:gd name="connsiteX6" fmla="*/ 4187190 w 9334500"/>
                  <a:gd name="connsiteY6" fmla="*/ 0 h 584200"/>
                  <a:gd name="connsiteX7" fmla="*/ 4947285 w 9334500"/>
                  <a:gd name="connsiteY7" fmla="*/ 0 h 584200"/>
                  <a:gd name="connsiteX8" fmla="*/ 5427345 w 9334500"/>
                  <a:gd name="connsiteY8" fmla="*/ 0 h 584200"/>
                  <a:gd name="connsiteX9" fmla="*/ 5907405 w 9334500"/>
                  <a:gd name="connsiteY9" fmla="*/ 0 h 584200"/>
                  <a:gd name="connsiteX10" fmla="*/ 6480810 w 9334500"/>
                  <a:gd name="connsiteY10" fmla="*/ 0 h 584200"/>
                  <a:gd name="connsiteX11" fmla="*/ 7147560 w 9334500"/>
                  <a:gd name="connsiteY11" fmla="*/ 0 h 584200"/>
                  <a:gd name="connsiteX12" fmla="*/ 7907655 w 9334500"/>
                  <a:gd name="connsiteY12" fmla="*/ 0 h 584200"/>
                  <a:gd name="connsiteX13" fmla="*/ 8294370 w 9334500"/>
                  <a:gd name="connsiteY13" fmla="*/ 0 h 584200"/>
                  <a:gd name="connsiteX14" fmla="*/ 8681085 w 9334500"/>
                  <a:gd name="connsiteY14" fmla="*/ 0 h 584200"/>
                  <a:gd name="connsiteX15" fmla="*/ 9334500 w 9334500"/>
                  <a:gd name="connsiteY15" fmla="*/ 0 h 584200"/>
                  <a:gd name="connsiteX16" fmla="*/ 9334500 w 9334500"/>
                  <a:gd name="connsiteY16" fmla="*/ 584200 h 584200"/>
                  <a:gd name="connsiteX17" fmla="*/ 8667750 w 9334500"/>
                  <a:gd name="connsiteY17" fmla="*/ 584200 h 584200"/>
                  <a:gd name="connsiteX18" fmla="*/ 7907655 w 9334500"/>
                  <a:gd name="connsiteY18" fmla="*/ 584200 h 584200"/>
                  <a:gd name="connsiteX19" fmla="*/ 7427595 w 9334500"/>
                  <a:gd name="connsiteY19" fmla="*/ 584200 h 584200"/>
                  <a:gd name="connsiteX20" fmla="*/ 6667500 w 9334500"/>
                  <a:gd name="connsiteY20" fmla="*/ 584200 h 584200"/>
                  <a:gd name="connsiteX21" fmla="*/ 6280785 w 9334500"/>
                  <a:gd name="connsiteY21" fmla="*/ 584200 h 584200"/>
                  <a:gd name="connsiteX22" fmla="*/ 5520690 w 9334500"/>
                  <a:gd name="connsiteY22" fmla="*/ 584200 h 584200"/>
                  <a:gd name="connsiteX23" fmla="*/ 5040630 w 9334500"/>
                  <a:gd name="connsiteY23" fmla="*/ 584200 h 584200"/>
                  <a:gd name="connsiteX24" fmla="*/ 4467225 w 9334500"/>
                  <a:gd name="connsiteY24" fmla="*/ 584200 h 584200"/>
                  <a:gd name="connsiteX25" fmla="*/ 3613785 w 9334500"/>
                  <a:gd name="connsiteY25" fmla="*/ 584200 h 584200"/>
                  <a:gd name="connsiteX26" fmla="*/ 3227070 w 9334500"/>
                  <a:gd name="connsiteY26" fmla="*/ 584200 h 584200"/>
                  <a:gd name="connsiteX27" fmla="*/ 2373630 w 9334500"/>
                  <a:gd name="connsiteY27" fmla="*/ 584200 h 584200"/>
                  <a:gd name="connsiteX28" fmla="*/ 1520190 w 9334500"/>
                  <a:gd name="connsiteY28" fmla="*/ 584200 h 584200"/>
                  <a:gd name="connsiteX29" fmla="*/ 1133475 w 9334500"/>
                  <a:gd name="connsiteY29" fmla="*/ 584200 h 584200"/>
                  <a:gd name="connsiteX30" fmla="*/ 0 w 9334500"/>
                  <a:gd name="connsiteY30" fmla="*/ 584200 h 584200"/>
                  <a:gd name="connsiteX31" fmla="*/ 0 w 9334500"/>
                  <a:gd name="connsiteY31" fmla="*/ 0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9334500" h="584200" extrusionOk="0">
                    <a:moveTo>
                      <a:pt x="0" y="0"/>
                    </a:moveTo>
                    <a:cubicBezTo>
                      <a:pt x="221914" y="-27396"/>
                      <a:pt x="499073" y="4879"/>
                      <a:pt x="666750" y="0"/>
                    </a:cubicBezTo>
                    <a:cubicBezTo>
                      <a:pt x="834427" y="-4879"/>
                      <a:pt x="1012117" y="28535"/>
                      <a:pt x="1333500" y="0"/>
                    </a:cubicBezTo>
                    <a:cubicBezTo>
                      <a:pt x="1654883" y="-28535"/>
                      <a:pt x="1968258" y="2342"/>
                      <a:pt x="2186940" y="0"/>
                    </a:cubicBezTo>
                    <a:cubicBezTo>
                      <a:pt x="2405622" y="-2342"/>
                      <a:pt x="2730813" y="-21051"/>
                      <a:pt x="3040380" y="0"/>
                    </a:cubicBezTo>
                    <a:cubicBezTo>
                      <a:pt x="3349947" y="21051"/>
                      <a:pt x="3472369" y="-37075"/>
                      <a:pt x="3800475" y="0"/>
                    </a:cubicBezTo>
                    <a:cubicBezTo>
                      <a:pt x="4128581" y="37075"/>
                      <a:pt x="4051875" y="10360"/>
                      <a:pt x="4187190" y="0"/>
                    </a:cubicBezTo>
                    <a:cubicBezTo>
                      <a:pt x="4322506" y="-10360"/>
                      <a:pt x="4581074" y="5631"/>
                      <a:pt x="4947285" y="0"/>
                    </a:cubicBezTo>
                    <a:cubicBezTo>
                      <a:pt x="5313496" y="-5631"/>
                      <a:pt x="5253936" y="3687"/>
                      <a:pt x="5427345" y="0"/>
                    </a:cubicBezTo>
                    <a:cubicBezTo>
                      <a:pt x="5600754" y="-3687"/>
                      <a:pt x="5737961" y="-9328"/>
                      <a:pt x="5907405" y="0"/>
                    </a:cubicBezTo>
                    <a:cubicBezTo>
                      <a:pt x="6076849" y="9328"/>
                      <a:pt x="6343787" y="-9253"/>
                      <a:pt x="6480810" y="0"/>
                    </a:cubicBezTo>
                    <a:cubicBezTo>
                      <a:pt x="6617834" y="9253"/>
                      <a:pt x="7004975" y="32910"/>
                      <a:pt x="7147560" y="0"/>
                    </a:cubicBezTo>
                    <a:cubicBezTo>
                      <a:pt x="7290145" y="-32910"/>
                      <a:pt x="7611953" y="-8800"/>
                      <a:pt x="7907655" y="0"/>
                    </a:cubicBezTo>
                    <a:cubicBezTo>
                      <a:pt x="8203358" y="8800"/>
                      <a:pt x="8155530" y="-18644"/>
                      <a:pt x="8294370" y="0"/>
                    </a:cubicBezTo>
                    <a:cubicBezTo>
                      <a:pt x="8433211" y="18644"/>
                      <a:pt x="8536547" y="18763"/>
                      <a:pt x="8681085" y="0"/>
                    </a:cubicBezTo>
                    <a:cubicBezTo>
                      <a:pt x="8825623" y="-18763"/>
                      <a:pt x="9175707" y="-16290"/>
                      <a:pt x="9334500" y="0"/>
                    </a:cubicBezTo>
                    <a:cubicBezTo>
                      <a:pt x="9308540" y="205505"/>
                      <a:pt x="9331627" y="299034"/>
                      <a:pt x="9334500" y="584200"/>
                    </a:cubicBezTo>
                    <a:cubicBezTo>
                      <a:pt x="9017360" y="609855"/>
                      <a:pt x="8878596" y="606239"/>
                      <a:pt x="8667750" y="584200"/>
                    </a:cubicBezTo>
                    <a:cubicBezTo>
                      <a:pt x="8456904" y="562162"/>
                      <a:pt x="8202833" y="578042"/>
                      <a:pt x="7907655" y="584200"/>
                    </a:cubicBezTo>
                    <a:cubicBezTo>
                      <a:pt x="7612477" y="590358"/>
                      <a:pt x="7662430" y="585506"/>
                      <a:pt x="7427595" y="584200"/>
                    </a:cubicBezTo>
                    <a:cubicBezTo>
                      <a:pt x="7192760" y="582894"/>
                      <a:pt x="6963717" y="611198"/>
                      <a:pt x="6667500" y="584200"/>
                    </a:cubicBezTo>
                    <a:cubicBezTo>
                      <a:pt x="6371284" y="557202"/>
                      <a:pt x="6472237" y="567521"/>
                      <a:pt x="6280785" y="584200"/>
                    </a:cubicBezTo>
                    <a:cubicBezTo>
                      <a:pt x="6089333" y="600879"/>
                      <a:pt x="5710693" y="561856"/>
                      <a:pt x="5520690" y="584200"/>
                    </a:cubicBezTo>
                    <a:cubicBezTo>
                      <a:pt x="5330688" y="606544"/>
                      <a:pt x="5213665" y="607410"/>
                      <a:pt x="5040630" y="584200"/>
                    </a:cubicBezTo>
                    <a:cubicBezTo>
                      <a:pt x="4867595" y="560990"/>
                      <a:pt x="4655889" y="608489"/>
                      <a:pt x="4467225" y="584200"/>
                    </a:cubicBezTo>
                    <a:cubicBezTo>
                      <a:pt x="4278561" y="559911"/>
                      <a:pt x="4004802" y="551485"/>
                      <a:pt x="3613785" y="584200"/>
                    </a:cubicBezTo>
                    <a:cubicBezTo>
                      <a:pt x="3222768" y="616915"/>
                      <a:pt x="3325708" y="574394"/>
                      <a:pt x="3227070" y="584200"/>
                    </a:cubicBezTo>
                    <a:cubicBezTo>
                      <a:pt x="3128433" y="594006"/>
                      <a:pt x="2704231" y="560062"/>
                      <a:pt x="2373630" y="584200"/>
                    </a:cubicBezTo>
                    <a:cubicBezTo>
                      <a:pt x="2043029" y="608338"/>
                      <a:pt x="1807044" y="583832"/>
                      <a:pt x="1520190" y="584200"/>
                    </a:cubicBezTo>
                    <a:cubicBezTo>
                      <a:pt x="1233336" y="584568"/>
                      <a:pt x="1228706" y="599614"/>
                      <a:pt x="1133475" y="584200"/>
                    </a:cubicBezTo>
                    <a:cubicBezTo>
                      <a:pt x="1038244" y="568786"/>
                      <a:pt x="232277" y="588848"/>
                      <a:pt x="0" y="584200"/>
                    </a:cubicBezTo>
                    <a:cubicBezTo>
                      <a:pt x="24070" y="295142"/>
                      <a:pt x="-27369" y="184414"/>
                      <a:pt x="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  <a:extLst>
                  <a:ext uri="{C807C97D-BFC1-408E-A445-0C87EB9F89A2}">
                    <ask:lineSketchStyleProps xmlns:ask="http://schemas.microsoft.com/office/drawing/2018/sketchyshapes" sd="95039666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vert="horz" wrap="square" lIns="91436" tIns="45718" rIns="91436" bIns="45718" numCol="1" anchor="t" anchorCtr="0" compatLnSpc="1">
                <a:prstTxWarp prst="textNoShape">
                  <a:avLst/>
                </a:prstTxWarp>
              </a:bodyPr>
              <a:lstStyle>
                <a:lvl1pPr marL="342882" indent="-342882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3200">
                    <a:solidFill>
                      <a:schemeClr val="accent2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13" indent="-28573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294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120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298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474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65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8829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006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e>
                      <m:sub>
                        <m:r>
                          <a:rPr lang="en-US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≥</m:t>
                    </m:r>
                    <m:sSub>
                      <m:sSubPr>
                        <m:ctrlPr>
                          <a:rPr lang="en-US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e>
                      <m:sub>
                        <m:r>
                          <a:rPr lang="en-US" b="0" i="1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kern="0" dirty="0"/>
                  <a:t> if and only 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sSub>
                          <m:sSubPr>
                            <m:ctrlPr>
                              <a:rPr lang="en-US" i="1" kern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i="1" ker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kern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2</m:t>
                            </m:r>
                          </m:sub>
                        </m:sSub>
                      </m:sup>
                    </m:sSup>
                    <m:r>
                      <a:rPr lang="en-US" b="0" i="1" kern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b="0" i="1" kern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𝑠</m:t>
                    </m:r>
                    <m:r>
                      <a:rPr lang="en-US" b="0" i="1" kern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)≥</m:t>
                    </m:r>
                    <m:sSup>
                      <m:sSupPr>
                        <m:ctrlPr>
                          <a:rPr lang="en-US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sSub>
                          <m:sSubPr>
                            <m:ctrlPr>
                              <a:rPr lang="en-US" i="1" kern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i="1" ker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𝜋</m:t>
                            </m:r>
                          </m:e>
                          <m:sub>
                            <m:r>
                              <a:rPr lang="en-US" b="0" i="1" kern="0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1</m:t>
                            </m:r>
                          </m:sub>
                        </m:sSub>
                      </m:sup>
                    </m:sSup>
                    <m:r>
                      <a:rPr lang="en-US" i="1" ker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i="1" ker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𝑠</m:t>
                    </m:r>
                    <m:r>
                      <a:rPr lang="en-US" i="1" ker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en-US" kern="0" dirty="0"/>
                  <a:t>, for all </a:t>
                </a:r>
                <a14:m>
                  <m:oMath xmlns:m="http://schemas.openxmlformats.org/officeDocument/2006/math">
                    <m:r>
                      <a:rPr lang="en-US" i="1" ker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𝑠</m:t>
                    </m:r>
                    <m:r>
                      <a:rPr lang="en-US" i="1" kern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∈</m:t>
                    </m:r>
                    <m:r>
                      <a:rPr lang="en-US" b="0" i="1" kern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𝑆</m:t>
                    </m:r>
                  </m:oMath>
                </a14:m>
                <a:r>
                  <a:rPr lang="en-US" kern="0" dirty="0"/>
                  <a:t>. 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E59C708-9B5C-4622-8D9C-1DA06C8CB5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19200" y="5181600"/>
                <a:ext cx="9334500" cy="584200"/>
              </a:xfrm>
              <a:prstGeom prst="rect">
                <a:avLst/>
              </a:prstGeom>
              <a:blipFill>
                <a:blip r:embed="rId4"/>
                <a:stretch>
                  <a:fillRect t="-7692" r="-326" b="-27885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  <a:extLst>
                  <a:ext uri="{C807C97D-BFC1-408E-A445-0C87EB9F89A2}">
                    <ask:lineSketchStyleProps xmlns:ask="http://schemas.microsoft.com/office/drawing/2018/sketchyshapes" sd="950396662">
                      <a:custGeom>
                        <a:avLst/>
                        <a:gdLst>
                          <a:gd name="connsiteX0" fmla="*/ 0 w 9334500"/>
                          <a:gd name="connsiteY0" fmla="*/ 0 h 584200"/>
                          <a:gd name="connsiteX1" fmla="*/ 666750 w 9334500"/>
                          <a:gd name="connsiteY1" fmla="*/ 0 h 584200"/>
                          <a:gd name="connsiteX2" fmla="*/ 1333500 w 9334500"/>
                          <a:gd name="connsiteY2" fmla="*/ 0 h 584200"/>
                          <a:gd name="connsiteX3" fmla="*/ 2186940 w 9334500"/>
                          <a:gd name="connsiteY3" fmla="*/ 0 h 584200"/>
                          <a:gd name="connsiteX4" fmla="*/ 3040380 w 9334500"/>
                          <a:gd name="connsiteY4" fmla="*/ 0 h 584200"/>
                          <a:gd name="connsiteX5" fmla="*/ 3800475 w 9334500"/>
                          <a:gd name="connsiteY5" fmla="*/ 0 h 584200"/>
                          <a:gd name="connsiteX6" fmla="*/ 4187190 w 9334500"/>
                          <a:gd name="connsiteY6" fmla="*/ 0 h 584200"/>
                          <a:gd name="connsiteX7" fmla="*/ 4947285 w 9334500"/>
                          <a:gd name="connsiteY7" fmla="*/ 0 h 584200"/>
                          <a:gd name="connsiteX8" fmla="*/ 5427345 w 9334500"/>
                          <a:gd name="connsiteY8" fmla="*/ 0 h 584200"/>
                          <a:gd name="connsiteX9" fmla="*/ 5907405 w 9334500"/>
                          <a:gd name="connsiteY9" fmla="*/ 0 h 584200"/>
                          <a:gd name="connsiteX10" fmla="*/ 6480810 w 9334500"/>
                          <a:gd name="connsiteY10" fmla="*/ 0 h 584200"/>
                          <a:gd name="connsiteX11" fmla="*/ 7147560 w 9334500"/>
                          <a:gd name="connsiteY11" fmla="*/ 0 h 584200"/>
                          <a:gd name="connsiteX12" fmla="*/ 7907655 w 9334500"/>
                          <a:gd name="connsiteY12" fmla="*/ 0 h 584200"/>
                          <a:gd name="connsiteX13" fmla="*/ 8294370 w 9334500"/>
                          <a:gd name="connsiteY13" fmla="*/ 0 h 584200"/>
                          <a:gd name="connsiteX14" fmla="*/ 8681085 w 9334500"/>
                          <a:gd name="connsiteY14" fmla="*/ 0 h 584200"/>
                          <a:gd name="connsiteX15" fmla="*/ 9334500 w 9334500"/>
                          <a:gd name="connsiteY15" fmla="*/ 0 h 584200"/>
                          <a:gd name="connsiteX16" fmla="*/ 9334500 w 9334500"/>
                          <a:gd name="connsiteY16" fmla="*/ 584200 h 584200"/>
                          <a:gd name="connsiteX17" fmla="*/ 8667750 w 9334500"/>
                          <a:gd name="connsiteY17" fmla="*/ 584200 h 584200"/>
                          <a:gd name="connsiteX18" fmla="*/ 7907655 w 9334500"/>
                          <a:gd name="connsiteY18" fmla="*/ 584200 h 584200"/>
                          <a:gd name="connsiteX19" fmla="*/ 7427595 w 9334500"/>
                          <a:gd name="connsiteY19" fmla="*/ 584200 h 584200"/>
                          <a:gd name="connsiteX20" fmla="*/ 6667500 w 9334500"/>
                          <a:gd name="connsiteY20" fmla="*/ 584200 h 584200"/>
                          <a:gd name="connsiteX21" fmla="*/ 6280785 w 9334500"/>
                          <a:gd name="connsiteY21" fmla="*/ 584200 h 584200"/>
                          <a:gd name="connsiteX22" fmla="*/ 5520690 w 9334500"/>
                          <a:gd name="connsiteY22" fmla="*/ 584200 h 584200"/>
                          <a:gd name="connsiteX23" fmla="*/ 5040630 w 9334500"/>
                          <a:gd name="connsiteY23" fmla="*/ 584200 h 584200"/>
                          <a:gd name="connsiteX24" fmla="*/ 4467225 w 9334500"/>
                          <a:gd name="connsiteY24" fmla="*/ 584200 h 584200"/>
                          <a:gd name="connsiteX25" fmla="*/ 3613785 w 9334500"/>
                          <a:gd name="connsiteY25" fmla="*/ 584200 h 584200"/>
                          <a:gd name="connsiteX26" fmla="*/ 3227070 w 9334500"/>
                          <a:gd name="connsiteY26" fmla="*/ 584200 h 584200"/>
                          <a:gd name="connsiteX27" fmla="*/ 2373630 w 9334500"/>
                          <a:gd name="connsiteY27" fmla="*/ 584200 h 584200"/>
                          <a:gd name="connsiteX28" fmla="*/ 1520190 w 9334500"/>
                          <a:gd name="connsiteY28" fmla="*/ 584200 h 584200"/>
                          <a:gd name="connsiteX29" fmla="*/ 1133475 w 9334500"/>
                          <a:gd name="connsiteY29" fmla="*/ 584200 h 584200"/>
                          <a:gd name="connsiteX30" fmla="*/ 0 w 9334500"/>
                          <a:gd name="connsiteY30" fmla="*/ 584200 h 584200"/>
                          <a:gd name="connsiteX31" fmla="*/ 0 w 9334500"/>
                          <a:gd name="connsiteY31" fmla="*/ 0 h 5842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  <a:cxn ang="0">
                            <a:pos x="connsiteX31" y="connsiteY31"/>
                          </a:cxn>
                        </a:cxnLst>
                        <a:rect l="l" t="t" r="r" b="b"/>
                        <a:pathLst>
                          <a:path w="9334500" h="584200" extrusionOk="0">
                            <a:moveTo>
                              <a:pt x="0" y="0"/>
                            </a:moveTo>
                            <a:cubicBezTo>
                              <a:pt x="221914" y="-27396"/>
                              <a:pt x="499073" y="4879"/>
                              <a:pt x="666750" y="0"/>
                            </a:cubicBezTo>
                            <a:cubicBezTo>
                              <a:pt x="834427" y="-4879"/>
                              <a:pt x="1012117" y="28535"/>
                              <a:pt x="1333500" y="0"/>
                            </a:cubicBezTo>
                            <a:cubicBezTo>
                              <a:pt x="1654883" y="-28535"/>
                              <a:pt x="1968258" y="2342"/>
                              <a:pt x="2186940" y="0"/>
                            </a:cubicBezTo>
                            <a:cubicBezTo>
                              <a:pt x="2405622" y="-2342"/>
                              <a:pt x="2730813" y="-21051"/>
                              <a:pt x="3040380" y="0"/>
                            </a:cubicBezTo>
                            <a:cubicBezTo>
                              <a:pt x="3349947" y="21051"/>
                              <a:pt x="3472369" y="-37075"/>
                              <a:pt x="3800475" y="0"/>
                            </a:cubicBezTo>
                            <a:cubicBezTo>
                              <a:pt x="4128581" y="37075"/>
                              <a:pt x="4051875" y="10360"/>
                              <a:pt x="4187190" y="0"/>
                            </a:cubicBezTo>
                            <a:cubicBezTo>
                              <a:pt x="4322506" y="-10360"/>
                              <a:pt x="4581074" y="5631"/>
                              <a:pt x="4947285" y="0"/>
                            </a:cubicBezTo>
                            <a:cubicBezTo>
                              <a:pt x="5313496" y="-5631"/>
                              <a:pt x="5253936" y="3687"/>
                              <a:pt x="5427345" y="0"/>
                            </a:cubicBezTo>
                            <a:cubicBezTo>
                              <a:pt x="5600754" y="-3687"/>
                              <a:pt x="5737961" y="-9328"/>
                              <a:pt x="5907405" y="0"/>
                            </a:cubicBezTo>
                            <a:cubicBezTo>
                              <a:pt x="6076849" y="9328"/>
                              <a:pt x="6343787" y="-9253"/>
                              <a:pt x="6480810" y="0"/>
                            </a:cubicBezTo>
                            <a:cubicBezTo>
                              <a:pt x="6617834" y="9253"/>
                              <a:pt x="7004975" y="32910"/>
                              <a:pt x="7147560" y="0"/>
                            </a:cubicBezTo>
                            <a:cubicBezTo>
                              <a:pt x="7290145" y="-32910"/>
                              <a:pt x="7611953" y="-8800"/>
                              <a:pt x="7907655" y="0"/>
                            </a:cubicBezTo>
                            <a:cubicBezTo>
                              <a:pt x="8203358" y="8800"/>
                              <a:pt x="8155530" y="-18644"/>
                              <a:pt x="8294370" y="0"/>
                            </a:cubicBezTo>
                            <a:cubicBezTo>
                              <a:pt x="8433211" y="18644"/>
                              <a:pt x="8536547" y="18763"/>
                              <a:pt x="8681085" y="0"/>
                            </a:cubicBezTo>
                            <a:cubicBezTo>
                              <a:pt x="8825623" y="-18763"/>
                              <a:pt x="9175707" y="-16290"/>
                              <a:pt x="9334500" y="0"/>
                            </a:cubicBezTo>
                            <a:cubicBezTo>
                              <a:pt x="9308540" y="205505"/>
                              <a:pt x="9331627" y="299034"/>
                              <a:pt x="9334500" y="584200"/>
                            </a:cubicBezTo>
                            <a:cubicBezTo>
                              <a:pt x="9017360" y="609855"/>
                              <a:pt x="8878596" y="606239"/>
                              <a:pt x="8667750" y="584200"/>
                            </a:cubicBezTo>
                            <a:cubicBezTo>
                              <a:pt x="8456904" y="562162"/>
                              <a:pt x="8202833" y="578042"/>
                              <a:pt x="7907655" y="584200"/>
                            </a:cubicBezTo>
                            <a:cubicBezTo>
                              <a:pt x="7612477" y="590358"/>
                              <a:pt x="7662430" y="585506"/>
                              <a:pt x="7427595" y="584200"/>
                            </a:cubicBezTo>
                            <a:cubicBezTo>
                              <a:pt x="7192760" y="582894"/>
                              <a:pt x="6963717" y="611198"/>
                              <a:pt x="6667500" y="584200"/>
                            </a:cubicBezTo>
                            <a:cubicBezTo>
                              <a:pt x="6371284" y="557202"/>
                              <a:pt x="6472237" y="567521"/>
                              <a:pt x="6280785" y="584200"/>
                            </a:cubicBezTo>
                            <a:cubicBezTo>
                              <a:pt x="6089333" y="600879"/>
                              <a:pt x="5710693" y="561856"/>
                              <a:pt x="5520690" y="584200"/>
                            </a:cubicBezTo>
                            <a:cubicBezTo>
                              <a:pt x="5330688" y="606544"/>
                              <a:pt x="5213665" y="607410"/>
                              <a:pt x="5040630" y="584200"/>
                            </a:cubicBezTo>
                            <a:cubicBezTo>
                              <a:pt x="4867595" y="560990"/>
                              <a:pt x="4655889" y="608489"/>
                              <a:pt x="4467225" y="584200"/>
                            </a:cubicBezTo>
                            <a:cubicBezTo>
                              <a:pt x="4278561" y="559911"/>
                              <a:pt x="4004802" y="551485"/>
                              <a:pt x="3613785" y="584200"/>
                            </a:cubicBezTo>
                            <a:cubicBezTo>
                              <a:pt x="3222768" y="616915"/>
                              <a:pt x="3325708" y="574394"/>
                              <a:pt x="3227070" y="584200"/>
                            </a:cubicBezTo>
                            <a:cubicBezTo>
                              <a:pt x="3128433" y="594006"/>
                              <a:pt x="2704231" y="560062"/>
                              <a:pt x="2373630" y="584200"/>
                            </a:cubicBezTo>
                            <a:cubicBezTo>
                              <a:pt x="2043029" y="608338"/>
                              <a:pt x="1807044" y="583832"/>
                              <a:pt x="1520190" y="584200"/>
                            </a:cubicBezTo>
                            <a:cubicBezTo>
                              <a:pt x="1233336" y="584568"/>
                              <a:pt x="1228706" y="599614"/>
                              <a:pt x="1133475" y="584200"/>
                            </a:cubicBezTo>
                            <a:cubicBezTo>
                              <a:pt x="1038244" y="568786"/>
                              <a:pt x="232277" y="588848"/>
                              <a:pt x="0" y="584200"/>
                            </a:cubicBezTo>
                            <a:cubicBezTo>
                              <a:pt x="24070" y="295142"/>
                              <a:pt x="-27369" y="18441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10558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D9FB-B28D-4B95-9E1A-A1ABDA62E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Utility of a sequence of 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0615C6-6154-498A-9A1B-10DD9FB96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33600"/>
            <a:ext cx="4901014" cy="3732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57FFEA-E152-4F3C-A29E-ECEA49A8B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03" y="3497668"/>
            <a:ext cx="870762" cy="903210"/>
          </a:xfrm>
          <a:prstGeom prst="rect">
            <a:avLst/>
          </a:prstGeom>
        </p:spPr>
      </p:pic>
      <p:pic>
        <p:nvPicPr>
          <p:cNvPr id="6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BA7110A4-89B6-4F89-917E-225405EE2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93" y="2481668"/>
            <a:ext cx="663982" cy="66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93EB1AB-20F8-47FE-95DF-A58597AA157C}"/>
              </a:ext>
            </a:extLst>
          </p:cNvPr>
          <p:cNvSpPr/>
          <p:nvPr/>
        </p:nvSpPr>
        <p:spPr>
          <a:xfrm>
            <a:off x="2606231" y="4980190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3DFB57B-E524-42CE-9CA6-03C64F2098CA}"/>
              </a:ext>
            </a:extLst>
          </p:cNvPr>
          <p:cNvSpPr/>
          <p:nvPr/>
        </p:nvSpPr>
        <p:spPr>
          <a:xfrm rot="5400000">
            <a:off x="2055611" y="4415029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205E02B-052A-4A38-BA43-A06ECF12EAA4}"/>
              </a:ext>
            </a:extLst>
          </p:cNvPr>
          <p:cNvSpPr/>
          <p:nvPr/>
        </p:nvSpPr>
        <p:spPr>
          <a:xfrm>
            <a:off x="1617765" y="3796872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D913BC2F-AE4C-458B-86F2-E860A79D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967" y="4800600"/>
            <a:ext cx="663982" cy="66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094FD08-0606-463B-AADC-408C8D0368BF}"/>
                  </a:ext>
                </a:extLst>
              </p:cNvPr>
              <p:cNvSpPr txBox="1"/>
              <p:nvPr/>
            </p:nvSpPr>
            <p:spPr>
              <a:xfrm>
                <a:off x="5715000" y="3279291"/>
                <a:ext cx="470372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𝑈</m:t>
                      </m:r>
                      <m:r>
                        <a:rPr lang="en-US" b="0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0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+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0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.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5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+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0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+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0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+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0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+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20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20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.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5</m:t>
                      </m:r>
                    </m:oMath>
                  </m:oMathPara>
                </a14:m>
                <a:endParaRPr lang="en-US" dirty="0">
                  <a:solidFill>
                    <a:srgbClr val="CF01B6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094FD08-0606-463B-AADC-408C8D036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3279291"/>
                <a:ext cx="4703724" cy="276999"/>
              </a:xfrm>
              <a:prstGeom prst="rect">
                <a:avLst/>
              </a:prstGeom>
              <a:blipFill>
                <a:blip r:embed="rId5"/>
                <a:stretch>
                  <a:fillRect l="-778" r="-778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Right 13">
            <a:extLst>
              <a:ext uri="{FF2B5EF4-FFF2-40B4-BE49-F238E27FC236}">
                <a16:creationId xmlns:a16="http://schemas.microsoft.com/office/drawing/2014/main" id="{3476B45E-C513-4940-88F4-3CF904C59732}"/>
              </a:ext>
            </a:extLst>
          </p:cNvPr>
          <p:cNvSpPr/>
          <p:nvPr/>
        </p:nvSpPr>
        <p:spPr>
          <a:xfrm>
            <a:off x="3901070" y="4980189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D8D5E7B-BD3A-419F-A685-F3A156D910A9}"/>
              </a:ext>
            </a:extLst>
          </p:cNvPr>
          <p:cNvSpPr/>
          <p:nvPr/>
        </p:nvSpPr>
        <p:spPr>
          <a:xfrm rot="16200000">
            <a:off x="4415030" y="4463890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FAB2CE3-67DD-4EC4-B118-4F0F36815690}"/>
              </a:ext>
            </a:extLst>
          </p:cNvPr>
          <p:cNvSpPr/>
          <p:nvPr/>
        </p:nvSpPr>
        <p:spPr>
          <a:xfrm rot="16200000">
            <a:off x="4415029" y="3265391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tar: 7 Points 16">
            <a:extLst>
              <a:ext uri="{FF2B5EF4-FFF2-40B4-BE49-F238E27FC236}">
                <a16:creationId xmlns:a16="http://schemas.microsoft.com/office/drawing/2014/main" id="{E34AB5BB-C10E-403D-A3EF-4F052F65F77C}"/>
              </a:ext>
            </a:extLst>
          </p:cNvPr>
          <p:cNvSpPr/>
          <p:nvPr/>
        </p:nvSpPr>
        <p:spPr>
          <a:xfrm>
            <a:off x="4586150" y="1814899"/>
            <a:ext cx="762000" cy="762000"/>
          </a:xfrm>
          <a:prstGeom prst="star7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ysClr val="windowText" lastClr="000000"/>
                </a:solidFill>
              </a:rPr>
              <a:t>Exit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9F5B4C6-33F2-41C0-8DBA-5F56D9A0BA3F}"/>
              </a:ext>
            </a:extLst>
          </p:cNvPr>
          <p:cNvSpPr/>
          <p:nvPr/>
        </p:nvSpPr>
        <p:spPr>
          <a:xfrm rot="16200000">
            <a:off x="949213" y="3154149"/>
            <a:ext cx="466341" cy="304801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8082CC28-C984-46FC-9201-974A04A918E7}"/>
              </a:ext>
            </a:extLst>
          </p:cNvPr>
          <p:cNvSpPr/>
          <p:nvPr/>
        </p:nvSpPr>
        <p:spPr>
          <a:xfrm>
            <a:off x="1557220" y="2671421"/>
            <a:ext cx="466341" cy="304801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CA59021-8969-42EB-BC3C-AAC12A412B07}"/>
              </a:ext>
            </a:extLst>
          </p:cNvPr>
          <p:cNvSpPr/>
          <p:nvPr/>
        </p:nvSpPr>
        <p:spPr>
          <a:xfrm rot="5400000">
            <a:off x="2085241" y="3226420"/>
            <a:ext cx="466341" cy="304801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B48E6E-0297-4705-B5D1-C3EF9E8FD305}"/>
                  </a:ext>
                </a:extLst>
              </p:cNvPr>
              <p:cNvSpPr txBox="1"/>
              <p:nvPr/>
            </p:nvSpPr>
            <p:spPr>
              <a:xfrm>
                <a:off x="5620475" y="3949272"/>
                <a:ext cx="628351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𝑈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  <m:r>
                            <a:rPr lang="en-US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  <m:r>
                            <a:rPr lang="en-US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.</m:t>
                          </m:r>
                          <m:r>
                            <a:rPr lang="en-US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5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+</m:t>
                      </m:r>
                      <m:r>
                        <a:rPr lang="en-US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0</m:t>
                      </m:r>
                      <m:r>
                        <a:rPr lang="en-US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+</m:t>
                      </m:r>
                      <m:r>
                        <a:rPr lang="en-US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0</m:t>
                      </m:r>
                      <m:r>
                        <a:rPr lang="en-US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+</m:t>
                      </m:r>
                      <m:r>
                        <a:rPr lang="en-US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0</m:t>
                      </m:r>
                      <m:r>
                        <a:rPr lang="en-US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  <m:r>
                            <a:rPr lang="en-US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  <m:r>
                            <a:rPr lang="en-US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.</m:t>
                          </m:r>
                          <m:r>
                            <a:rPr lang="en-US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5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+</m:t>
                      </m:r>
                      <m:r>
                        <a:rPr lang="en-US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0</m:t>
                      </m:r>
                      <m:r>
                        <a:rPr lang="en-US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+</m:t>
                      </m:r>
                      <m:r>
                        <a:rPr lang="en-US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0</m:t>
                      </m:r>
                      <m:r>
                        <a:rPr lang="en-US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+</m:t>
                      </m:r>
                      <m:r>
                        <a:rPr lang="en-US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0</m:t>
                      </m:r>
                      <m:r>
                        <a:rPr lang="en-US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+</m:t>
                      </m:r>
                      <m:r>
                        <a:rPr lang="en-US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20</m:t>
                      </m:r>
                      <m:r>
                        <a:rPr lang="en-US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r>
                        <a:rPr lang="en-US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21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B48E6E-0297-4705-B5D1-C3EF9E8FD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0475" y="3949272"/>
                <a:ext cx="6283515" cy="276999"/>
              </a:xfrm>
              <a:prstGeom prst="rect">
                <a:avLst/>
              </a:prstGeom>
              <a:blipFill>
                <a:blip r:embed="rId6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DC3C7903-4145-47E0-8650-AC49B9633317}"/>
              </a:ext>
            </a:extLst>
          </p:cNvPr>
          <p:cNvSpPr txBox="1"/>
          <p:nvPr/>
        </p:nvSpPr>
        <p:spPr>
          <a:xfrm>
            <a:off x="7655447" y="2516977"/>
            <a:ext cx="2799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Living Reward = 0, Noise = 0</a:t>
            </a:r>
          </a:p>
        </p:txBody>
      </p:sp>
    </p:spTree>
    <p:extLst>
      <p:ext uri="{BB962C8B-B14F-4D97-AF65-F5344CB8AC3E}">
        <p14:creationId xmlns:p14="http://schemas.microsoft.com/office/powerpoint/2010/main" val="3108388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animClr clrSpc="rgb" dir="cw">
                                      <p:cBhvr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4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animClr clrSpc="rgb" dir="cw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2" grpId="0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8" grpId="0" animBg="1"/>
      <p:bldP spid="19" grpId="0" animBg="1"/>
      <p:bldP spid="20" grpId="0" animBg="1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D9FB-B28D-4B95-9E1A-A1ABDA62E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Utility of a sequence of 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0615C6-6154-498A-9A1B-10DD9FB96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33600"/>
            <a:ext cx="4901014" cy="3732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57FFEA-E152-4F3C-A29E-ECEA49A8B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03" y="3497668"/>
            <a:ext cx="870762" cy="903210"/>
          </a:xfrm>
          <a:prstGeom prst="rect">
            <a:avLst/>
          </a:prstGeom>
        </p:spPr>
      </p:pic>
      <p:pic>
        <p:nvPicPr>
          <p:cNvPr id="6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BA7110A4-89B6-4F89-917E-225405EE2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93" y="2481668"/>
            <a:ext cx="663982" cy="66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93EB1AB-20F8-47FE-95DF-A58597AA157C}"/>
              </a:ext>
            </a:extLst>
          </p:cNvPr>
          <p:cNvSpPr/>
          <p:nvPr/>
        </p:nvSpPr>
        <p:spPr>
          <a:xfrm>
            <a:off x="2606231" y="4980190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3DFB57B-E524-42CE-9CA6-03C64F2098CA}"/>
              </a:ext>
            </a:extLst>
          </p:cNvPr>
          <p:cNvSpPr/>
          <p:nvPr/>
        </p:nvSpPr>
        <p:spPr>
          <a:xfrm rot="5400000">
            <a:off x="2055611" y="4415029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205E02B-052A-4A38-BA43-A06ECF12EAA4}"/>
              </a:ext>
            </a:extLst>
          </p:cNvPr>
          <p:cNvSpPr/>
          <p:nvPr/>
        </p:nvSpPr>
        <p:spPr>
          <a:xfrm>
            <a:off x="1617765" y="3796872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D913BC2F-AE4C-458B-86F2-E860A79D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967" y="4800600"/>
            <a:ext cx="663982" cy="66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094FD08-0606-463B-AADC-408C8D0368BF}"/>
                  </a:ext>
                </a:extLst>
              </p:cNvPr>
              <p:cNvSpPr txBox="1"/>
              <p:nvPr/>
            </p:nvSpPr>
            <p:spPr>
              <a:xfrm>
                <a:off x="5715000" y="3279291"/>
                <a:ext cx="61079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𝑈</m:t>
                      </m:r>
                      <m:r>
                        <a:rPr lang="en-US" b="0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−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0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.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3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−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0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.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3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.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3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.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5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−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0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.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3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−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0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.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3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−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0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.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3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+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20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18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.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7</m:t>
                      </m:r>
                    </m:oMath>
                  </m:oMathPara>
                </a14:m>
                <a:endParaRPr lang="en-US" dirty="0">
                  <a:solidFill>
                    <a:srgbClr val="CF01B6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094FD08-0606-463B-AADC-408C8D036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3279291"/>
                <a:ext cx="6107954" cy="276999"/>
              </a:xfrm>
              <a:prstGeom prst="rect">
                <a:avLst/>
              </a:prstGeom>
              <a:blipFill>
                <a:blip r:embed="rId5"/>
                <a:stretch>
                  <a:fillRect l="-500" r="-50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Right 13">
            <a:extLst>
              <a:ext uri="{FF2B5EF4-FFF2-40B4-BE49-F238E27FC236}">
                <a16:creationId xmlns:a16="http://schemas.microsoft.com/office/drawing/2014/main" id="{3476B45E-C513-4940-88F4-3CF904C59732}"/>
              </a:ext>
            </a:extLst>
          </p:cNvPr>
          <p:cNvSpPr/>
          <p:nvPr/>
        </p:nvSpPr>
        <p:spPr>
          <a:xfrm>
            <a:off x="3901070" y="4980189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D8D5E7B-BD3A-419F-A685-F3A156D910A9}"/>
              </a:ext>
            </a:extLst>
          </p:cNvPr>
          <p:cNvSpPr/>
          <p:nvPr/>
        </p:nvSpPr>
        <p:spPr>
          <a:xfrm rot="16200000">
            <a:off x="4415030" y="4463890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FAB2CE3-67DD-4EC4-B118-4F0F36815690}"/>
              </a:ext>
            </a:extLst>
          </p:cNvPr>
          <p:cNvSpPr/>
          <p:nvPr/>
        </p:nvSpPr>
        <p:spPr>
          <a:xfrm rot="16200000">
            <a:off x="4415029" y="3265391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tar: 7 Points 16">
            <a:extLst>
              <a:ext uri="{FF2B5EF4-FFF2-40B4-BE49-F238E27FC236}">
                <a16:creationId xmlns:a16="http://schemas.microsoft.com/office/drawing/2014/main" id="{E34AB5BB-C10E-403D-A3EF-4F052F65F77C}"/>
              </a:ext>
            </a:extLst>
          </p:cNvPr>
          <p:cNvSpPr/>
          <p:nvPr/>
        </p:nvSpPr>
        <p:spPr>
          <a:xfrm>
            <a:off x="4586150" y="1814899"/>
            <a:ext cx="762000" cy="762000"/>
          </a:xfrm>
          <a:prstGeom prst="star7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ysClr val="windowText" lastClr="000000"/>
                </a:solidFill>
              </a:rPr>
              <a:t>Exit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79F5B4C6-33F2-41C0-8DBA-5F56D9A0BA3F}"/>
              </a:ext>
            </a:extLst>
          </p:cNvPr>
          <p:cNvSpPr/>
          <p:nvPr/>
        </p:nvSpPr>
        <p:spPr>
          <a:xfrm rot="16200000">
            <a:off x="949213" y="3154149"/>
            <a:ext cx="466341" cy="304801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8082CC28-C984-46FC-9201-974A04A918E7}"/>
              </a:ext>
            </a:extLst>
          </p:cNvPr>
          <p:cNvSpPr/>
          <p:nvPr/>
        </p:nvSpPr>
        <p:spPr>
          <a:xfrm>
            <a:off x="1557220" y="2671421"/>
            <a:ext cx="466341" cy="304801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CA59021-8969-42EB-BC3C-AAC12A412B07}"/>
              </a:ext>
            </a:extLst>
          </p:cNvPr>
          <p:cNvSpPr/>
          <p:nvPr/>
        </p:nvSpPr>
        <p:spPr>
          <a:xfrm rot="5400000">
            <a:off x="2085241" y="3226420"/>
            <a:ext cx="466341" cy="304801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B48E6E-0297-4705-B5D1-C3EF9E8FD305}"/>
                  </a:ext>
                </a:extLst>
              </p:cNvPr>
              <p:cNvSpPr txBox="1"/>
              <p:nvPr/>
            </p:nvSpPr>
            <p:spPr>
              <a:xfrm>
                <a:off x="5715000" y="4013431"/>
                <a:ext cx="508139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𝑈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</m:t>
                          </m:r>
                          <m:r>
                            <a:rPr lang="en-US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  <m:r>
                            <a:rPr lang="en-US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.</m:t>
                          </m:r>
                          <m:r>
                            <a:rPr lang="en-US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3</m:t>
                          </m:r>
                          <m:r>
                            <a:rPr lang="en-US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  <m:r>
                            <a:rPr lang="en-US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.</m:t>
                          </m:r>
                          <m:r>
                            <a:rPr lang="en-US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5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−</m:t>
                      </m:r>
                      <m:r>
                        <a:rPr lang="en-US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0</m:t>
                      </m:r>
                      <m:r>
                        <a:rPr lang="en-US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.</m:t>
                      </m:r>
                      <m:r>
                        <a:rPr lang="en-US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3</m:t>
                      </m:r>
                      <m:r>
                        <a:rPr lang="en-US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−</m:t>
                      </m:r>
                      <m:r>
                        <a:rPr lang="en-US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0</m:t>
                      </m:r>
                      <m:r>
                        <a:rPr lang="en-US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.</m:t>
                      </m:r>
                      <m:r>
                        <a:rPr lang="en-US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3</m:t>
                      </m:r>
                      <m:r>
                        <a:rPr lang="en-US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−</m:t>
                      </m:r>
                      <m:r>
                        <a:rPr lang="en-US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0</m:t>
                      </m:r>
                      <m:r>
                        <a:rPr lang="en-US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.</m:t>
                      </m:r>
                      <m:r>
                        <a:rPr lang="en-US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3</m:t>
                      </m:r>
                      <m:r>
                        <a:rPr lang="en-US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</m:t>
                          </m:r>
                          <m:r>
                            <a:rPr lang="en-US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  <m:r>
                            <a:rPr lang="en-US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.</m:t>
                          </m:r>
                          <m:r>
                            <a:rPr lang="en-US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3</m:t>
                          </m:r>
                          <m:r>
                            <a:rPr lang="en-US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  <m:r>
                            <a:rPr lang="en-US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.</m:t>
                          </m:r>
                          <m:r>
                            <a:rPr lang="en-US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br>
                  <a:rPr lang="en-US" b="0" i="0" dirty="0">
                    <a:solidFill>
                      <a:srgbClr val="0000FF"/>
                    </a:solidFill>
                    <a:latin typeface="Cambria Math" panose="02040503050406030204" pitchFamily="18" charset="0"/>
                    <a:cs typeface="Calibri"/>
                  </a:rPr>
                </a:br>
                <a:r>
                  <a:rPr lang="en-US" b="0" i="0" dirty="0">
                    <a:solidFill>
                      <a:srgbClr val="0000FF"/>
                    </a:solidFill>
                    <a:latin typeface="Cambria Math" panose="02040503050406030204" pitchFamily="18" charset="0"/>
                    <a:cs typeface="Calibri"/>
                  </a:rPr>
                  <a:t>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  −</m:t>
                    </m:r>
                    <m:r>
                      <a:rPr lang="en-US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0</m:t>
                    </m:r>
                    <m:r>
                      <a:rPr lang="en-US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.</m:t>
                    </m:r>
                    <m:r>
                      <a:rPr lang="en-US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3</m:t>
                    </m:r>
                    <m:r>
                      <a:rPr lang="en-US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−</m:t>
                    </m:r>
                    <m:r>
                      <a:rPr lang="en-US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0</m:t>
                    </m:r>
                    <m:r>
                      <a:rPr lang="en-US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.</m:t>
                    </m:r>
                    <m:r>
                      <a:rPr lang="en-US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3</m:t>
                    </m:r>
                    <m:r>
                      <a:rPr lang="en-US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−</m:t>
                    </m:r>
                    <m:r>
                      <a:rPr lang="en-US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0</m:t>
                    </m:r>
                    <m:r>
                      <a:rPr lang="en-US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.</m:t>
                    </m:r>
                    <m:r>
                      <a:rPr lang="en-US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3</m:t>
                    </m:r>
                    <m:r>
                      <a:rPr lang="en-US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+</m:t>
                    </m:r>
                    <m:r>
                      <a:rPr lang="en-US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20</m:t>
                    </m:r>
                    <m:r>
                      <a:rPr lang="en-US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  <m:r>
                      <a:rPr lang="en-US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18</m:t>
                    </m:r>
                    <m:r>
                      <a:rPr lang="en-US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.</m:t>
                    </m:r>
                    <m:r>
                      <a:rPr lang="en-US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6</m:t>
                    </m:r>
                  </m:oMath>
                </a14:m>
                <a:endParaRPr lang="en-US" dirty="0">
                  <a:solidFill>
                    <a:srgbClr val="0000FF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7B48E6E-0297-4705-B5D1-C3EF9E8FD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4013431"/>
                <a:ext cx="5081391" cy="553998"/>
              </a:xfrm>
              <a:prstGeom prst="rect">
                <a:avLst/>
              </a:prstGeom>
              <a:blipFill>
                <a:blip r:embed="rId6"/>
                <a:stretch>
                  <a:fillRect l="-240" b="-32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DC3C7903-4145-47E0-8650-AC49B9633317}"/>
              </a:ext>
            </a:extLst>
          </p:cNvPr>
          <p:cNvSpPr txBox="1"/>
          <p:nvPr/>
        </p:nvSpPr>
        <p:spPr>
          <a:xfrm>
            <a:off x="7655447" y="2516977"/>
            <a:ext cx="321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Living Reward = -0.3, Noise = 0.0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F911F93-6D1A-4534-879A-C626011B3057}"/>
                  </a:ext>
                </a:extLst>
              </p:cNvPr>
              <p:cNvSpPr txBox="1"/>
              <p:nvPr/>
            </p:nvSpPr>
            <p:spPr>
              <a:xfrm>
                <a:off x="6833788" y="5865660"/>
                <a:ext cx="38257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alibri"/>
                    <a:cs typeface="Calibri"/>
                  </a:rPr>
                  <a:t>Utility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~</m:t>
                    </m:r>
                  </m:oMath>
                </a14:m>
                <a:r>
                  <a:rPr lang="en-US" sz="2800" dirty="0">
                    <a:latin typeface="Calibri"/>
                    <a:cs typeface="Calibri"/>
                  </a:rPr>
                  <a:t> Sum of Rewards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F911F93-6D1A-4534-879A-C626011B3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788" y="5865660"/>
                <a:ext cx="3825727" cy="523220"/>
              </a:xfrm>
              <a:prstGeom prst="rect">
                <a:avLst/>
              </a:prstGeom>
              <a:blipFill>
                <a:blip r:embed="rId7"/>
                <a:stretch>
                  <a:fillRect l="-3185" t="-10465" r="-2070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527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animClr clrSpc="rgb" dir="cw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animClr clrSpc="rgb" dir="cw">
                                      <p:cBhvr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FF"/>
                                      </p:to>
                                    </p:animClr>
                                    <p:set>
                                      <p:cBhvr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21" grpId="0"/>
      <p:bldP spid="2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D9FB-B28D-4B95-9E1A-A1ABDA62E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Utility of a sequence of 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0615C6-6154-498A-9A1B-10DD9FB96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33600"/>
            <a:ext cx="4901014" cy="3732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57FFEA-E152-4F3C-A29E-ECEA49A8B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03" y="3497668"/>
            <a:ext cx="870762" cy="903210"/>
          </a:xfrm>
          <a:prstGeom prst="rect">
            <a:avLst/>
          </a:prstGeom>
        </p:spPr>
      </p:pic>
      <p:pic>
        <p:nvPicPr>
          <p:cNvPr id="6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BA7110A4-89B6-4F89-917E-225405EE2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93" y="2481668"/>
            <a:ext cx="663982" cy="66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93EB1AB-20F8-47FE-95DF-A58597AA157C}"/>
              </a:ext>
            </a:extLst>
          </p:cNvPr>
          <p:cNvSpPr/>
          <p:nvPr/>
        </p:nvSpPr>
        <p:spPr>
          <a:xfrm>
            <a:off x="2606231" y="4980190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3DFB57B-E524-42CE-9CA6-03C64F2098CA}"/>
              </a:ext>
            </a:extLst>
          </p:cNvPr>
          <p:cNvSpPr/>
          <p:nvPr/>
        </p:nvSpPr>
        <p:spPr>
          <a:xfrm rot="5400000">
            <a:off x="2055611" y="4415029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205E02B-052A-4A38-BA43-A06ECF12EAA4}"/>
              </a:ext>
            </a:extLst>
          </p:cNvPr>
          <p:cNvSpPr/>
          <p:nvPr/>
        </p:nvSpPr>
        <p:spPr>
          <a:xfrm>
            <a:off x="1617765" y="3796872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D913BC2F-AE4C-458B-86F2-E860A79D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967" y="4800600"/>
            <a:ext cx="663982" cy="66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094FD08-0606-463B-AADC-408C8D0368BF}"/>
                  </a:ext>
                </a:extLst>
              </p:cNvPr>
              <p:cNvSpPr txBox="1"/>
              <p:nvPr/>
            </p:nvSpPr>
            <p:spPr>
              <a:xfrm>
                <a:off x="5715000" y="3279291"/>
                <a:ext cx="61079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𝑈</m:t>
                      </m:r>
                      <m:r>
                        <a:rPr lang="en-US" b="0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−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0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.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3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−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0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.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3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.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3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.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5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−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0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.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3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−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0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.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3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−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0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.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3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+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20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18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.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7</m:t>
                      </m:r>
                    </m:oMath>
                  </m:oMathPara>
                </a14:m>
                <a:endParaRPr lang="en-US" dirty="0">
                  <a:solidFill>
                    <a:srgbClr val="CF01B6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094FD08-0606-463B-AADC-408C8D036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3279291"/>
                <a:ext cx="6107954" cy="276999"/>
              </a:xfrm>
              <a:prstGeom prst="rect">
                <a:avLst/>
              </a:prstGeom>
              <a:blipFill>
                <a:blip r:embed="rId5"/>
                <a:stretch>
                  <a:fillRect l="-500" r="-50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Right 13">
            <a:extLst>
              <a:ext uri="{FF2B5EF4-FFF2-40B4-BE49-F238E27FC236}">
                <a16:creationId xmlns:a16="http://schemas.microsoft.com/office/drawing/2014/main" id="{3476B45E-C513-4940-88F4-3CF904C59732}"/>
              </a:ext>
            </a:extLst>
          </p:cNvPr>
          <p:cNvSpPr/>
          <p:nvPr/>
        </p:nvSpPr>
        <p:spPr>
          <a:xfrm>
            <a:off x="3901070" y="4980189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D8D5E7B-BD3A-419F-A685-F3A156D910A9}"/>
              </a:ext>
            </a:extLst>
          </p:cNvPr>
          <p:cNvSpPr/>
          <p:nvPr/>
        </p:nvSpPr>
        <p:spPr>
          <a:xfrm rot="16200000">
            <a:off x="4415030" y="4463890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FAB2CE3-67DD-4EC4-B118-4F0F36815690}"/>
              </a:ext>
            </a:extLst>
          </p:cNvPr>
          <p:cNvSpPr/>
          <p:nvPr/>
        </p:nvSpPr>
        <p:spPr>
          <a:xfrm rot="16200000">
            <a:off x="4415029" y="3265391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tar: 7 Points 16">
            <a:extLst>
              <a:ext uri="{FF2B5EF4-FFF2-40B4-BE49-F238E27FC236}">
                <a16:creationId xmlns:a16="http://schemas.microsoft.com/office/drawing/2014/main" id="{E34AB5BB-C10E-403D-A3EF-4F052F65F77C}"/>
              </a:ext>
            </a:extLst>
          </p:cNvPr>
          <p:cNvSpPr/>
          <p:nvPr/>
        </p:nvSpPr>
        <p:spPr>
          <a:xfrm>
            <a:off x="4586150" y="1814899"/>
            <a:ext cx="762000" cy="762000"/>
          </a:xfrm>
          <a:prstGeom prst="star7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ysClr val="windowText" lastClr="000000"/>
                </a:solidFill>
              </a:rPr>
              <a:t>Exit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3C7903-4145-47E0-8650-AC49B9633317}"/>
              </a:ext>
            </a:extLst>
          </p:cNvPr>
          <p:cNvSpPr txBox="1"/>
          <p:nvPr/>
        </p:nvSpPr>
        <p:spPr>
          <a:xfrm>
            <a:off x="7655447" y="2516977"/>
            <a:ext cx="321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Living Reward = -0.3, Noise = 0.2</a:t>
            </a:r>
          </a:p>
        </p:txBody>
      </p:sp>
      <p:sp>
        <p:nvSpPr>
          <p:cNvPr id="24" name="Arrow: Right 23">
            <a:extLst>
              <a:ext uri="{FF2B5EF4-FFF2-40B4-BE49-F238E27FC236}">
                <a16:creationId xmlns:a16="http://schemas.microsoft.com/office/drawing/2014/main" id="{D7654C76-D98A-48DC-87CA-81BB38027039}"/>
              </a:ext>
            </a:extLst>
          </p:cNvPr>
          <p:cNvSpPr/>
          <p:nvPr/>
        </p:nvSpPr>
        <p:spPr>
          <a:xfrm rot="16200000">
            <a:off x="3292202" y="4415028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tar: 7 Points 24">
            <a:extLst>
              <a:ext uri="{FF2B5EF4-FFF2-40B4-BE49-F238E27FC236}">
                <a16:creationId xmlns:a16="http://schemas.microsoft.com/office/drawing/2014/main" id="{F05D7BD5-89DA-458C-80E2-59C5449675D1}"/>
              </a:ext>
            </a:extLst>
          </p:cNvPr>
          <p:cNvSpPr/>
          <p:nvPr/>
        </p:nvSpPr>
        <p:spPr>
          <a:xfrm>
            <a:off x="3317839" y="3301355"/>
            <a:ext cx="762000" cy="762000"/>
          </a:xfrm>
          <a:prstGeom prst="star7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ysClr val="windowText" lastClr="000000"/>
                </a:solidFill>
              </a:rPr>
              <a:t>Exit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8C7F3D-9BDB-4E06-B1F6-752D30F34AE5}"/>
                  </a:ext>
                </a:extLst>
              </p:cNvPr>
              <p:cNvSpPr txBox="1"/>
              <p:nvPr/>
            </p:nvSpPr>
            <p:spPr>
              <a:xfrm>
                <a:off x="5715000" y="3861130"/>
                <a:ext cx="512050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𝑈</m:t>
                      </m:r>
                      <m:r>
                        <a:rPr lang="en-US" b="0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−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0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.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3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−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0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.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3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.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3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0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.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5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−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0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.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3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−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50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=−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50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.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7</m:t>
                      </m:r>
                    </m:oMath>
                  </m:oMathPara>
                </a14:m>
                <a:endParaRPr lang="en-US" dirty="0">
                  <a:solidFill>
                    <a:srgbClr val="CF01B6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1F8C7F3D-9BDB-4E06-B1F6-752D30F34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3861130"/>
                <a:ext cx="5120504" cy="276999"/>
              </a:xfrm>
              <a:prstGeom prst="rect">
                <a:avLst/>
              </a:prstGeom>
              <a:blipFill>
                <a:blip r:embed="rId6"/>
                <a:stretch>
                  <a:fillRect l="-715" r="-715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row: Right 26">
            <a:extLst>
              <a:ext uri="{FF2B5EF4-FFF2-40B4-BE49-F238E27FC236}">
                <a16:creationId xmlns:a16="http://schemas.microsoft.com/office/drawing/2014/main" id="{BECFFAAC-D521-4D1A-8227-880A33572729}"/>
              </a:ext>
            </a:extLst>
          </p:cNvPr>
          <p:cNvSpPr/>
          <p:nvPr/>
        </p:nvSpPr>
        <p:spPr>
          <a:xfrm>
            <a:off x="3901070" y="4980188"/>
            <a:ext cx="466341" cy="304801"/>
          </a:xfrm>
          <a:prstGeom prst="rightArrow">
            <a:avLst/>
          </a:prstGeom>
          <a:noFill/>
          <a:ln>
            <a:solidFill>
              <a:srgbClr val="CF01B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67351599-FE02-4D39-B5ED-4F633D4B8CA5}"/>
              </a:ext>
            </a:extLst>
          </p:cNvPr>
          <p:cNvSpPr/>
          <p:nvPr/>
        </p:nvSpPr>
        <p:spPr>
          <a:xfrm rot="5400000">
            <a:off x="2055610" y="4415027"/>
            <a:ext cx="466341" cy="304801"/>
          </a:xfrm>
          <a:prstGeom prst="rightArrow">
            <a:avLst/>
          </a:prstGeom>
          <a:noFill/>
          <a:ln>
            <a:solidFill>
              <a:srgbClr val="CF01B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8B5F50F0-E760-4C90-97AF-605702A4257F}"/>
              </a:ext>
            </a:extLst>
          </p:cNvPr>
          <p:cNvSpPr/>
          <p:nvPr/>
        </p:nvSpPr>
        <p:spPr>
          <a:xfrm>
            <a:off x="2668708" y="3806020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88F64A5-F0BA-42D7-A1E9-F912F2A6DCA4}"/>
                  </a:ext>
                </a:extLst>
              </p:cNvPr>
              <p:cNvSpPr txBox="1"/>
              <p:nvPr/>
            </p:nvSpPr>
            <p:spPr>
              <a:xfrm>
                <a:off x="5715000" y="4442969"/>
                <a:ext cx="30149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𝑈</m:t>
                      </m:r>
                      <m:r>
                        <a:rPr lang="en-US" b="0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−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0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.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3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−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0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.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3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−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50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=−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50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.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6</m:t>
                      </m:r>
                    </m:oMath>
                  </m:oMathPara>
                </a14:m>
                <a:endParaRPr lang="en-US" dirty="0">
                  <a:solidFill>
                    <a:srgbClr val="CF01B6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288F64A5-F0BA-42D7-A1E9-F912F2A6DC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0" y="4442969"/>
                <a:ext cx="3014928" cy="276999"/>
              </a:xfrm>
              <a:prstGeom prst="rect">
                <a:avLst/>
              </a:prstGeom>
              <a:blipFill>
                <a:blip r:embed="rId7"/>
                <a:stretch>
                  <a:fillRect l="-1417" r="-1619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CCAD4A-5799-4964-BBE5-CE155C9F2500}"/>
                  </a:ext>
                </a:extLst>
              </p:cNvPr>
              <p:cNvSpPr txBox="1"/>
              <p:nvPr/>
            </p:nvSpPr>
            <p:spPr>
              <a:xfrm>
                <a:off x="5427645" y="5865660"/>
                <a:ext cx="64928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008000"/>
                    </a:solidFill>
                    <a:latin typeface="Calibri"/>
                    <a:cs typeface="Calibri"/>
                  </a:rPr>
                  <a:t>Expected</a:t>
                </a:r>
                <a:r>
                  <a:rPr lang="en-US" sz="2800" dirty="0">
                    <a:latin typeface="Calibri"/>
                    <a:cs typeface="Calibri"/>
                  </a:rPr>
                  <a:t> Utility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~</m:t>
                    </m:r>
                  </m:oMath>
                </a14:m>
                <a:r>
                  <a:rPr lang="en-US" sz="2800" dirty="0">
                    <a:latin typeface="Calibri"/>
                    <a:cs typeface="Calibri"/>
                  </a:rPr>
                  <a:t> </a:t>
                </a:r>
                <a:r>
                  <a:rPr lang="en-US" sz="2800" dirty="0">
                    <a:solidFill>
                      <a:srgbClr val="008000"/>
                    </a:solidFill>
                    <a:latin typeface="Calibri"/>
                    <a:cs typeface="Calibri"/>
                  </a:rPr>
                  <a:t>Average</a:t>
                </a:r>
                <a:r>
                  <a:rPr lang="en-US" sz="2800" dirty="0">
                    <a:latin typeface="Calibri"/>
                    <a:cs typeface="Calibri"/>
                  </a:rPr>
                  <a:t> Sum of Rewards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BCCAD4A-5799-4964-BBE5-CE155C9F2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7645" y="5865660"/>
                <a:ext cx="6492803" cy="523220"/>
              </a:xfrm>
              <a:prstGeom prst="rect">
                <a:avLst/>
              </a:prstGeom>
              <a:blipFill>
                <a:blip r:embed="rId8"/>
                <a:stretch>
                  <a:fillRect l="-1878" t="-10465" r="-939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03C8FE8-88F0-4B85-8D27-B868A0197832}"/>
                  </a:ext>
                </a:extLst>
              </p:cNvPr>
              <p:cNvSpPr txBox="1"/>
              <p:nvPr/>
            </p:nvSpPr>
            <p:spPr>
              <a:xfrm>
                <a:off x="6833788" y="5865660"/>
                <a:ext cx="38257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alibri"/>
                    <a:cs typeface="Calibri"/>
                  </a:rPr>
                  <a:t>Utility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~</m:t>
                    </m:r>
                  </m:oMath>
                </a14:m>
                <a:r>
                  <a:rPr lang="en-US" sz="2800" dirty="0">
                    <a:latin typeface="Calibri"/>
                    <a:cs typeface="Calibri"/>
                  </a:rPr>
                  <a:t> Sum of Rewards</a:t>
                </a:r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A03C8FE8-88F0-4B85-8D27-B868A01978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788" y="5865660"/>
                <a:ext cx="3825727" cy="523220"/>
              </a:xfrm>
              <a:prstGeom prst="rect">
                <a:avLst/>
              </a:prstGeom>
              <a:blipFill>
                <a:blip r:embed="rId9"/>
                <a:stretch>
                  <a:fillRect l="-3185" t="-10465" r="-2070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2170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4" grpId="0" animBg="1"/>
      <p:bldP spid="15" grpId="0" animBg="1"/>
      <p:bldP spid="16" grpId="0" animBg="1"/>
      <p:bldP spid="17" grpId="0" animBg="1"/>
      <p:bldP spid="24" grpId="0" animBg="1"/>
      <p:bldP spid="24" grpId="1" animBg="1"/>
      <p:bldP spid="25" grpId="0" animBg="1"/>
      <p:bldP spid="26" grpId="0"/>
      <p:bldP spid="27" grpId="0" animBg="1"/>
      <p:bldP spid="27" grpId="1" animBg="1"/>
      <p:bldP spid="28" grpId="0" animBg="1"/>
      <p:bldP spid="29" grpId="0" animBg="1"/>
      <p:bldP spid="30" grpId="0"/>
      <p:bldP spid="31" grpId="0"/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Utilities of Sequences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9012" y="1248279"/>
            <a:ext cx="7875588" cy="499961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Utilities of Sequences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What preferences should an agent have over reward sequences?</a:t>
            </a:r>
          </a:p>
          <a:p>
            <a:endParaRPr lang="en-US" sz="2800" dirty="0"/>
          </a:p>
          <a:p>
            <a:r>
              <a:rPr lang="en-US" sz="2800" dirty="0"/>
              <a:t>More or less?</a:t>
            </a:r>
          </a:p>
          <a:p>
            <a:endParaRPr lang="en-US" sz="2800" dirty="0"/>
          </a:p>
          <a:p>
            <a:r>
              <a:rPr lang="en-US" sz="2800" dirty="0"/>
              <a:t>Now or later?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15200" y="3505497"/>
            <a:ext cx="4648200" cy="2950792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124200" y="2409825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[1, 2, 2]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78253" y="2409825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[2, 3, 4]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94595" y="2409825"/>
            <a:ext cx="580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 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24200" y="3439180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[0, 0, 1]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578253" y="3439180"/>
            <a:ext cx="12971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[1, 0, 0]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694595" y="3439180"/>
            <a:ext cx="5806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" pitchFamily="34" charset="0"/>
              </a:rPr>
              <a:t> or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Discounting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295400"/>
            <a:ext cx="11252200" cy="4729164"/>
          </a:xfrm>
        </p:spPr>
        <p:txBody>
          <a:bodyPr/>
          <a:lstStyle/>
          <a:p>
            <a:r>
              <a:rPr lang="en-US" sz="2800" dirty="0"/>
              <a:t>It’s reasonable to maximize the sum of rewards</a:t>
            </a:r>
          </a:p>
          <a:p>
            <a:r>
              <a:rPr lang="en-US" sz="2800" dirty="0"/>
              <a:t>It’s also reasonable to prefer rewards now to rewards later</a:t>
            </a:r>
          </a:p>
          <a:p>
            <a:r>
              <a:rPr lang="en-US" sz="2800" dirty="0"/>
              <a:t>One solution: values of rewards decay exponentially</a:t>
            </a:r>
          </a:p>
        </p:txBody>
      </p:sp>
      <p:pic>
        <p:nvPicPr>
          <p:cNvPr id="7171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5" cstate="print"/>
          <a:srcRect l="73764" t="76543" r="1569"/>
          <a:stretch>
            <a:fillRect/>
          </a:stretch>
        </p:blipFill>
        <p:spPr bwMode="auto">
          <a:xfrm>
            <a:off x="8003286" y="3276600"/>
            <a:ext cx="2283714" cy="1447800"/>
          </a:xfrm>
          <a:prstGeom prst="rect">
            <a:avLst/>
          </a:prstGeom>
          <a:noFill/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47800" y="2822143"/>
            <a:ext cx="2283714" cy="1975713"/>
          </a:xfrm>
          <a:prstGeom prst="rect">
            <a:avLst/>
          </a:prstGeom>
          <a:noFill/>
        </p:spPr>
      </p:pic>
      <p:pic>
        <p:nvPicPr>
          <p:cNvPr id="8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5" cstate="print"/>
          <a:srcRect l="73764" t="38272" r="1569" b="35802"/>
          <a:stretch>
            <a:fillRect/>
          </a:stretch>
        </p:blipFill>
        <p:spPr bwMode="auto">
          <a:xfrm>
            <a:off x="4802886" y="3048000"/>
            <a:ext cx="2283714" cy="1600200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1447800" y="5410200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Worth Now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648200" y="5410200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Worth Next Step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772400" y="5410200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Worth In Two Steps</a:t>
            </a:r>
          </a:p>
        </p:txBody>
      </p:sp>
      <p:pic>
        <p:nvPicPr>
          <p:cNvPr id="22" name="Picture 2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2362200" y="4752676"/>
            <a:ext cx="211138" cy="351897"/>
          </a:xfrm>
          <a:prstGeom prst="rect">
            <a:avLst/>
          </a:prstGeom>
          <a:noFill/>
          <a:ln/>
          <a:effectLst/>
        </p:spPr>
      </p:pic>
      <p:pic>
        <p:nvPicPr>
          <p:cNvPr id="23" name="Picture 2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5791200" y="4853716"/>
            <a:ext cx="280688" cy="327002"/>
          </a:xfrm>
          <a:prstGeom prst="rect">
            <a:avLst/>
          </a:prstGeom>
          <a:noFill/>
          <a:ln/>
          <a:effectLst/>
        </p:spPr>
      </p:pic>
      <p:pic>
        <p:nvPicPr>
          <p:cNvPr id="24" name="Picture 2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8915165" y="4648200"/>
            <a:ext cx="514651" cy="560927"/>
          </a:xfrm>
          <a:prstGeom prst="rect">
            <a:avLst/>
          </a:prstGeom>
          <a:noFill/>
          <a:ln/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Discounting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idx="1"/>
          </p:nvPr>
        </p:nvSpPr>
        <p:spPr>
          <a:xfrm>
            <a:off x="533400" y="1524000"/>
            <a:ext cx="4648200" cy="4525963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How to discount?</a:t>
            </a:r>
          </a:p>
          <a:p>
            <a:pPr lvl="1"/>
            <a:r>
              <a:rPr lang="en-US" sz="2000" dirty="0">
                <a:ea typeface="ＭＳ Ｐゴシック" pitchFamily="34" charset="-128"/>
              </a:rPr>
              <a:t>Each time we descend a level, we multiply in the discount once</a:t>
            </a:r>
          </a:p>
          <a:p>
            <a:pPr lvl="1"/>
            <a:endParaRPr lang="en-US" sz="20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Why discount?</a:t>
            </a:r>
            <a:endParaRPr lang="en-US" sz="2400" dirty="0">
              <a:ea typeface="ＭＳ Ｐゴシック" pitchFamily="34" charset="-128"/>
              <a:sym typeface="Symbol" pitchFamily="18" charset="2"/>
            </a:endParaRP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Sooner rewards probably do have higher utility than later rewards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Also helps our algorithms converge</a:t>
            </a:r>
          </a:p>
          <a:p>
            <a:pPr lvl="1"/>
            <a:endParaRPr lang="en-US" sz="2000" dirty="0">
              <a:ea typeface="ＭＳ Ｐゴシック" pitchFamily="34" charset="-128"/>
              <a:sym typeface="Symbol" pitchFamily="18" charset="2"/>
            </a:endParaRPr>
          </a:p>
          <a:p>
            <a:r>
              <a:rPr lang="en-US" sz="2400" dirty="0">
                <a:ea typeface="ＭＳ Ｐゴシック" pitchFamily="34" charset="-128"/>
                <a:sym typeface="Symbol" pitchFamily="18" charset="2"/>
              </a:rPr>
              <a:t>Example: discount of 0.5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U([1,2,3]) = 1*1 + 0.5*2 + 0.25*3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U([1,2,3]) &lt; U([3,2,1])</a:t>
            </a:r>
          </a:p>
        </p:txBody>
      </p:sp>
      <p:grpSp>
        <p:nvGrpSpPr>
          <p:cNvPr id="39939" name="Group 4"/>
          <p:cNvGrpSpPr>
            <a:grpSpLocks/>
          </p:cNvGrpSpPr>
          <p:nvPr/>
        </p:nvGrpSpPr>
        <p:grpSpPr bwMode="auto">
          <a:xfrm>
            <a:off x="8304213" y="1371600"/>
            <a:ext cx="2135187" cy="4875213"/>
            <a:chOff x="4085" y="960"/>
            <a:chExt cx="1345" cy="3071"/>
          </a:xfrm>
        </p:grpSpPr>
        <p:grpSp>
          <p:nvGrpSpPr>
            <p:cNvPr id="39947" name="Group 5"/>
            <p:cNvGrpSpPr>
              <a:grpSpLocks/>
            </p:cNvGrpSpPr>
            <p:nvPr/>
          </p:nvGrpSpPr>
          <p:grpSpPr bwMode="auto">
            <a:xfrm>
              <a:off x="4085" y="960"/>
              <a:ext cx="1291" cy="1202"/>
              <a:chOff x="2400" y="1401"/>
              <a:chExt cx="1392" cy="1296"/>
            </a:xfrm>
          </p:grpSpPr>
          <p:sp>
            <p:nvSpPr>
              <p:cNvPr id="39986" name="AutoShape 6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87" name="Group 7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40000" name="Line 8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1" name="Line 9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2" name="Line 10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40003" name="Line 11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88" name="Oval 12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89" name="Group 13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96" name="Line 14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7" name="Line 15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8" name="Line 16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99" name="Line 17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90" name="Text Box 18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91" name="Text Box 19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92" name="Text Box 20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93" name="Text Box 21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94" name="AutoShape 22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95" name="Text Box 23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39948" name="Group 24"/>
            <p:cNvGrpSpPr>
              <a:grpSpLocks/>
            </p:cNvGrpSpPr>
            <p:nvPr/>
          </p:nvGrpSpPr>
          <p:grpSpPr bwMode="auto">
            <a:xfrm flipH="1">
              <a:off x="4128" y="1895"/>
              <a:ext cx="1302" cy="1201"/>
              <a:chOff x="2400" y="1401"/>
              <a:chExt cx="1392" cy="1296"/>
            </a:xfrm>
          </p:grpSpPr>
          <p:sp>
            <p:nvSpPr>
              <p:cNvPr id="39968" name="AutoShape 25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69" name="Group 26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39982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3" name="Line 28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4" name="Line 29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5" name="Line 30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70" name="Oval 31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71" name="Group 32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78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79" name="Line 34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0" name="Line 35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81" name="Line 36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72" name="Text Box 37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73" name="Text Box 38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74" name="Text Box 39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75" name="Text Box 40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76" name="AutoShape 41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CC000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77" name="Text Box 42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  <p:grpSp>
          <p:nvGrpSpPr>
            <p:cNvPr id="39949" name="Group 43"/>
            <p:cNvGrpSpPr>
              <a:grpSpLocks/>
            </p:cNvGrpSpPr>
            <p:nvPr/>
          </p:nvGrpSpPr>
          <p:grpSpPr bwMode="auto">
            <a:xfrm>
              <a:off x="4085" y="2829"/>
              <a:ext cx="1291" cy="1202"/>
              <a:chOff x="2400" y="1401"/>
              <a:chExt cx="1392" cy="1296"/>
            </a:xfrm>
          </p:grpSpPr>
          <p:sp>
            <p:nvSpPr>
              <p:cNvPr id="39950" name="AutoShape 44"/>
              <p:cNvSpPr>
                <a:spLocks noChangeArrowheads="1"/>
              </p:cNvSpPr>
              <p:nvPr/>
            </p:nvSpPr>
            <p:spPr bwMode="auto">
              <a:xfrm>
                <a:off x="3070" y="1488"/>
                <a:ext cx="155" cy="124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9951" name="Group 45"/>
              <p:cNvGrpSpPr>
                <a:grpSpLocks/>
              </p:cNvGrpSpPr>
              <p:nvPr/>
            </p:nvGrpSpPr>
            <p:grpSpPr bwMode="auto">
              <a:xfrm>
                <a:off x="2529" y="1617"/>
                <a:ext cx="1263" cy="361"/>
                <a:chOff x="1584" y="1680"/>
                <a:chExt cx="2352" cy="336"/>
              </a:xfrm>
            </p:grpSpPr>
            <p:sp>
              <p:nvSpPr>
                <p:cNvPr id="39964" name="Line 46"/>
                <p:cNvSpPr>
                  <a:spLocks noChangeShapeType="1"/>
                </p:cNvSpPr>
                <p:nvPr/>
              </p:nvSpPr>
              <p:spPr bwMode="auto">
                <a:xfrm flipH="1">
                  <a:off x="1584" y="1680"/>
                  <a:ext cx="1152" cy="336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5" name="Line 47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1200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6" name="Line 48"/>
                <p:cNvSpPr>
                  <a:spLocks noChangeShapeType="1"/>
                </p:cNvSpPr>
                <p:nvPr/>
              </p:nvSpPr>
              <p:spPr bwMode="auto">
                <a:xfrm flipH="1">
                  <a:off x="2304" y="1680"/>
                  <a:ext cx="432" cy="336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7" name="Line 49"/>
                <p:cNvSpPr>
                  <a:spLocks noChangeShapeType="1"/>
                </p:cNvSpPr>
                <p:nvPr/>
              </p:nvSpPr>
              <p:spPr bwMode="auto">
                <a:xfrm>
                  <a:off x="2736" y="1680"/>
                  <a:ext cx="432" cy="28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52" name="Oval 50"/>
              <p:cNvSpPr>
                <a:spLocks noChangeArrowheads="1"/>
              </p:cNvSpPr>
              <p:nvPr/>
            </p:nvSpPr>
            <p:spPr bwMode="auto">
              <a:xfrm>
                <a:off x="2864" y="1978"/>
                <a:ext cx="129" cy="129"/>
              </a:xfrm>
              <a:prstGeom prst="ellipse">
                <a:avLst/>
              </a:prstGeom>
              <a:solidFill>
                <a:srgbClr val="0080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39953" name="Group 51"/>
              <p:cNvGrpSpPr>
                <a:grpSpLocks/>
              </p:cNvGrpSpPr>
              <p:nvPr/>
            </p:nvGrpSpPr>
            <p:grpSpPr bwMode="auto">
              <a:xfrm>
                <a:off x="2400" y="2107"/>
                <a:ext cx="1057" cy="386"/>
                <a:chOff x="1536" y="2400"/>
                <a:chExt cx="1584" cy="624"/>
              </a:xfrm>
            </p:grpSpPr>
            <p:sp>
              <p:nvSpPr>
                <p:cNvPr id="39960" name="Line 52"/>
                <p:cNvSpPr>
                  <a:spLocks noChangeShapeType="1"/>
                </p:cNvSpPr>
                <p:nvPr/>
              </p:nvSpPr>
              <p:spPr bwMode="auto">
                <a:xfrm flipH="1">
                  <a:off x="1536" y="2400"/>
                  <a:ext cx="776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1" name="Line 53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808" cy="624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2" name="Line 54"/>
                <p:cNvSpPr>
                  <a:spLocks noChangeShapeType="1"/>
                </p:cNvSpPr>
                <p:nvPr/>
              </p:nvSpPr>
              <p:spPr bwMode="auto">
                <a:xfrm flipH="1">
                  <a:off x="2021" y="2400"/>
                  <a:ext cx="291" cy="624"/>
                </a:xfrm>
                <a:prstGeom prst="line">
                  <a:avLst/>
                </a:prstGeom>
                <a:noFill/>
                <a:ln w="9525">
                  <a:solidFill>
                    <a:schemeClr val="bg1"/>
                  </a:solidFill>
                  <a:prstDash val="dash"/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9963" name="Line 55"/>
                <p:cNvSpPr>
                  <a:spLocks noChangeShapeType="1"/>
                </p:cNvSpPr>
                <p:nvPr/>
              </p:nvSpPr>
              <p:spPr bwMode="auto">
                <a:xfrm>
                  <a:off x="2312" y="2400"/>
                  <a:ext cx="280" cy="624"/>
                </a:xfrm>
                <a:prstGeom prst="line">
                  <a:avLst/>
                </a:prstGeom>
                <a:noFill/>
                <a:ln w="28575">
                  <a:solidFill>
                    <a:srgbClr val="C00000"/>
                  </a:solidFill>
                  <a:round/>
                  <a:headEnd/>
                  <a:tailEnd type="triangle" w="med" len="med"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39954" name="Text Box 56"/>
              <p:cNvSpPr txBox="1">
                <a:spLocks noChangeArrowheads="1"/>
              </p:cNvSpPr>
              <p:nvPr/>
            </p:nvSpPr>
            <p:spPr bwMode="auto">
              <a:xfrm>
                <a:off x="3024" y="1680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55" name="Text Box 57"/>
              <p:cNvSpPr txBox="1">
                <a:spLocks noChangeArrowheads="1"/>
              </p:cNvSpPr>
              <p:nvPr/>
            </p:nvSpPr>
            <p:spPr bwMode="auto">
              <a:xfrm>
                <a:off x="3216" y="1401"/>
                <a:ext cx="12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  <p:sp>
            <p:nvSpPr>
              <p:cNvPr id="39956" name="Text Box 58"/>
              <p:cNvSpPr txBox="1">
                <a:spLocks noChangeArrowheads="1"/>
              </p:cNvSpPr>
              <p:nvPr/>
            </p:nvSpPr>
            <p:spPr bwMode="auto">
              <a:xfrm>
                <a:off x="2976" y="1920"/>
                <a:ext cx="559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>
                  <a:solidFill>
                    <a:srgbClr val="3333FF"/>
                  </a:solidFill>
                </a:endParaRPr>
              </a:p>
            </p:txBody>
          </p:sp>
          <p:sp>
            <p:nvSpPr>
              <p:cNvPr id="39957" name="Text Box 59"/>
              <p:cNvSpPr txBox="1">
                <a:spLocks noChangeArrowheads="1"/>
              </p:cNvSpPr>
              <p:nvPr/>
            </p:nvSpPr>
            <p:spPr bwMode="auto">
              <a:xfrm>
                <a:off x="2616" y="2261"/>
                <a:ext cx="504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</a:pPr>
                <a:endParaRPr lang="en-US"/>
              </a:p>
            </p:txBody>
          </p:sp>
          <p:sp>
            <p:nvSpPr>
              <p:cNvPr id="39958" name="AutoShape 60"/>
              <p:cNvSpPr>
                <a:spLocks noChangeArrowheads="1"/>
              </p:cNvSpPr>
              <p:nvPr/>
            </p:nvSpPr>
            <p:spPr bwMode="auto">
              <a:xfrm>
                <a:off x="3019" y="2499"/>
                <a:ext cx="154" cy="123"/>
              </a:xfrm>
              <a:prstGeom prst="triangle">
                <a:avLst>
                  <a:gd name="adj" fmla="val 50000"/>
                </a:avLst>
              </a:prstGeom>
              <a:solidFill>
                <a:srgbClr val="0000FF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r" rtl="1"/>
                <a:endParaRPr lang="en-US"/>
              </a:p>
            </p:txBody>
          </p:sp>
          <p:sp>
            <p:nvSpPr>
              <p:cNvPr id="39959" name="Text Box 61"/>
              <p:cNvSpPr txBox="1">
                <a:spLocks noChangeArrowheads="1"/>
              </p:cNvSpPr>
              <p:nvPr/>
            </p:nvSpPr>
            <p:spPr bwMode="auto">
              <a:xfrm>
                <a:off x="3173" y="2448"/>
                <a:ext cx="235" cy="24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pPr algn="r" rtl="1">
                  <a:spcBef>
                    <a:spcPct val="50000"/>
                  </a:spcBef>
                </a:pPr>
                <a:endParaRPr lang="en-US">
                  <a:solidFill>
                    <a:srgbClr val="CC0000"/>
                  </a:solidFill>
                </a:endParaRPr>
              </a:p>
            </p:txBody>
          </p:sp>
        </p:grpSp>
      </p:grpSp>
      <p:sp>
        <p:nvSpPr>
          <p:cNvPr id="39940" name="AutoShape 62"/>
          <p:cNvSpPr>
            <a:spLocks/>
          </p:cNvSpPr>
          <p:nvPr/>
        </p:nvSpPr>
        <p:spPr bwMode="auto">
          <a:xfrm>
            <a:off x="7772400" y="3505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1" name="AutoShape 63"/>
          <p:cNvSpPr>
            <a:spLocks/>
          </p:cNvSpPr>
          <p:nvPr/>
        </p:nvSpPr>
        <p:spPr bwMode="auto">
          <a:xfrm>
            <a:off x="7772400" y="1981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39942" name="AutoShape 64"/>
          <p:cNvSpPr>
            <a:spLocks/>
          </p:cNvSpPr>
          <p:nvPr/>
        </p:nvSpPr>
        <p:spPr bwMode="auto">
          <a:xfrm>
            <a:off x="7772400" y="5029200"/>
            <a:ext cx="304800" cy="1143000"/>
          </a:xfrm>
          <a:prstGeom prst="leftBrace">
            <a:avLst>
              <a:gd name="adj1" fmla="val 3125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pic>
        <p:nvPicPr>
          <p:cNvPr id="72" name="Picture 71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/>
          <a:stretch>
            <a:fillRect/>
          </a:stretch>
        </p:blipFill>
        <p:spPr bwMode="auto">
          <a:xfrm>
            <a:off x="7162800" y="2312690"/>
            <a:ext cx="211138" cy="351897"/>
          </a:xfrm>
          <a:prstGeom prst="rect">
            <a:avLst/>
          </a:prstGeom>
          <a:noFill/>
          <a:ln/>
          <a:effectLst/>
        </p:spPr>
      </p:pic>
      <p:pic>
        <p:nvPicPr>
          <p:cNvPr id="73" name="Picture 72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/>
          <a:stretch>
            <a:fillRect/>
          </a:stretch>
        </p:blipFill>
        <p:spPr bwMode="auto">
          <a:xfrm>
            <a:off x="7137699" y="3856766"/>
            <a:ext cx="280688" cy="327002"/>
          </a:xfrm>
          <a:prstGeom prst="rect">
            <a:avLst/>
          </a:prstGeom>
          <a:noFill/>
          <a:ln/>
          <a:effectLst/>
        </p:spPr>
      </p:pic>
      <p:pic>
        <p:nvPicPr>
          <p:cNvPr id="74" name="Picture 73" descr="txp_fi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/>
          <a:stretch>
            <a:fillRect/>
          </a:stretch>
        </p:blipFill>
        <p:spPr bwMode="auto">
          <a:xfrm>
            <a:off x="7056372" y="5225060"/>
            <a:ext cx="514651" cy="560927"/>
          </a:xfrm>
          <a:prstGeom prst="rect">
            <a:avLst/>
          </a:prstGeom>
          <a:noFill/>
          <a:ln/>
          <a:effectLst/>
        </p:spPr>
      </p:pic>
      <p:pic>
        <p:nvPicPr>
          <p:cNvPr id="69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9" cstate="print"/>
          <a:srcRect l="73764" t="76543" r="1569"/>
          <a:stretch>
            <a:fillRect/>
          </a:stretch>
        </p:blipFill>
        <p:spPr bwMode="auto">
          <a:xfrm>
            <a:off x="5486400" y="5181600"/>
            <a:ext cx="1562540" cy="990600"/>
          </a:xfrm>
          <a:prstGeom prst="rect">
            <a:avLst/>
          </a:prstGeom>
          <a:noFill/>
        </p:spPr>
      </p:pic>
      <p:pic>
        <p:nvPicPr>
          <p:cNvPr id="70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62600" y="1676400"/>
            <a:ext cx="1761584" cy="1524000"/>
          </a:xfrm>
          <a:prstGeom prst="rect">
            <a:avLst/>
          </a:prstGeom>
          <a:noFill/>
        </p:spPr>
      </p:pic>
      <p:pic>
        <p:nvPicPr>
          <p:cNvPr id="71" name="Picture 3" descr="C:\Users\Dan\Dropbox\Office\CS 188\Ketrina Art\MDPs\Discounting.png"/>
          <p:cNvPicPr>
            <a:picLocks noChangeAspect="1" noChangeArrowheads="1"/>
          </p:cNvPicPr>
          <p:nvPr/>
        </p:nvPicPr>
        <p:blipFill>
          <a:blip r:embed="rId9" cstate="print"/>
          <a:srcRect l="73764" t="38272" r="1569" b="35802"/>
          <a:stretch>
            <a:fillRect/>
          </a:stretch>
        </p:blipFill>
        <p:spPr bwMode="auto">
          <a:xfrm>
            <a:off x="5562600" y="3429000"/>
            <a:ext cx="1566128" cy="109738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Stationary Preferences</a:t>
            </a:r>
          </a:p>
        </p:txBody>
      </p:sp>
      <p:sp>
        <p:nvSpPr>
          <p:cNvPr id="1724419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1371600"/>
            <a:ext cx="9296400" cy="4525963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 dirty="0">
                <a:ea typeface="ＭＳ Ｐゴシック" pitchFamily="34" charset="-128"/>
              </a:rPr>
              <a:t>There are two ways to define utilities</a:t>
            </a:r>
          </a:p>
          <a:p>
            <a:pPr lvl="1">
              <a:lnSpc>
                <a:spcPct val="90000"/>
              </a:lnSpc>
            </a:pPr>
            <a:endParaRPr lang="en-US" sz="1100" dirty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Additive utility:</a:t>
            </a:r>
          </a:p>
          <a:p>
            <a:pPr lvl="1">
              <a:lnSpc>
                <a:spcPct val="90000"/>
              </a:lnSpc>
            </a:pPr>
            <a:endParaRPr lang="en-US" sz="1200" dirty="0">
              <a:ea typeface="ＭＳ Ｐゴシック" pitchFamily="34" charset="-128"/>
            </a:endParaRPr>
          </a:p>
          <a:p>
            <a:pPr lvl="1">
              <a:lnSpc>
                <a:spcPct val="90000"/>
              </a:lnSpc>
            </a:pPr>
            <a:r>
              <a:rPr lang="en-US" sz="2400" dirty="0">
                <a:ea typeface="ＭＳ Ｐゴシック" pitchFamily="34" charset="-128"/>
              </a:rPr>
              <a:t>Discounted utility:</a:t>
            </a:r>
          </a:p>
        </p:txBody>
      </p:sp>
      <p:pic>
        <p:nvPicPr>
          <p:cNvPr id="13317" name="Picture 9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21585" y="2023496"/>
            <a:ext cx="5795912" cy="319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8" name="Picture 10" descr="txp_fi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0" y="2596720"/>
            <a:ext cx="5955524" cy="364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845746" y="3321234"/>
            <a:ext cx="3927056" cy="3276600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4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Quiz: Discounting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11480800" cy="4729164"/>
          </a:xfrm>
        </p:spPr>
        <p:txBody>
          <a:bodyPr/>
          <a:lstStyle/>
          <a:p>
            <a:r>
              <a:rPr lang="en-US" sz="2800" dirty="0"/>
              <a:t>Given: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Actions: East, West, and Exit (only available in exit states a, e)</a:t>
            </a:r>
          </a:p>
          <a:p>
            <a:pPr lvl="1"/>
            <a:r>
              <a:rPr lang="en-US" sz="2400" dirty="0"/>
              <a:t>Transitions: deterministic</a:t>
            </a:r>
          </a:p>
          <a:p>
            <a:endParaRPr lang="en-US" sz="2800" dirty="0"/>
          </a:p>
          <a:p>
            <a:r>
              <a:rPr lang="en-US" sz="2800" dirty="0"/>
              <a:t>Quiz 1: For </a:t>
            </a:r>
            <a:r>
              <a:rPr lang="en-US" sz="2800" dirty="0">
                <a:sym typeface="Symbol" charset="0"/>
              </a:rPr>
              <a:t></a:t>
            </a:r>
            <a:r>
              <a:rPr lang="en-US" sz="2800" dirty="0"/>
              <a:t> = 1, what is the optimal policy?</a:t>
            </a:r>
          </a:p>
          <a:p>
            <a:pPr lvl="2"/>
            <a:endParaRPr lang="en-US" sz="2000" dirty="0"/>
          </a:p>
          <a:p>
            <a:r>
              <a:rPr lang="en-US" sz="2800" dirty="0"/>
              <a:t>Quiz 2: For </a:t>
            </a:r>
            <a:r>
              <a:rPr lang="en-US" sz="2800" dirty="0">
                <a:sym typeface="Symbol" charset="0"/>
              </a:rPr>
              <a:t></a:t>
            </a:r>
            <a:r>
              <a:rPr lang="en-US" sz="2800" dirty="0"/>
              <a:t> = 0.1, what is the optimal policy?</a:t>
            </a:r>
          </a:p>
          <a:p>
            <a:pPr lvl="2"/>
            <a:endParaRPr lang="en-US" sz="2000" dirty="0"/>
          </a:p>
          <a:p>
            <a:r>
              <a:rPr lang="en-US" sz="2800" dirty="0"/>
              <a:t>Quiz 3: For which </a:t>
            </a:r>
            <a:r>
              <a:rPr lang="en-US" sz="2800" dirty="0">
                <a:sym typeface="Symbol" charset="0"/>
              </a:rPr>
              <a:t></a:t>
            </a:r>
            <a:r>
              <a:rPr lang="en-US" sz="2800" dirty="0">
                <a:latin typeface="cmmi10"/>
                <a:ea typeface="cmmi10"/>
                <a:cs typeface="cmmi10"/>
              </a:rPr>
              <a:t> </a:t>
            </a:r>
            <a:r>
              <a:rPr lang="en-US" sz="2800" dirty="0"/>
              <a:t>are West and East equally good when in state d?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276600" y="1219200"/>
            <a:ext cx="3594100" cy="1168400"/>
            <a:chOff x="3352800" y="3505200"/>
            <a:chExt cx="3594100" cy="1168400"/>
          </a:xfrm>
        </p:grpSpPr>
        <p:pic>
          <p:nvPicPr>
            <p:cNvPr id="4" name="Picture 3" descr="discounting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2800" y="3505200"/>
              <a:ext cx="3594100" cy="116840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5486400" y="3733800"/>
              <a:ext cx="533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/>
          <p:cNvSpPr/>
          <p:nvPr/>
        </p:nvSpPr>
        <p:spPr>
          <a:xfrm>
            <a:off x="9372600" y="1676400"/>
            <a:ext cx="533400" cy="4572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8229600" y="3657600"/>
            <a:ext cx="3289300" cy="685800"/>
            <a:chOff x="7870815" y="3645405"/>
            <a:chExt cx="3289300" cy="685800"/>
          </a:xfrm>
        </p:grpSpPr>
        <p:pic>
          <p:nvPicPr>
            <p:cNvPr id="17" name="Picture 16" descr="discountin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0815" y="3645405"/>
              <a:ext cx="3289300" cy="685800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9886156" y="3760395"/>
              <a:ext cx="533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8229600" y="4572000"/>
            <a:ext cx="3289300" cy="685800"/>
            <a:chOff x="7870815" y="3645405"/>
            <a:chExt cx="3289300" cy="685800"/>
          </a:xfrm>
        </p:grpSpPr>
        <p:pic>
          <p:nvPicPr>
            <p:cNvPr id="21" name="Picture 20" descr="discounting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70815" y="3645405"/>
              <a:ext cx="3289300" cy="685800"/>
            </a:xfrm>
            <a:prstGeom prst="rect">
              <a:avLst/>
            </a:prstGeom>
          </p:spPr>
        </p:pic>
        <p:sp>
          <p:nvSpPr>
            <p:cNvPr id="22" name="Rectangle 21"/>
            <p:cNvSpPr/>
            <p:nvPr/>
          </p:nvSpPr>
          <p:spPr>
            <a:xfrm>
              <a:off x="9886156" y="3760395"/>
              <a:ext cx="533400" cy="457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67319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Example: Grid World</a:t>
            </a:r>
          </a:p>
        </p:txBody>
      </p:sp>
      <p:pic>
        <p:nvPicPr>
          <p:cNvPr id="18434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90735" y="1371600"/>
            <a:ext cx="4495800" cy="348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6" name="Rectangle 3"/>
          <p:cNvSpPr txBox="1">
            <a:spLocks noChangeArrowheads="1"/>
          </p:cNvSpPr>
          <p:nvPr/>
        </p:nvSpPr>
        <p:spPr bwMode="auto">
          <a:xfrm>
            <a:off x="228600" y="1493838"/>
            <a:ext cx="6477000" cy="452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A maze-like problem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The agent lives in a grid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Walls block the agent’</a:t>
            </a:r>
            <a:r>
              <a:rPr lang="en-US" altLang="ja-JP" dirty="0">
                <a:latin typeface="Calibri" pitchFamily="34" charset="0"/>
              </a:rPr>
              <a:t>s path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altLang="ja-JP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Noisy movement: </a:t>
            </a:r>
            <a:r>
              <a:rPr lang="en-US" altLang="ja-JP" sz="2000" dirty="0">
                <a:solidFill>
                  <a:schemeClr val="accent2"/>
                </a:solidFill>
                <a:latin typeface="Calibri" pitchFamily="34" charset="0"/>
              </a:rPr>
              <a:t>actions do not always go as planned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80% of the time, the action North takes the agent North </a:t>
            </a:r>
            <a:br>
              <a:rPr lang="en-US" dirty="0">
                <a:latin typeface="Calibri" pitchFamily="34" charset="0"/>
              </a:rPr>
            </a:br>
            <a:r>
              <a:rPr lang="en-US" dirty="0">
                <a:latin typeface="Calibri" pitchFamily="34" charset="0"/>
              </a:rPr>
              <a:t>(if there is no wall there)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10% of the time, North takes the agent West; 10% East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If there is a wall in the direction the agent would have been taken, the agent stays put</a:t>
            </a:r>
          </a:p>
          <a:p>
            <a:pPr marL="800100" lvl="1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endParaRPr lang="en-US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The agent receives rewards each time step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Small </a:t>
            </a:r>
            <a:r>
              <a:rPr lang="en-US" altLang="ja-JP" dirty="0">
                <a:latin typeface="Calibri" pitchFamily="34" charset="0"/>
              </a:rPr>
              <a:t>“living” reward each step (can be negative)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r>
              <a:rPr lang="en-US" dirty="0">
                <a:latin typeface="Calibri" pitchFamily="34" charset="0"/>
              </a:rPr>
              <a:t>Big rewards come at the end (good or bad)</a:t>
            </a:r>
          </a:p>
          <a:p>
            <a:pPr marL="800100" lvl="1" indent="-342900" eaLnBrk="0" hangingPunct="0">
              <a:spcBef>
                <a:spcPct val="20000"/>
              </a:spcBef>
              <a:buFont typeface="Wingdings" pitchFamily="2" charset="2"/>
              <a:buChar char="§"/>
            </a:pPr>
            <a:endParaRPr lang="en-US" sz="600" dirty="0">
              <a:latin typeface="Calibri" pitchFamily="34" charset="0"/>
            </a:endParaRPr>
          </a:p>
          <a:p>
            <a:pPr marL="342900" indent="-342900" eaLnBrk="0" hangingPunct="0">
              <a:spcBef>
                <a:spcPct val="20000"/>
              </a:spcBef>
              <a:buClr>
                <a:schemeClr val="accent2"/>
              </a:buClr>
              <a:buFont typeface="Wingdings" pitchFamily="2" charset="2"/>
              <a:buChar char="§"/>
            </a:pPr>
            <a:r>
              <a:rPr lang="en-US" sz="2000" dirty="0">
                <a:solidFill>
                  <a:schemeClr val="accent2"/>
                </a:solidFill>
                <a:latin typeface="Calibri" pitchFamily="34" charset="0"/>
              </a:rPr>
              <a:t>Goal: maximize sum of rewards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3135" y="1373299"/>
            <a:ext cx="4439265" cy="3197001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210800" y="3896549"/>
            <a:ext cx="457200" cy="2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67801" y="3886200"/>
            <a:ext cx="509618" cy="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677400" y="2895600"/>
            <a:ext cx="43332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 descr="C:\Users\Dan\Dropbox\Office\CS 188\Ketrina Art\MDPs\AgentTopDow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71422" y="3581400"/>
            <a:ext cx="815578" cy="76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Infinite Utilities?!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5443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04800" y="1117600"/>
                <a:ext cx="10896600" cy="5105400"/>
              </a:xfrm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="" xmlns:ma14="http://schemas.microsoft.com/office/mac/drawingml/2011/main" val="1"/>
                </a:ext>
              </a:extLst>
            </p:spPr>
            <p:txBody>
              <a:bodyPr/>
              <a:lstStyle/>
              <a:p>
                <a:pPr>
                  <a:buFont typeface="Wingdings" charset="0"/>
                  <a:buChar char="§"/>
                  <a:defRPr/>
                </a:pPr>
                <a:r>
                  <a:rPr lang="en-US" sz="2800" dirty="0"/>
                  <a:t>Problem: What if the game lasts forever?  Do we get infinite rewards?</a:t>
                </a:r>
              </a:p>
              <a:p>
                <a:pPr lvl="3">
                  <a:buFont typeface="Wingdings" charset="0"/>
                  <a:buChar char="§"/>
                  <a:defRPr/>
                </a:pPr>
                <a:endParaRPr lang="en-US" sz="1000" dirty="0"/>
              </a:p>
              <a:p>
                <a:pPr>
                  <a:buFont typeface="Wingdings" charset="0"/>
                  <a:buChar char="§"/>
                  <a:defRPr/>
                </a:pPr>
                <a:r>
                  <a:rPr lang="en-US" sz="2800" dirty="0"/>
                  <a:t>Solutions:</a:t>
                </a:r>
              </a:p>
              <a:p>
                <a:pPr lvl="1">
                  <a:buFont typeface="Wingdings" charset="0"/>
                  <a:buChar char="§"/>
                  <a:defRPr/>
                </a:pPr>
                <a:r>
                  <a:rPr lang="en-US" sz="2400" dirty="0"/>
                  <a:t>Finite horizon: (similar to depth-limited search)</a:t>
                </a:r>
              </a:p>
              <a:p>
                <a:pPr lvl="2">
                  <a:buFont typeface="Wingdings" charset="0"/>
                  <a:buChar char="§"/>
                  <a:defRPr/>
                </a:pPr>
                <a:r>
                  <a:rPr lang="en-US" sz="2000" dirty="0"/>
                  <a:t>Terminate episodes after a fixed T steps (e.g. life)</a:t>
                </a:r>
              </a:p>
              <a:p>
                <a:pPr lvl="2">
                  <a:buFont typeface="Wingdings" charset="0"/>
                  <a:buChar char="§"/>
                  <a:defRPr/>
                </a:pPr>
                <a:r>
                  <a:rPr lang="en-US" sz="2000" dirty="0"/>
                  <a:t>Gives </a:t>
                </a:r>
                <a:r>
                  <a:rPr lang="en-US" sz="2000" dirty="0" err="1"/>
                  <a:t>nonstationary</a:t>
                </a:r>
                <a:r>
                  <a:rPr lang="en-US" sz="2000" dirty="0"/>
                  <a:t> policies (</a:t>
                </a:r>
                <a:r>
                  <a:rPr lang="en-US" sz="2000" dirty="0">
                    <a:sym typeface="Symbol" charset="0"/>
                  </a:rPr>
                  <a:t> depends on time left)</a:t>
                </a:r>
              </a:p>
              <a:p>
                <a:pPr lvl="7">
                  <a:defRPr/>
                </a:pPr>
                <a:endParaRPr lang="en-US" sz="800" dirty="0">
                  <a:sym typeface="Symbol" charset="0"/>
                </a:endParaRPr>
              </a:p>
              <a:p>
                <a:pPr lvl="1">
                  <a:buFont typeface="Wingdings" charset="0"/>
                  <a:buChar char="§"/>
                  <a:defRPr/>
                </a:pPr>
                <a:r>
                  <a:rPr lang="en-US" sz="2400" dirty="0">
                    <a:sym typeface="Symbol" charset="0"/>
                  </a:rPr>
                  <a:t>Discounting: use 0 &lt;  &lt; 1</a:t>
                </a:r>
              </a:p>
              <a:p>
                <a:pPr lvl="1">
                  <a:buFont typeface="Wingdings" charset="0"/>
                  <a:buChar char="§"/>
                  <a:defRPr/>
                </a:pPr>
                <a:endParaRPr lang="en-US" sz="2400" dirty="0">
                  <a:sym typeface="Symbol" charset="0"/>
                </a:endParaRPr>
              </a:p>
              <a:p>
                <a:pPr lvl="1">
                  <a:buFont typeface="Wingdings" charset="0"/>
                  <a:buChar char="§"/>
                  <a:defRPr/>
                </a:pPr>
                <a:endParaRPr lang="en-US" sz="2400" dirty="0">
                  <a:sym typeface="Symbol" charset="0"/>
                </a:endParaRPr>
              </a:p>
              <a:p>
                <a:pPr lvl="2">
                  <a:buFont typeface="Wingdings" charset="0"/>
                  <a:buChar char="§"/>
                  <a:defRPr/>
                </a:pPr>
                <a:r>
                  <a:rPr lang="en-US" sz="2000" dirty="0">
                    <a:sym typeface="Symbol" charset="0"/>
                  </a:rPr>
                  <a:t>Geometric series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sym typeface="Symbol" charset="0"/>
                      </a:rPr>
                      <m:t>1+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sym typeface="Symbol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dirty="0">
                            <a:sym typeface="Symbol" charset="0"/>
                          </a:rPr>
                          <m:t>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Symbol" charset="0"/>
                          </a:rPr>
                          <m:t>1</m:t>
                        </m:r>
                      </m:sup>
                    </m:sSup>
                    <m:r>
                      <a:rPr lang="en-US" sz="2000" b="0" i="0" smtClean="0">
                        <a:latin typeface="Cambria Math" panose="02040503050406030204" pitchFamily="18" charset="0"/>
                        <a:sym typeface="Symbol" charset="0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sym typeface="Symbol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dirty="0">
                            <a:sym typeface="Symbol" charset="0"/>
                          </a:rPr>
                          <m:t>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Symbol" charset="0"/>
                          </a:rPr>
                          <m:t>2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sym typeface="Symbol" charset="0"/>
                      </a:rPr>
                      <m:t>+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sym typeface="Symbol" charset="0"/>
                          </a:rPr>
                        </m:ctrlPr>
                      </m:sSupPr>
                      <m:e>
                        <m:r>
                          <m:rPr>
                            <m:nor/>
                          </m:rPr>
                          <a:rPr lang="en-US" sz="2000" dirty="0">
                            <a:sym typeface="Symbol" charset="0"/>
                          </a:rPr>
                          <m:t></m:t>
                        </m:r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Symbol" charset="0"/>
                          </a:rPr>
                          <m:t>3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sym typeface="Symbol" charset="0"/>
                      </a:rPr>
                      <m:t>+…=</m:t>
                    </m:r>
                    <m:f>
                      <m:fPr>
                        <m:ctrlPr>
                          <a:rPr lang="en-US" sz="2000" i="1" smtClean="0">
                            <a:latin typeface="Cambria Math" panose="02040503050406030204" pitchFamily="18" charset="0"/>
                            <a:sym typeface="Symbol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Symbol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sym typeface="Symbol" charset="0"/>
                          </a:rPr>
                          <m:t>1−</m:t>
                        </m:r>
                        <m:r>
                          <m:rPr>
                            <m:nor/>
                          </m:rPr>
                          <a:rPr lang="en-US" sz="2000" dirty="0">
                            <a:sym typeface="Symbol" charset="0"/>
                          </a:rPr>
                          <m:t></m:t>
                        </m:r>
                      </m:den>
                    </m:f>
                  </m:oMath>
                </a14:m>
                <a:endParaRPr lang="en-US" sz="2000" dirty="0">
                  <a:sym typeface="Symbol" charset="0"/>
                </a:endParaRPr>
              </a:p>
              <a:p>
                <a:pPr lvl="2">
                  <a:buFont typeface="Wingdings" charset="0"/>
                  <a:buChar char="§"/>
                  <a:defRPr/>
                </a:pPr>
                <a:r>
                  <a:rPr lang="en-US" sz="2000" dirty="0">
                    <a:sym typeface="Symbol" charset="0"/>
                  </a:rPr>
                  <a:t>Smaller  means smaller </a:t>
                </a:r>
                <a:r>
                  <a:rPr lang="ja-JP" altLang="en-US" sz="2000" dirty="0">
                    <a:sym typeface="Symbol" charset="0"/>
                  </a:rPr>
                  <a:t>“</a:t>
                </a:r>
                <a:r>
                  <a:rPr lang="en-US" altLang="ja-JP" sz="2000" dirty="0">
                    <a:sym typeface="Symbol" charset="0"/>
                  </a:rPr>
                  <a:t>horizon</a:t>
                </a:r>
                <a:r>
                  <a:rPr lang="ja-JP" altLang="en-US" sz="2000" dirty="0">
                    <a:sym typeface="Symbol" charset="0"/>
                  </a:rPr>
                  <a:t>”</a:t>
                </a:r>
                <a:r>
                  <a:rPr lang="en-US" altLang="ja-JP" sz="2000" dirty="0">
                    <a:sym typeface="Symbol" charset="0"/>
                  </a:rPr>
                  <a:t> – shorter term focus</a:t>
                </a:r>
              </a:p>
              <a:p>
                <a:pPr lvl="8">
                  <a:buClr>
                    <a:srgbClr val="000000"/>
                  </a:buClr>
                  <a:defRPr/>
                </a:pPr>
                <a:endParaRPr lang="en-US" sz="800" dirty="0">
                  <a:solidFill>
                    <a:srgbClr val="000000"/>
                  </a:solidFill>
                  <a:sym typeface="Symbol" charset="0"/>
                </a:endParaRPr>
              </a:p>
              <a:p>
                <a:pPr lvl="1">
                  <a:buClr>
                    <a:srgbClr val="000000"/>
                  </a:buClr>
                  <a:buFont typeface="Wingdings" charset="0"/>
                  <a:buChar char="§"/>
                  <a:defRPr/>
                </a:pPr>
                <a:r>
                  <a:rPr lang="en-US" sz="2400" dirty="0">
                    <a:solidFill>
                      <a:srgbClr val="000000"/>
                    </a:solidFill>
                    <a:sym typeface="Symbol" charset="0"/>
                  </a:rPr>
                  <a:t>Absorbing state: guarantee that for every policy, a terminal state will eventually </a:t>
                </a:r>
                <a:r>
                  <a:rPr lang="en-US" sz="2400">
                    <a:solidFill>
                      <a:srgbClr val="000000"/>
                    </a:solidFill>
                    <a:sym typeface="Symbol" charset="0"/>
                  </a:rPr>
                  <a:t>be reached.</a:t>
                </a:r>
                <a:endParaRPr lang="en-US" sz="2400" dirty="0">
                  <a:sym typeface="Symbol" charset="0"/>
                </a:endParaRPr>
              </a:p>
            </p:txBody>
          </p:sp>
        </mc:Choice>
        <mc:Fallback xmlns="">
          <p:sp>
            <p:nvSpPr>
              <p:cNvPr id="1725443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800" y="1117600"/>
                <a:ext cx="10896600" cy="5105400"/>
              </a:xfrm>
              <a:blipFill>
                <a:blip r:embed="rId3"/>
                <a:stretch>
                  <a:fillRect l="-951" t="-1074" r="-503" b="-15155"/>
                </a:stretch>
              </a:blipFill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FAA26D3D-D897-4be2-8F04-BA451C77F1D7}">
                  <ma14:placeholderFlag xmlns:ma14="http://schemas.microsoft.com/office/mac/drawingml/2011/main" xmlns="" val="1"/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txp_fi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/>
          <a:stretch>
            <a:fillRect/>
          </a:stretch>
        </p:blipFill>
        <p:spPr bwMode="auto">
          <a:xfrm>
            <a:off x="2057400" y="4267200"/>
            <a:ext cx="5222620" cy="714014"/>
          </a:xfrm>
          <a:prstGeom prst="rect">
            <a:avLst/>
          </a:prstGeom>
          <a:noFill/>
          <a:ln/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70415" y="2362387"/>
            <a:ext cx="3759585" cy="1752226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544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D9FB-B28D-4B95-9E1A-A1ABDA62E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Utility of a sequence of 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0615C6-6154-498A-9A1B-10DD9FB96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33600"/>
            <a:ext cx="4901014" cy="3732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57FFEA-E152-4F3C-A29E-ECEA49A8B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03" y="3497668"/>
            <a:ext cx="870762" cy="903210"/>
          </a:xfrm>
          <a:prstGeom prst="rect">
            <a:avLst/>
          </a:prstGeom>
        </p:spPr>
      </p:pic>
      <p:pic>
        <p:nvPicPr>
          <p:cNvPr id="6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BA7110A4-89B6-4F89-917E-225405EE2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93" y="2481668"/>
            <a:ext cx="663982" cy="66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93EB1AB-20F8-47FE-95DF-A58597AA157C}"/>
              </a:ext>
            </a:extLst>
          </p:cNvPr>
          <p:cNvSpPr/>
          <p:nvPr/>
        </p:nvSpPr>
        <p:spPr>
          <a:xfrm>
            <a:off x="2606231" y="4980190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3DFB57B-E524-42CE-9CA6-03C64F2098CA}"/>
              </a:ext>
            </a:extLst>
          </p:cNvPr>
          <p:cNvSpPr/>
          <p:nvPr/>
        </p:nvSpPr>
        <p:spPr>
          <a:xfrm rot="5400000">
            <a:off x="2055611" y="4415029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205E02B-052A-4A38-BA43-A06ECF12EAA4}"/>
              </a:ext>
            </a:extLst>
          </p:cNvPr>
          <p:cNvSpPr/>
          <p:nvPr/>
        </p:nvSpPr>
        <p:spPr>
          <a:xfrm>
            <a:off x="1617765" y="3796872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D913BC2F-AE4C-458B-86F2-E860A79D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967" y="4800600"/>
            <a:ext cx="663982" cy="66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094FD08-0606-463B-AADC-408C8D0368BF}"/>
                  </a:ext>
                </a:extLst>
              </p:cNvPr>
              <p:cNvSpPr txBox="1"/>
              <p:nvPr/>
            </p:nvSpPr>
            <p:spPr>
              <a:xfrm>
                <a:off x="5641193" y="3233925"/>
                <a:ext cx="6094617" cy="8340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𝑈</m:t>
                      </m:r>
                      <m:r>
                        <a:rPr lang="en-US" b="0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−0.3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0.9</m:t>
                          </m:r>
                        </m:e>
                      </m:d>
                      <m:r>
                        <a:rPr lang="en-US" i="1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−0.3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+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0.9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−0.3+0.5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        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0.9</m:t>
                              </m:r>
                            </m:e>
                          </m:d>
                        </m:e>
                        <m:sup>
                          <m:r>
                            <a:rPr lang="en-US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3</m:t>
                          </m:r>
                        </m:sup>
                      </m:sSup>
                      <m:r>
                        <a:rPr lang="en-US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−0.3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+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0.9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4</m:t>
                          </m:r>
                        </m:sup>
                      </m:sSup>
                      <m:r>
                        <a:rPr lang="en-US" i="1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−0.3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+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0.9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−0.3</m:t>
                          </m:r>
                        </m:e>
                      </m:d>
                    </m:oMath>
                  </m:oMathPara>
                </a14:m>
                <a:br>
                  <a:rPr lang="en-US" i="1" dirty="0">
                    <a:solidFill>
                      <a:srgbClr val="CF01B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</a:rPr>
                </a:br>
                <a:r>
                  <a:rPr lang="en-US" i="1" dirty="0">
                    <a:solidFill>
                      <a:srgbClr val="CF01B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</a:rPr>
                  <a:t>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+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0.9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6</m:t>
                        </m:r>
                      </m:sup>
                    </m:sSup>
                    <m:r>
                      <a:rPr lang="en-US" i="1">
                        <a:solidFill>
                          <a:srgbClr val="CF01B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×</m:t>
                    </m:r>
                    <m:r>
                      <a:rPr lang="en-US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20</m:t>
                    </m:r>
                    <m:r>
                      <a:rPr lang="en-US" b="0" i="0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=9.628</m:t>
                    </m:r>
                  </m:oMath>
                </a14:m>
                <a:endParaRPr lang="en-US" dirty="0">
                  <a:solidFill>
                    <a:srgbClr val="CF01B6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094FD08-0606-463B-AADC-408C8D036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1193" y="3233925"/>
                <a:ext cx="6094617" cy="834074"/>
              </a:xfrm>
              <a:prstGeom prst="rect">
                <a:avLst/>
              </a:prstGeom>
              <a:blipFill>
                <a:blip r:embed="rId5"/>
                <a:stretch>
                  <a:fillRect b="-2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Right 13">
            <a:extLst>
              <a:ext uri="{FF2B5EF4-FFF2-40B4-BE49-F238E27FC236}">
                <a16:creationId xmlns:a16="http://schemas.microsoft.com/office/drawing/2014/main" id="{3476B45E-C513-4940-88F4-3CF904C59732}"/>
              </a:ext>
            </a:extLst>
          </p:cNvPr>
          <p:cNvSpPr/>
          <p:nvPr/>
        </p:nvSpPr>
        <p:spPr>
          <a:xfrm>
            <a:off x="3901070" y="4980189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D8D5E7B-BD3A-419F-A685-F3A156D910A9}"/>
              </a:ext>
            </a:extLst>
          </p:cNvPr>
          <p:cNvSpPr/>
          <p:nvPr/>
        </p:nvSpPr>
        <p:spPr>
          <a:xfrm rot="16200000">
            <a:off x="4415030" y="4463890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FAB2CE3-67DD-4EC4-B118-4F0F36815690}"/>
              </a:ext>
            </a:extLst>
          </p:cNvPr>
          <p:cNvSpPr/>
          <p:nvPr/>
        </p:nvSpPr>
        <p:spPr>
          <a:xfrm rot="16200000">
            <a:off x="4415029" y="3265391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tar: 7 Points 16">
            <a:extLst>
              <a:ext uri="{FF2B5EF4-FFF2-40B4-BE49-F238E27FC236}">
                <a16:creationId xmlns:a16="http://schemas.microsoft.com/office/drawing/2014/main" id="{E34AB5BB-C10E-403D-A3EF-4F052F65F77C}"/>
              </a:ext>
            </a:extLst>
          </p:cNvPr>
          <p:cNvSpPr/>
          <p:nvPr/>
        </p:nvSpPr>
        <p:spPr>
          <a:xfrm>
            <a:off x="4586150" y="1814899"/>
            <a:ext cx="762000" cy="762000"/>
          </a:xfrm>
          <a:prstGeom prst="star7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ysClr val="windowText" lastClr="000000"/>
                </a:solidFill>
              </a:rPr>
              <a:t>Exit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CA59021-8969-42EB-BC3C-AAC12A412B07}"/>
              </a:ext>
            </a:extLst>
          </p:cNvPr>
          <p:cNvSpPr/>
          <p:nvPr/>
        </p:nvSpPr>
        <p:spPr>
          <a:xfrm rot="5400000">
            <a:off x="949213" y="4433593"/>
            <a:ext cx="466341" cy="304801"/>
          </a:xfrm>
          <a:prstGeom prst="rightArrow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3C7903-4145-47E0-8650-AC49B9633317}"/>
              </a:ext>
            </a:extLst>
          </p:cNvPr>
          <p:cNvSpPr txBox="1"/>
          <p:nvPr/>
        </p:nvSpPr>
        <p:spPr>
          <a:xfrm>
            <a:off x="7655447" y="2516977"/>
            <a:ext cx="321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Living Reward = -0.3, Noise = 0.0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F911F93-6D1A-4534-879A-C626011B3057}"/>
                  </a:ext>
                </a:extLst>
              </p:cNvPr>
              <p:cNvSpPr txBox="1"/>
              <p:nvPr/>
            </p:nvSpPr>
            <p:spPr>
              <a:xfrm>
                <a:off x="6833788" y="5865660"/>
                <a:ext cx="38257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alibri"/>
                    <a:cs typeface="Calibri"/>
                  </a:rPr>
                  <a:t>Utility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~</m:t>
                    </m:r>
                  </m:oMath>
                </a14:m>
                <a:r>
                  <a:rPr lang="en-US" sz="2800" dirty="0">
                    <a:latin typeface="Calibri"/>
                    <a:cs typeface="Calibri"/>
                  </a:rPr>
                  <a:t> Sum of Rewards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F911F93-6D1A-4534-879A-C626011B30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788" y="5865660"/>
                <a:ext cx="3825727" cy="523220"/>
              </a:xfrm>
              <a:prstGeom prst="rect">
                <a:avLst/>
              </a:prstGeom>
              <a:blipFill>
                <a:blip r:embed="rId6"/>
                <a:stretch>
                  <a:fillRect l="-3185" t="-10465" r="-2070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Star: 7 Points 23">
            <a:extLst>
              <a:ext uri="{FF2B5EF4-FFF2-40B4-BE49-F238E27FC236}">
                <a16:creationId xmlns:a16="http://schemas.microsoft.com/office/drawing/2014/main" id="{48E9FA78-7E5F-48A6-BD6E-21355A6AB864}"/>
              </a:ext>
            </a:extLst>
          </p:cNvPr>
          <p:cNvSpPr/>
          <p:nvPr/>
        </p:nvSpPr>
        <p:spPr>
          <a:xfrm>
            <a:off x="420383" y="5135462"/>
            <a:ext cx="762000" cy="762000"/>
          </a:xfrm>
          <a:prstGeom prst="star7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ysClr val="windowText" lastClr="000000"/>
                </a:solidFill>
              </a:rPr>
              <a:t>Exit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46CFE45-336A-461F-8E81-E83C68B74816}"/>
                  </a:ext>
                </a:extLst>
              </p:cNvPr>
              <p:cNvSpPr txBox="1"/>
              <p:nvPr/>
            </p:nvSpPr>
            <p:spPr>
              <a:xfrm>
                <a:off x="5779734" y="4428929"/>
                <a:ext cx="29604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𝑈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−0.3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0.9</m:t>
                          </m:r>
                        </m:e>
                      </m:d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×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2=1.5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46CFE45-336A-461F-8E81-E83C68B748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734" y="4428929"/>
                <a:ext cx="2960490" cy="276999"/>
              </a:xfrm>
              <a:prstGeom prst="rect">
                <a:avLst/>
              </a:prstGeom>
              <a:blipFill>
                <a:blip r:embed="rId7"/>
                <a:stretch>
                  <a:fillRect l="-1235" r="-1440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8C8215D-1860-4E28-96E3-883C320F91A0}"/>
                  </a:ext>
                </a:extLst>
              </p:cNvPr>
              <p:cNvSpPr txBox="1"/>
              <p:nvPr/>
            </p:nvSpPr>
            <p:spPr>
              <a:xfrm>
                <a:off x="6223175" y="5865660"/>
                <a:ext cx="55484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alibri"/>
                    <a:cs typeface="Calibri"/>
                  </a:rPr>
                  <a:t>Utility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~</m:t>
                    </m:r>
                  </m:oMath>
                </a14:m>
                <a:r>
                  <a:rPr lang="en-US" sz="2800" dirty="0">
                    <a:latin typeface="Calibri"/>
                    <a:cs typeface="Calibri"/>
                  </a:rPr>
                  <a:t> Sum of </a:t>
                </a:r>
                <a:r>
                  <a:rPr lang="en-US" sz="2800" dirty="0">
                    <a:solidFill>
                      <a:srgbClr val="008000"/>
                    </a:solidFill>
                    <a:latin typeface="Calibri"/>
                    <a:cs typeface="Calibri"/>
                  </a:rPr>
                  <a:t>Discounted</a:t>
                </a:r>
                <a:r>
                  <a:rPr lang="en-US" sz="2800" dirty="0">
                    <a:latin typeface="Calibri"/>
                    <a:cs typeface="Calibri"/>
                  </a:rPr>
                  <a:t> Rewards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8C8215D-1860-4E28-96E3-883C320F9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3175" y="5865660"/>
                <a:ext cx="5548442" cy="523220"/>
              </a:xfrm>
              <a:prstGeom prst="rect">
                <a:avLst/>
              </a:prstGeom>
              <a:blipFill>
                <a:blip r:embed="rId8"/>
                <a:stretch>
                  <a:fillRect l="-2308" t="-10465" r="-1099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3692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4" grpId="0" animBg="1"/>
      <p:bldP spid="15" grpId="0" animBg="1"/>
      <p:bldP spid="16" grpId="0" animBg="1"/>
      <p:bldP spid="17" grpId="0" animBg="1"/>
      <p:bldP spid="20" grpId="0" animBg="1"/>
      <p:bldP spid="23" grpId="0"/>
      <p:bldP spid="24" grpId="0" animBg="1"/>
      <p:bldP spid="25" grpId="0"/>
      <p:bldP spid="2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68D9FB-B28D-4B95-9E1A-A1ABDA62E1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Utility of a sequence of actions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0615C6-6154-498A-9A1B-10DD9FB96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133600"/>
            <a:ext cx="4901014" cy="3732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B57FFEA-E152-4F3C-A29E-ECEA49A8B7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003" y="3497668"/>
            <a:ext cx="870762" cy="903210"/>
          </a:xfrm>
          <a:prstGeom prst="rect">
            <a:avLst/>
          </a:prstGeom>
        </p:spPr>
      </p:pic>
      <p:pic>
        <p:nvPicPr>
          <p:cNvPr id="6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BA7110A4-89B6-4F89-917E-225405EE2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393" y="2481668"/>
            <a:ext cx="663982" cy="66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C93EB1AB-20F8-47FE-95DF-A58597AA157C}"/>
              </a:ext>
            </a:extLst>
          </p:cNvPr>
          <p:cNvSpPr/>
          <p:nvPr/>
        </p:nvSpPr>
        <p:spPr>
          <a:xfrm>
            <a:off x="2606231" y="4980190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63DFB57B-E524-42CE-9CA6-03C64F2098CA}"/>
              </a:ext>
            </a:extLst>
          </p:cNvPr>
          <p:cNvSpPr/>
          <p:nvPr/>
        </p:nvSpPr>
        <p:spPr>
          <a:xfrm rot="5400000">
            <a:off x="2055610" y="4415028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205E02B-052A-4A38-BA43-A06ECF12EAA4}"/>
              </a:ext>
            </a:extLst>
          </p:cNvPr>
          <p:cNvSpPr/>
          <p:nvPr/>
        </p:nvSpPr>
        <p:spPr>
          <a:xfrm>
            <a:off x="1606807" y="3811789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D913BC2F-AE4C-458B-86F2-E860A79D8E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967" y="4800600"/>
            <a:ext cx="663982" cy="663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094FD08-0606-463B-AADC-408C8D0368BF}"/>
                  </a:ext>
                </a:extLst>
              </p:cNvPr>
              <p:cNvSpPr txBox="1"/>
              <p:nvPr/>
            </p:nvSpPr>
            <p:spPr>
              <a:xfrm>
                <a:off x="5864207" y="1842509"/>
                <a:ext cx="6094617" cy="8340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𝑈</m:t>
                      </m:r>
                      <m:r>
                        <a:rPr lang="en-US" b="0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−0.3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0.9</m:t>
                          </m:r>
                        </m:e>
                      </m:d>
                      <m:r>
                        <a:rPr lang="en-US" i="1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−0.3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+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0.9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−0.3+0.5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        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0.9</m:t>
                              </m:r>
                            </m:e>
                          </m:d>
                        </m:e>
                        <m:sup>
                          <m:r>
                            <a:rPr lang="en-US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3</m:t>
                          </m:r>
                        </m:sup>
                      </m:sSup>
                      <m:r>
                        <a:rPr lang="en-US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−0.3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+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0.9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4</m:t>
                          </m:r>
                        </m:sup>
                      </m:sSup>
                      <m:r>
                        <a:rPr lang="en-US" i="1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−0.3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+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0.9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5</m:t>
                          </m:r>
                        </m:sup>
                      </m:sSup>
                      <m:r>
                        <a:rPr lang="en-US" i="1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−0.3</m:t>
                          </m:r>
                        </m:e>
                      </m:d>
                    </m:oMath>
                  </m:oMathPara>
                </a14:m>
                <a:br>
                  <a:rPr lang="en-US" i="1" dirty="0">
                    <a:solidFill>
                      <a:srgbClr val="CF01B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</a:rPr>
                </a:br>
                <a:r>
                  <a:rPr lang="en-US" i="1" dirty="0">
                    <a:solidFill>
                      <a:srgbClr val="CF01B6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Calibri"/>
                  </a:rPr>
                  <a:t>           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+</m:t>
                    </m:r>
                    <m:sSup>
                      <m:sSupPr>
                        <m:ctrlPr>
                          <a:rPr lang="en-US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r>
                              <a:rPr lang="en-US">
                                <a:solidFill>
                                  <a:srgbClr val="008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0.9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6</m:t>
                        </m:r>
                      </m:sup>
                    </m:sSup>
                    <m:r>
                      <a:rPr lang="en-US" i="1">
                        <a:solidFill>
                          <a:srgbClr val="CF01B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×</m:t>
                    </m:r>
                    <m:r>
                      <a:rPr lang="en-US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20</m:t>
                    </m:r>
                    <m:r>
                      <a:rPr lang="en-US" b="0" i="0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=9.628</m:t>
                    </m:r>
                  </m:oMath>
                </a14:m>
                <a:endParaRPr lang="en-US" dirty="0">
                  <a:solidFill>
                    <a:srgbClr val="CF01B6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094FD08-0606-463B-AADC-408C8D0368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207" y="1842509"/>
                <a:ext cx="6094617" cy="834074"/>
              </a:xfrm>
              <a:prstGeom prst="rect">
                <a:avLst/>
              </a:prstGeom>
              <a:blipFill>
                <a:blip r:embed="rId5"/>
                <a:stretch>
                  <a:fillRect t="-730" b="-21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Arrow: Right 13">
            <a:extLst>
              <a:ext uri="{FF2B5EF4-FFF2-40B4-BE49-F238E27FC236}">
                <a16:creationId xmlns:a16="http://schemas.microsoft.com/office/drawing/2014/main" id="{3476B45E-C513-4940-88F4-3CF904C59732}"/>
              </a:ext>
            </a:extLst>
          </p:cNvPr>
          <p:cNvSpPr/>
          <p:nvPr/>
        </p:nvSpPr>
        <p:spPr>
          <a:xfrm>
            <a:off x="3901070" y="4980189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D8D5E7B-BD3A-419F-A685-F3A156D910A9}"/>
              </a:ext>
            </a:extLst>
          </p:cNvPr>
          <p:cNvSpPr/>
          <p:nvPr/>
        </p:nvSpPr>
        <p:spPr>
          <a:xfrm rot="16200000">
            <a:off x="4415030" y="4463890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FAB2CE3-67DD-4EC4-B118-4F0F36815690}"/>
              </a:ext>
            </a:extLst>
          </p:cNvPr>
          <p:cNvSpPr/>
          <p:nvPr/>
        </p:nvSpPr>
        <p:spPr>
          <a:xfrm rot="16200000">
            <a:off x="4415029" y="3265391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tar: 7 Points 16">
            <a:extLst>
              <a:ext uri="{FF2B5EF4-FFF2-40B4-BE49-F238E27FC236}">
                <a16:creationId xmlns:a16="http://schemas.microsoft.com/office/drawing/2014/main" id="{E34AB5BB-C10E-403D-A3EF-4F052F65F77C}"/>
              </a:ext>
            </a:extLst>
          </p:cNvPr>
          <p:cNvSpPr/>
          <p:nvPr/>
        </p:nvSpPr>
        <p:spPr>
          <a:xfrm>
            <a:off x="4586150" y="1814899"/>
            <a:ext cx="762000" cy="762000"/>
          </a:xfrm>
          <a:prstGeom prst="star7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ysClr val="windowText" lastClr="000000"/>
                </a:solidFill>
              </a:rPr>
              <a:t>Exit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3C7903-4145-47E0-8650-AC49B9633317}"/>
              </a:ext>
            </a:extLst>
          </p:cNvPr>
          <p:cNvSpPr txBox="1"/>
          <p:nvPr/>
        </p:nvSpPr>
        <p:spPr>
          <a:xfrm>
            <a:off x="7276524" y="1307627"/>
            <a:ext cx="321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Living Reward = -0.3, Noise = 0.2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8C8215D-1860-4E28-96E3-883C320F91A0}"/>
                  </a:ext>
                </a:extLst>
              </p:cNvPr>
              <p:cNvSpPr txBox="1"/>
              <p:nvPr/>
            </p:nvSpPr>
            <p:spPr>
              <a:xfrm>
                <a:off x="5864207" y="6113918"/>
                <a:ext cx="554844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alibri"/>
                    <a:cs typeface="Calibri"/>
                  </a:rPr>
                  <a:t>Utility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~</m:t>
                    </m:r>
                  </m:oMath>
                </a14:m>
                <a:r>
                  <a:rPr lang="en-US" sz="2800" dirty="0">
                    <a:latin typeface="Calibri"/>
                    <a:cs typeface="Calibri"/>
                  </a:rPr>
                  <a:t> Sum of </a:t>
                </a:r>
                <a:r>
                  <a:rPr lang="en-US" sz="2800" dirty="0">
                    <a:solidFill>
                      <a:srgbClr val="008000"/>
                    </a:solidFill>
                    <a:latin typeface="Calibri"/>
                    <a:cs typeface="Calibri"/>
                  </a:rPr>
                  <a:t>Discounted</a:t>
                </a:r>
                <a:r>
                  <a:rPr lang="en-US" sz="2800" dirty="0">
                    <a:latin typeface="Calibri"/>
                    <a:cs typeface="Calibri"/>
                  </a:rPr>
                  <a:t> Rewards</a:t>
                </a: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68C8215D-1860-4E28-96E3-883C320F91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4207" y="6113918"/>
                <a:ext cx="5548442" cy="523220"/>
              </a:xfrm>
              <a:prstGeom prst="rect">
                <a:avLst/>
              </a:prstGeom>
              <a:blipFill>
                <a:blip r:embed="rId6"/>
                <a:stretch>
                  <a:fillRect l="-2308" t="-11628" r="-1099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112403C-468D-4A27-AF42-04A7C99846FB}"/>
                  </a:ext>
                </a:extLst>
              </p:cNvPr>
              <p:cNvSpPr txBox="1"/>
              <p:nvPr/>
            </p:nvSpPr>
            <p:spPr>
              <a:xfrm>
                <a:off x="5978883" y="2973230"/>
                <a:ext cx="529048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𝑈</m:t>
                      </m:r>
                      <m:r>
                        <a:rPr lang="en-US" b="0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−0.3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0.9</m:t>
                          </m:r>
                        </m:e>
                      </m:d>
                      <m:r>
                        <a:rPr lang="en-US" i="1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−0.3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+</m:t>
                      </m:r>
                      <m:sSup>
                        <m:sSupPr>
                          <m:ctrlPr>
                            <a:rPr lang="en-US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0.9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−0.3+0.5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        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0.9</m:t>
                              </m:r>
                            </m:e>
                          </m:d>
                        </m:e>
                        <m:sup>
                          <m:r>
                            <a:rPr lang="en-US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3</m:t>
                          </m:r>
                        </m:sup>
                      </m:sSup>
                      <m:r>
                        <a:rPr lang="en-US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−0.3</m:t>
                          </m:r>
                        </m:e>
                      </m:d>
                      <m:r>
                        <a:rPr lang="en-US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0.9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4</m:t>
                          </m:r>
                        </m:sup>
                      </m:sSup>
                      <m:r>
                        <a:rPr lang="en-US" i="1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50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r>
                        <a:rPr lang="en-US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−33.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432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112403C-468D-4A27-AF42-04A7C9984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883" y="2973230"/>
                <a:ext cx="5290486" cy="553998"/>
              </a:xfrm>
              <a:prstGeom prst="rect">
                <a:avLst/>
              </a:prstGeom>
              <a:blipFill>
                <a:blip r:embed="rId7"/>
                <a:stretch>
                  <a:fillRect l="-691" t="-1099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Arrow: Right 26">
            <a:extLst>
              <a:ext uri="{FF2B5EF4-FFF2-40B4-BE49-F238E27FC236}">
                <a16:creationId xmlns:a16="http://schemas.microsoft.com/office/drawing/2014/main" id="{15002B1B-5399-4681-9536-9917607CF994}"/>
              </a:ext>
            </a:extLst>
          </p:cNvPr>
          <p:cNvSpPr/>
          <p:nvPr/>
        </p:nvSpPr>
        <p:spPr>
          <a:xfrm rot="16200000">
            <a:off x="3277787" y="4506251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C29612F-2730-4C00-B456-14EF260AE597}"/>
              </a:ext>
            </a:extLst>
          </p:cNvPr>
          <p:cNvSpPr/>
          <p:nvPr/>
        </p:nvSpPr>
        <p:spPr>
          <a:xfrm>
            <a:off x="3901070" y="4980189"/>
            <a:ext cx="466341" cy="304801"/>
          </a:xfrm>
          <a:prstGeom prst="rightArrow">
            <a:avLst/>
          </a:prstGeom>
          <a:noFill/>
          <a:ln>
            <a:solidFill>
              <a:srgbClr val="CF01B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C1517FB3-2058-4312-A63B-B8DD0D51C27D}"/>
              </a:ext>
            </a:extLst>
          </p:cNvPr>
          <p:cNvSpPr/>
          <p:nvPr/>
        </p:nvSpPr>
        <p:spPr>
          <a:xfrm>
            <a:off x="2616653" y="3811789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4CE247C1-4FDB-421B-95F4-D9A05A44EFD5}"/>
              </a:ext>
            </a:extLst>
          </p:cNvPr>
          <p:cNvSpPr/>
          <p:nvPr/>
        </p:nvSpPr>
        <p:spPr>
          <a:xfrm rot="5400000">
            <a:off x="2055611" y="4415029"/>
            <a:ext cx="466341" cy="304801"/>
          </a:xfrm>
          <a:prstGeom prst="rightArrow">
            <a:avLst/>
          </a:prstGeom>
          <a:noFill/>
          <a:ln>
            <a:solidFill>
              <a:srgbClr val="CF01B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045D7BB-3D01-4343-A67A-6C36A8652B01}"/>
                  </a:ext>
                </a:extLst>
              </p:cNvPr>
              <p:cNvSpPr txBox="1"/>
              <p:nvPr/>
            </p:nvSpPr>
            <p:spPr>
              <a:xfrm>
                <a:off x="5978883" y="3886940"/>
                <a:ext cx="56976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𝑈</m:t>
                      </m:r>
                      <m:r>
                        <a:rPr lang="en-US" b="0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−0.3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0.9</m:t>
                          </m:r>
                        </m:e>
                      </m:d>
                      <m:r>
                        <a:rPr lang="en-US" i="1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0.3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0.9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−50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r>
                        <a:rPr lang="en-US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−</m:t>
                      </m:r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41.07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045D7BB-3D01-4343-A67A-6C36A8652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883" y="3886940"/>
                <a:ext cx="5697650" cy="276999"/>
              </a:xfrm>
              <a:prstGeom prst="rect">
                <a:avLst/>
              </a:prstGeom>
              <a:blipFill>
                <a:blip r:embed="rId8"/>
                <a:stretch>
                  <a:fillRect l="-535" t="-31111" r="-2463" b="-4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Star: 7 Points 31">
            <a:extLst>
              <a:ext uri="{FF2B5EF4-FFF2-40B4-BE49-F238E27FC236}">
                <a16:creationId xmlns:a16="http://schemas.microsoft.com/office/drawing/2014/main" id="{2B0DF454-30E2-458A-AA72-8AA009EFF3E9}"/>
              </a:ext>
            </a:extLst>
          </p:cNvPr>
          <p:cNvSpPr/>
          <p:nvPr/>
        </p:nvSpPr>
        <p:spPr>
          <a:xfrm>
            <a:off x="3377014" y="3218268"/>
            <a:ext cx="762000" cy="762000"/>
          </a:xfrm>
          <a:prstGeom prst="star7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ysClr val="windowText" lastClr="000000"/>
                </a:solidFill>
              </a:rPr>
              <a:t>Exit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B8C6A78-F192-4ED3-A2EA-4FF7911107E9}"/>
                  </a:ext>
                </a:extLst>
              </p:cNvPr>
              <p:cNvSpPr txBox="1"/>
              <p:nvPr/>
            </p:nvSpPr>
            <p:spPr>
              <a:xfrm>
                <a:off x="3901070" y="6113918"/>
                <a:ext cx="82155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rgbClr val="0000FF"/>
                    </a:solidFill>
                    <a:latin typeface="Calibri"/>
                    <a:cs typeface="Calibri"/>
                  </a:rPr>
                  <a:t>Expected</a:t>
                </a:r>
                <a:r>
                  <a:rPr lang="en-US" sz="2800" dirty="0">
                    <a:latin typeface="Calibri"/>
                    <a:cs typeface="Calibri"/>
                  </a:rPr>
                  <a:t> Utility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~</m:t>
                    </m:r>
                  </m:oMath>
                </a14:m>
                <a:r>
                  <a:rPr lang="en-US" sz="2800" dirty="0">
                    <a:latin typeface="Calibri"/>
                    <a:cs typeface="Calibri"/>
                  </a:rPr>
                  <a:t> </a:t>
                </a:r>
                <a:r>
                  <a:rPr lang="en-US" sz="2800" dirty="0">
                    <a:solidFill>
                      <a:srgbClr val="0000FF"/>
                    </a:solidFill>
                    <a:latin typeface="Calibri"/>
                    <a:cs typeface="Calibri"/>
                  </a:rPr>
                  <a:t>Average</a:t>
                </a:r>
                <a:r>
                  <a:rPr lang="en-US" sz="2800" dirty="0">
                    <a:latin typeface="Calibri"/>
                    <a:cs typeface="Calibri"/>
                  </a:rPr>
                  <a:t> Sum of </a:t>
                </a:r>
                <a:r>
                  <a:rPr lang="en-US" sz="2800" dirty="0">
                    <a:solidFill>
                      <a:srgbClr val="008000"/>
                    </a:solidFill>
                    <a:latin typeface="Calibri"/>
                    <a:cs typeface="Calibri"/>
                  </a:rPr>
                  <a:t>Discounted</a:t>
                </a:r>
                <a:r>
                  <a:rPr lang="en-US" sz="2800" dirty="0">
                    <a:latin typeface="Calibri"/>
                    <a:cs typeface="Calibri"/>
                  </a:rPr>
                  <a:t> Rewards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B8C6A78-F192-4ED3-A2EA-4FF791110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1070" y="6113918"/>
                <a:ext cx="8215519" cy="523220"/>
              </a:xfrm>
              <a:prstGeom prst="rect">
                <a:avLst/>
              </a:prstGeom>
              <a:blipFill>
                <a:blip r:embed="rId9"/>
                <a:stretch>
                  <a:fillRect l="-1558" t="-11628" r="-44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Arrow: Right 36">
            <a:extLst>
              <a:ext uri="{FF2B5EF4-FFF2-40B4-BE49-F238E27FC236}">
                <a16:creationId xmlns:a16="http://schemas.microsoft.com/office/drawing/2014/main" id="{FB4EF77B-72F6-4AFA-AF8F-C8E2AB23B34B}"/>
              </a:ext>
            </a:extLst>
          </p:cNvPr>
          <p:cNvSpPr/>
          <p:nvPr/>
        </p:nvSpPr>
        <p:spPr>
          <a:xfrm rot="5400000">
            <a:off x="918368" y="4463890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88B97EF7-419A-4485-9894-969BF771D4E0}"/>
              </a:ext>
            </a:extLst>
          </p:cNvPr>
          <p:cNvSpPr/>
          <p:nvPr/>
        </p:nvSpPr>
        <p:spPr>
          <a:xfrm>
            <a:off x="1606807" y="3796872"/>
            <a:ext cx="466341" cy="304801"/>
          </a:xfrm>
          <a:prstGeom prst="rightArrow">
            <a:avLst/>
          </a:prstGeom>
          <a:noFill/>
          <a:ln>
            <a:solidFill>
              <a:srgbClr val="CF01B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tar: 7 Points 38">
            <a:extLst>
              <a:ext uri="{FF2B5EF4-FFF2-40B4-BE49-F238E27FC236}">
                <a16:creationId xmlns:a16="http://schemas.microsoft.com/office/drawing/2014/main" id="{43E384C3-20D5-4531-B3DB-28B74DBB54CA}"/>
              </a:ext>
            </a:extLst>
          </p:cNvPr>
          <p:cNvSpPr/>
          <p:nvPr/>
        </p:nvSpPr>
        <p:spPr>
          <a:xfrm>
            <a:off x="425824" y="5132589"/>
            <a:ext cx="762000" cy="762000"/>
          </a:xfrm>
          <a:prstGeom prst="star7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ysClr val="windowText" lastClr="000000"/>
                </a:solidFill>
              </a:rPr>
              <a:t>Exit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0C96F7C-9B1B-4438-B4AA-1E0E75B68E8F}"/>
                  </a:ext>
                </a:extLst>
              </p:cNvPr>
              <p:cNvSpPr txBox="1"/>
              <p:nvPr/>
            </p:nvSpPr>
            <p:spPr>
              <a:xfrm>
                <a:off x="5978883" y="4554533"/>
                <a:ext cx="31504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𝑈</m:t>
                      </m:r>
                      <m:r>
                        <a:rPr lang="en-US" b="0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−0.3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0.9</m:t>
                          </m:r>
                        </m:e>
                      </m:d>
                      <m:r>
                        <a:rPr lang="en-US" i="1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2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r>
                        <a:rPr lang="en-US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1</m:t>
                      </m:r>
                      <m:r>
                        <a:rPr lang="en-US" b="0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.5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40C96F7C-9B1B-4438-B4AA-1E0E75B68E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883" y="4554533"/>
                <a:ext cx="3150478" cy="276999"/>
              </a:xfrm>
              <a:prstGeom prst="rect">
                <a:avLst/>
              </a:prstGeom>
              <a:blipFill>
                <a:blip r:embed="rId10"/>
                <a:stretch>
                  <a:fillRect l="-1354" t="-30435" r="-4642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Arrow: Right 40">
            <a:extLst>
              <a:ext uri="{FF2B5EF4-FFF2-40B4-BE49-F238E27FC236}">
                <a16:creationId xmlns:a16="http://schemas.microsoft.com/office/drawing/2014/main" id="{E8D5FB3E-8DBF-42F0-9F44-34D96495E8FD}"/>
              </a:ext>
            </a:extLst>
          </p:cNvPr>
          <p:cNvSpPr/>
          <p:nvPr/>
        </p:nvSpPr>
        <p:spPr>
          <a:xfrm rot="16200000">
            <a:off x="972143" y="3161350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Arrow: Right 41">
            <a:extLst>
              <a:ext uri="{FF2B5EF4-FFF2-40B4-BE49-F238E27FC236}">
                <a16:creationId xmlns:a16="http://schemas.microsoft.com/office/drawing/2014/main" id="{272FAB54-13F9-49D9-94DB-7BC6983BDD50}"/>
              </a:ext>
            </a:extLst>
          </p:cNvPr>
          <p:cNvSpPr/>
          <p:nvPr/>
        </p:nvSpPr>
        <p:spPr>
          <a:xfrm>
            <a:off x="1564091" y="2613843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4803084F-1B5F-48F8-9F87-BB33CA1A40CE}"/>
              </a:ext>
            </a:extLst>
          </p:cNvPr>
          <p:cNvSpPr/>
          <p:nvPr/>
        </p:nvSpPr>
        <p:spPr>
          <a:xfrm rot="5400000">
            <a:off x="2069813" y="3248832"/>
            <a:ext cx="466341" cy="304801"/>
          </a:xfrm>
          <a:prstGeom prst="rightArrow">
            <a:avLst/>
          </a:prstGeom>
          <a:noFill/>
          <a:ln>
            <a:solidFill>
              <a:srgbClr val="CF01B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664DC992-C380-4ECC-9078-A1C94CAE8B39}"/>
              </a:ext>
            </a:extLst>
          </p:cNvPr>
          <p:cNvSpPr/>
          <p:nvPr/>
        </p:nvSpPr>
        <p:spPr>
          <a:xfrm>
            <a:off x="2630026" y="2643315"/>
            <a:ext cx="466341" cy="304801"/>
          </a:xfrm>
          <a:prstGeom prst="rightArrow">
            <a:avLst/>
          </a:prstGeom>
          <a:solidFill>
            <a:srgbClr val="CF01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Star: 7 Points 44">
            <a:extLst>
              <a:ext uri="{FF2B5EF4-FFF2-40B4-BE49-F238E27FC236}">
                <a16:creationId xmlns:a16="http://schemas.microsoft.com/office/drawing/2014/main" id="{C6981ACD-5183-4BBA-8DDD-34DEE1C59876}"/>
              </a:ext>
            </a:extLst>
          </p:cNvPr>
          <p:cNvSpPr/>
          <p:nvPr/>
        </p:nvSpPr>
        <p:spPr>
          <a:xfrm>
            <a:off x="3377014" y="1903666"/>
            <a:ext cx="762000" cy="762000"/>
          </a:xfrm>
          <a:prstGeom prst="star7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100" dirty="0">
                <a:solidFill>
                  <a:sysClr val="windowText" lastClr="000000"/>
                </a:solidFill>
              </a:rPr>
              <a:t>Exit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CD315B5-1A01-4A08-85FC-3029A535402C}"/>
                  </a:ext>
                </a:extLst>
              </p:cNvPr>
              <p:cNvSpPr txBox="1"/>
              <p:nvPr/>
            </p:nvSpPr>
            <p:spPr>
              <a:xfrm>
                <a:off x="5978883" y="5176414"/>
                <a:ext cx="5290486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𝑈</m:t>
                      </m:r>
                      <m:r>
                        <a:rPr lang="en-US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−0.3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0.5</m:t>
                          </m:r>
                        </m:e>
                      </m:d>
                      <m:r>
                        <a:rPr lang="en-US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0.9</m:t>
                          </m:r>
                        </m:e>
                      </m:d>
                      <m:r>
                        <a:rPr lang="en-US" i="1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−0.3</m:t>
                          </m:r>
                        </m:e>
                      </m:d>
                      <m:r>
                        <a:rPr lang="en-US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0.9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2</m:t>
                          </m:r>
                        </m:sup>
                      </m:sSup>
                      <m:r>
                        <a:rPr lang="en-US" i="1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−0.3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        +</m:t>
                      </m:r>
                      <m:sSup>
                        <m:sSup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0.9</m:t>
                              </m:r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3</m:t>
                          </m:r>
                        </m:sup>
                      </m:sSup>
                      <m:r>
                        <a:rPr lang="en-US" i="1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−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50</m:t>
                          </m:r>
                        </m:e>
                      </m:d>
                      <m:r>
                        <a:rPr lang="en-US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=−36.763</m:t>
                      </m:r>
                    </m:oMath>
                  </m:oMathPara>
                </a14:m>
                <a:endParaRPr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5CD315B5-1A01-4A08-85FC-3029A53540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8883" y="5176414"/>
                <a:ext cx="5290486" cy="553998"/>
              </a:xfrm>
              <a:prstGeom prst="rect">
                <a:avLst/>
              </a:prstGeom>
              <a:blipFill>
                <a:blip r:embed="rId11"/>
                <a:stretch>
                  <a:fillRect l="-691" t="-1099" b="-24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367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4" grpId="0" animBg="1"/>
      <p:bldP spid="15" grpId="0" animBg="1"/>
      <p:bldP spid="16" grpId="0" animBg="1"/>
      <p:bldP spid="17" grpId="0" animBg="1"/>
      <p:bldP spid="26" grpId="0"/>
      <p:bldP spid="21" grpId="0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/>
      <p:bldP spid="32" grpId="0" animBg="1"/>
      <p:bldP spid="32" grpId="1" animBg="1"/>
      <p:bldP spid="36" grpId="0"/>
      <p:bldP spid="37" grpId="0" animBg="1"/>
      <p:bldP spid="37" grpId="1" animBg="1"/>
      <p:bldP spid="38" grpId="0" animBg="1"/>
      <p:bldP spid="39" grpId="0" animBg="1"/>
      <p:bldP spid="39" grpId="1" animBg="1"/>
      <p:bldP spid="40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Solving MDPs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16187" y="1667339"/>
            <a:ext cx="7313613" cy="427579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Evaluation</a:t>
            </a:r>
          </a:p>
        </p:txBody>
      </p:sp>
      <p:pic>
        <p:nvPicPr>
          <p:cNvPr id="409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03588" y="1476848"/>
            <a:ext cx="5764212" cy="485194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C5E7-823C-433D-BE8B-36D679037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FAA09C-3132-4862-B958-D4EC7988D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2362200"/>
            <a:ext cx="4901014" cy="3732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0ECA07-8DBC-412C-B944-03AF3B15B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865" y="3726268"/>
            <a:ext cx="870762" cy="90321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8431931-FF71-449B-9141-B4655E2B152D}"/>
              </a:ext>
            </a:extLst>
          </p:cNvPr>
          <p:cNvSpPr/>
          <p:nvPr/>
        </p:nvSpPr>
        <p:spPr>
          <a:xfrm>
            <a:off x="884167" y="3947040"/>
            <a:ext cx="1921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alibri"/>
                <a:cs typeface="Calibri"/>
              </a:rPr>
              <a:t>state s = (2,2) 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6592609-1AD4-432D-9A4B-E1D323E804DA}"/>
              </a:ext>
            </a:extLst>
          </p:cNvPr>
          <p:cNvSpPr/>
          <p:nvPr/>
        </p:nvSpPr>
        <p:spPr>
          <a:xfrm>
            <a:off x="3186944" y="1218456"/>
            <a:ext cx="49324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CF01B6"/>
                </a:solidFill>
                <a:latin typeface="Calibri"/>
                <a:cs typeface="Calibri"/>
              </a:rPr>
              <a:t>Regarding the current state, </a:t>
            </a:r>
            <a:br>
              <a:rPr lang="en-US" sz="2400" dirty="0">
                <a:solidFill>
                  <a:srgbClr val="CF01B6"/>
                </a:solidFill>
                <a:latin typeface="Calibri"/>
                <a:cs typeface="Calibri"/>
              </a:rPr>
            </a:br>
            <a:r>
              <a:rPr lang="en-US" sz="2400" dirty="0">
                <a:solidFill>
                  <a:srgbClr val="CF01B6"/>
                </a:solidFill>
                <a:latin typeface="Calibri"/>
                <a:cs typeface="Calibri"/>
              </a:rPr>
              <a:t>how good is it according to a policy </a:t>
            </a:r>
            <a:r>
              <a:rPr lang="en-US" sz="2400" dirty="0">
                <a:solidFill>
                  <a:srgbClr val="CF01B6"/>
                </a:solidFill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sz="2400" dirty="0">
                <a:solidFill>
                  <a:srgbClr val="CF01B6"/>
                </a:solidFill>
                <a:latin typeface="Calibri"/>
                <a:cs typeface="Calibri"/>
              </a:rPr>
              <a:t>?</a:t>
            </a:r>
            <a:endParaRPr lang="en-US" sz="2400" dirty="0">
              <a:solidFill>
                <a:srgbClr val="CF01B6"/>
              </a:solidFill>
            </a:endParaRPr>
          </a:p>
        </p:txBody>
      </p:sp>
      <p:pic>
        <p:nvPicPr>
          <p:cNvPr id="12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F7C9DE1F-8626-4D62-9B16-D9450C0D7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006" y="3818691"/>
            <a:ext cx="718362" cy="71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140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C5E7-823C-433D-BE8B-36D679037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FAA09C-3132-4862-B958-D4EC7988D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073400"/>
            <a:ext cx="2081592" cy="1585106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E96DCAA1-22A4-4E38-B890-C5DD82940661}"/>
              </a:ext>
            </a:extLst>
          </p:cNvPr>
          <p:cNvSpPr/>
          <p:nvPr/>
        </p:nvSpPr>
        <p:spPr>
          <a:xfrm rot="5400000">
            <a:off x="1024156" y="4056453"/>
            <a:ext cx="304800" cy="304800"/>
          </a:xfrm>
          <a:prstGeom prst="rightArrow">
            <a:avLst/>
          </a:prstGeom>
          <a:solidFill>
            <a:srgbClr val="CF01B6"/>
          </a:solidFill>
          <a:ln>
            <a:solidFill>
              <a:srgbClr val="CF0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90ECA07-8DBC-412C-B944-03AF3B15B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522" y="3630352"/>
            <a:ext cx="418069" cy="4336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A437EB-658E-4F16-8A47-4DDE79535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0" y="1117600"/>
            <a:ext cx="2081592" cy="158510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EBC6212-F402-42FE-B5ED-C05EE5C32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785" y="3073400"/>
            <a:ext cx="2081592" cy="15851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068D99-8FC6-4FA0-BC1E-0394F8F4E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5461" y="4144429"/>
            <a:ext cx="418069" cy="4336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045F907-FCF1-44FC-A0F7-3CA1BED2B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9785" y="5029200"/>
            <a:ext cx="2081592" cy="158510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F66197-5CD2-4C16-B061-C3D388C36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22952" y="5604929"/>
            <a:ext cx="418069" cy="433648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501E4B18-30CF-49D5-8673-6904E26E888F}"/>
              </a:ext>
            </a:extLst>
          </p:cNvPr>
          <p:cNvSpPr/>
          <p:nvPr/>
        </p:nvSpPr>
        <p:spPr>
          <a:xfrm>
            <a:off x="4648200" y="3446853"/>
            <a:ext cx="838200" cy="83820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0DED939-1AFE-4B4B-8340-4DC85FD3BDA1}"/>
              </a:ext>
            </a:extLst>
          </p:cNvPr>
          <p:cNvCxnSpPr>
            <a:stCxn id="4" idx="3"/>
            <a:endCxn id="14" idx="2"/>
          </p:cNvCxnSpPr>
          <p:nvPr/>
        </p:nvCxnSpPr>
        <p:spPr>
          <a:xfrm>
            <a:off x="2462592" y="3865953"/>
            <a:ext cx="218560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CE1FBA6-9A68-4BAF-BA4E-F30CD00E7BAF}"/>
              </a:ext>
            </a:extLst>
          </p:cNvPr>
          <p:cNvCxnSpPr>
            <a:stCxn id="14" idx="6"/>
            <a:endCxn id="7" idx="1"/>
          </p:cNvCxnSpPr>
          <p:nvPr/>
        </p:nvCxnSpPr>
        <p:spPr>
          <a:xfrm flipV="1">
            <a:off x="5486400" y="1910153"/>
            <a:ext cx="2362200" cy="195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7C4D1B2-CB56-431C-A6F3-6CBE37D10947}"/>
              </a:ext>
            </a:extLst>
          </p:cNvPr>
          <p:cNvCxnSpPr>
            <a:stCxn id="14" idx="6"/>
            <a:endCxn id="10" idx="1"/>
          </p:cNvCxnSpPr>
          <p:nvPr/>
        </p:nvCxnSpPr>
        <p:spPr>
          <a:xfrm>
            <a:off x="5486400" y="3865953"/>
            <a:ext cx="237338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C6C6367-875C-4408-AD72-95826BAF4DC4}"/>
              </a:ext>
            </a:extLst>
          </p:cNvPr>
          <p:cNvCxnSpPr>
            <a:stCxn id="14" idx="6"/>
            <a:endCxn id="12" idx="1"/>
          </p:cNvCxnSpPr>
          <p:nvPr/>
        </p:nvCxnSpPr>
        <p:spPr>
          <a:xfrm>
            <a:off x="5486400" y="3865953"/>
            <a:ext cx="2373385" cy="195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036536C-24A3-46B8-BC2B-5E84C66F997E}"/>
              </a:ext>
            </a:extLst>
          </p:cNvPr>
          <p:cNvSpPr txBox="1"/>
          <p:nvPr/>
        </p:nvSpPr>
        <p:spPr>
          <a:xfrm>
            <a:off x="2620140" y="3496621"/>
            <a:ext cx="18705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F01B6"/>
                </a:solidFill>
                <a:latin typeface="Calibri"/>
                <a:cs typeface="Calibri"/>
              </a:rPr>
              <a:t>action a = “south”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8431931-FF71-449B-9141-B4655E2B152D}"/>
              </a:ext>
            </a:extLst>
          </p:cNvPr>
          <p:cNvSpPr/>
          <p:nvPr/>
        </p:nvSpPr>
        <p:spPr>
          <a:xfrm>
            <a:off x="774088" y="2746589"/>
            <a:ext cx="14939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state s = (2,2) </a:t>
            </a:r>
            <a:endParaRPr lang="en-US" dirty="0">
              <a:solidFill>
                <a:srgbClr val="0000FF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8862878-D855-4F6D-859B-712741C6D91B}"/>
                  </a:ext>
                </a:extLst>
              </p:cNvPr>
              <p:cNvSpPr/>
              <p:nvPr/>
            </p:nvSpPr>
            <p:spPr>
              <a:xfrm>
                <a:off x="10125438" y="1079062"/>
                <a:ext cx="16079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00FF"/>
                    </a:solidFill>
                    <a:latin typeface="Calibri"/>
                    <a:cs typeface="Calibri"/>
                  </a:rPr>
                  <a:t>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0000FF"/>
                    </a:solidFill>
                    <a:latin typeface="Calibri"/>
                    <a:cs typeface="Calibri"/>
                  </a:rPr>
                  <a:t> = (1,2) </a:t>
                </a:r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D8862878-D855-4F6D-859B-712741C6D91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5438" y="1079062"/>
                <a:ext cx="1607941" cy="369332"/>
              </a:xfrm>
              <a:prstGeom prst="rect">
                <a:avLst/>
              </a:prstGeom>
              <a:blipFill>
                <a:blip r:embed="rId4"/>
                <a:stretch>
                  <a:fillRect l="-3409" t="-8197" r="-2273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07DA865-0C7D-4803-94C6-A5A69E7576A9}"/>
                  </a:ext>
                </a:extLst>
              </p:cNvPr>
              <p:cNvSpPr/>
              <p:nvPr/>
            </p:nvSpPr>
            <p:spPr>
              <a:xfrm>
                <a:off x="10125476" y="2991578"/>
                <a:ext cx="1618072" cy="37818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00FF"/>
                    </a:solidFill>
                    <a:latin typeface="Calibri"/>
                    <a:cs typeface="Calibri"/>
                  </a:rPr>
                  <a:t>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  <m:sup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0000FF"/>
                    </a:solidFill>
                    <a:latin typeface="Calibri"/>
                    <a:cs typeface="Calibri"/>
                  </a:rPr>
                  <a:t> = (2,1) </a:t>
                </a:r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07DA865-0C7D-4803-94C6-A5A69E7576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5476" y="2991578"/>
                <a:ext cx="1618072" cy="378180"/>
              </a:xfrm>
              <a:prstGeom prst="rect">
                <a:avLst/>
              </a:prstGeom>
              <a:blipFill>
                <a:blip r:embed="rId5"/>
                <a:stretch>
                  <a:fillRect l="-3019" t="-9677" r="-1887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C3D4CEB-FDA5-4CA1-80C5-32406E37E8F8}"/>
                  </a:ext>
                </a:extLst>
              </p:cNvPr>
              <p:cNvSpPr/>
              <p:nvPr/>
            </p:nvSpPr>
            <p:spPr>
              <a:xfrm>
                <a:off x="10153357" y="4978101"/>
                <a:ext cx="16079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solidFill>
                      <a:srgbClr val="0000FF"/>
                    </a:solidFill>
                    <a:latin typeface="Calibri"/>
                    <a:cs typeface="Calibri"/>
                  </a:rPr>
                  <a:t>state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b>
                      <m:sup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dirty="0">
                    <a:solidFill>
                      <a:srgbClr val="0000FF"/>
                    </a:solidFill>
                    <a:latin typeface="Calibri"/>
                    <a:cs typeface="Calibri"/>
                  </a:rPr>
                  <a:t> = (3,2) </a:t>
                </a:r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DC3D4CEB-FDA5-4CA1-80C5-32406E37E8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3357" y="4978101"/>
                <a:ext cx="1607941" cy="369332"/>
              </a:xfrm>
              <a:prstGeom prst="rect">
                <a:avLst/>
              </a:prstGeom>
              <a:blipFill>
                <a:blip r:embed="rId6"/>
                <a:stretch>
                  <a:fillRect l="-3422" t="-10000" r="-2662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698F598-EE6C-4B5C-822A-33AC93E20AE5}"/>
                  </a:ext>
                </a:extLst>
              </p:cNvPr>
              <p:cNvSpPr txBox="1"/>
              <p:nvPr/>
            </p:nvSpPr>
            <p:spPr>
              <a:xfrm rot="19217693">
                <a:off x="5787690" y="2516339"/>
                <a:ext cx="159857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P</m:t>
                      </m:r>
                      <m:r>
                        <a:rPr lang="en-US" sz="1600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sSubSup>
                        <m:sSubSupPr>
                          <m:ctrlPr>
                            <a:rPr lang="en-US" sz="16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2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p>
                      </m:sSubSup>
                      <m:d>
                        <m:dPr>
                          <m:begChr m:val="|"/>
                          <m:ctrlPr>
                            <a:rPr lang="en-US" sz="16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16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=0.1</m:t>
                      </m:r>
                    </m:oMath>
                  </m:oMathPara>
                </a14:m>
                <a:endParaRPr lang="en-US" sz="1600" dirty="0">
                  <a:solidFill>
                    <a:srgbClr val="CF01B6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698F598-EE6C-4B5C-822A-33AC93E20A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217693">
                <a:off x="5787690" y="2516339"/>
                <a:ext cx="1598579" cy="33855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F8E0E63-C481-4BFC-B2C2-BE85C873EDB5}"/>
                  </a:ext>
                </a:extLst>
              </p:cNvPr>
              <p:cNvSpPr txBox="1"/>
              <p:nvPr/>
            </p:nvSpPr>
            <p:spPr>
              <a:xfrm>
                <a:off x="6110381" y="3532280"/>
                <a:ext cx="15938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P</m:t>
                      </m:r>
                      <m:r>
                        <a:rPr lang="en-US" sz="1600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sSubSup>
                        <m:sSubSupPr>
                          <m:ctrlPr>
                            <a:rPr lang="en-US" sz="16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SupPr>
                        <m:e>
                          <m:r>
                            <a:rPr lang="en-US" sz="16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p>
                      </m:sSubSup>
                      <m:d>
                        <m:dPr>
                          <m:begChr m:val="|"/>
                          <m:ctrlPr>
                            <a:rPr lang="en-US" sz="16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16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=0.8</m:t>
                      </m:r>
                    </m:oMath>
                  </m:oMathPara>
                </a14:m>
                <a:endParaRPr lang="en-US" sz="1600" dirty="0">
                  <a:solidFill>
                    <a:srgbClr val="CF01B6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F8E0E63-C481-4BFC-B2C2-BE85C873ED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0381" y="3532280"/>
                <a:ext cx="1593833" cy="338554"/>
              </a:xfrm>
              <a:prstGeom prst="rect">
                <a:avLst/>
              </a:prstGeom>
              <a:blipFill>
                <a:blip r:embed="rId8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C709625-CBB9-411D-9A92-7061692F52C6}"/>
                  </a:ext>
                </a:extLst>
              </p:cNvPr>
              <p:cNvSpPr txBox="1"/>
              <p:nvPr/>
            </p:nvSpPr>
            <p:spPr>
              <a:xfrm rot="2318175">
                <a:off x="5787636" y="4867006"/>
                <a:ext cx="16131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r>
                            <a:rPr lang="en-US" sz="16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r>
                            <a:rPr lang="en-US" sz="16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3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p>
                      </m:sSubSup>
                      <m:d>
                        <m:dPr>
                          <m:begChr m:val="|"/>
                          <m:ctrlPr>
                            <a:rPr lang="en-US" sz="16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16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=0.1</m:t>
                      </m:r>
                    </m:oMath>
                  </m:oMathPara>
                </a14:m>
                <a:endParaRPr lang="en-US" sz="1600" dirty="0">
                  <a:solidFill>
                    <a:srgbClr val="CF01B6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8C709625-CBB9-411D-9A92-7061692F52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318175">
                <a:off x="5787636" y="4867006"/>
                <a:ext cx="1613198" cy="33855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2313115-EF9E-4E87-86A5-93A88297B18A}"/>
                  </a:ext>
                </a:extLst>
              </p:cNvPr>
              <p:cNvSpPr txBox="1"/>
              <p:nvPr/>
            </p:nvSpPr>
            <p:spPr>
              <a:xfrm>
                <a:off x="9854497" y="150827"/>
                <a:ext cx="2149819" cy="7468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Calibri"/>
                            </a:rPr>
                            <m:t>=1.0</m:t>
                          </m:r>
                        </m:e>
                      </m:nary>
                    </m:oMath>
                  </m:oMathPara>
                </a14:m>
                <a:endParaRPr lang="en-US" sz="20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2313115-EF9E-4E87-86A5-93A88297B1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4497" y="150827"/>
                <a:ext cx="2149819" cy="74687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6B722F07-DC38-46FE-826B-D7659CFD8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307" y="3714477"/>
            <a:ext cx="302952" cy="30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57504A77-37D9-4C9B-9476-9A8FA713C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1429" y="1775241"/>
            <a:ext cx="302952" cy="30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FFB2929F-9EF9-445B-933C-389C60A50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5811" y="3714477"/>
            <a:ext cx="302952" cy="30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182D2938-E210-4556-9349-846698003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147" y="5663475"/>
            <a:ext cx="302952" cy="302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642F9EF-B02C-40D7-BE5F-AC65C5982B4D}"/>
                  </a:ext>
                </a:extLst>
              </p:cNvPr>
              <p:cNvSpPr txBox="1"/>
              <p:nvPr/>
            </p:nvSpPr>
            <p:spPr>
              <a:xfrm rot="19217693">
                <a:off x="5681038" y="2785103"/>
                <a:ext cx="225427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R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s</m:t>
                          </m:r>
                          <m:r>
                            <a:rPr lang="en-US" sz="1600" b="0" i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600" b="0" i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a</m:t>
                          </m:r>
                          <m:r>
                            <a:rPr lang="en-US" sz="1600" b="0" i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16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6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sz="16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=−0.3+0.5</m:t>
                      </m:r>
                    </m:oMath>
                  </m:oMathPara>
                </a14:m>
                <a:endParaRPr lang="en-US" sz="1600" dirty="0">
                  <a:solidFill>
                    <a:srgbClr val="008000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642F9EF-B02C-40D7-BE5F-AC65C5982B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217693">
                <a:off x="5681038" y="2785103"/>
                <a:ext cx="2254270" cy="338554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8C725138-783D-427A-87F3-48CD10F96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828" y="1692145"/>
            <a:ext cx="418069" cy="4336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579F32-1090-4090-9993-02C42E7AFDD3}"/>
                  </a:ext>
                </a:extLst>
              </p:cNvPr>
              <p:cNvSpPr txBox="1"/>
              <p:nvPr/>
            </p:nvSpPr>
            <p:spPr>
              <a:xfrm>
                <a:off x="5952559" y="3877639"/>
                <a:ext cx="177003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600" b="0" i="0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R</m:t>
                      </m:r>
                      <m:d>
                        <m:dPr>
                          <m:ctrlPr>
                            <a:rPr lang="en-US" sz="16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16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  <m:r>
                            <a:rPr lang="en-US" sz="16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16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SupPr>
                            <m:e>
                              <m:r>
                                <a:rPr lang="en-US" sz="16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6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sz="16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=−0.3</m:t>
                      </m:r>
                    </m:oMath>
                  </m:oMathPara>
                </a14:m>
                <a:endParaRPr lang="en-US" sz="1600" dirty="0">
                  <a:solidFill>
                    <a:srgbClr val="008000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B6579F32-1090-4090-9993-02C42E7AFD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2559" y="3877639"/>
                <a:ext cx="1770036" cy="338554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FE26F86-D8BE-4CFA-8A99-BD857DCF8C78}"/>
                  </a:ext>
                </a:extLst>
              </p:cNvPr>
              <p:cNvSpPr txBox="1"/>
              <p:nvPr/>
            </p:nvSpPr>
            <p:spPr>
              <a:xfrm rot="2318175">
                <a:off x="5994707" y="4627438"/>
                <a:ext cx="178363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r>
                            <a:rPr lang="en-US" sz="16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r>
                            <a:rPr lang="en-US" sz="16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16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sz="16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  <m:r>
                            <a:rPr lang="en-US" sz="16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sz="16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3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p>
                      </m:sSubSup>
                      <m:r>
                        <a:rPr lang="en-US" sz="16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)=−0.3</m:t>
                      </m:r>
                    </m:oMath>
                  </m:oMathPara>
                </a14:m>
                <a:endParaRPr lang="en-US" sz="1600" dirty="0">
                  <a:solidFill>
                    <a:srgbClr val="008000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FE26F86-D8BE-4CFA-8A99-BD857DCF8C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318175">
                <a:off x="5994707" y="4627438"/>
                <a:ext cx="1783630" cy="3385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7E9107B-43D1-4C23-9037-B82F89341357}"/>
                  </a:ext>
                </a:extLst>
              </p:cNvPr>
              <p:cNvSpPr txBox="1"/>
              <p:nvPr/>
            </p:nvSpPr>
            <p:spPr>
              <a:xfrm>
                <a:off x="10514955" y="2228467"/>
                <a:ext cx="775533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sup>
                    </m:sSup>
                    <m:r>
                      <a:rPr lang="en-US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sSubSup>
                      <m:sSubSupPr>
                        <m:ctrlP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  <m:sup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600" dirty="0">
                    <a:solidFill>
                      <a:srgbClr val="0000FF"/>
                    </a:solidFill>
                    <a:latin typeface="Calibri"/>
                    <a:cs typeface="Calibri"/>
                  </a:rPr>
                  <a:t>)</a:t>
                </a:r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37E9107B-43D1-4C23-9037-B82F893413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4955" y="2228467"/>
                <a:ext cx="775533" cy="346249"/>
              </a:xfrm>
              <a:prstGeom prst="rect">
                <a:avLst/>
              </a:prstGeom>
              <a:blipFill>
                <a:blip r:embed="rId15"/>
                <a:stretch>
                  <a:fillRect t="-5357" r="-2362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DAC7C8A9-1072-467E-BB0F-BE09BBFE7B2E}"/>
              </a:ext>
            </a:extLst>
          </p:cNvPr>
          <p:cNvSpPr txBox="1"/>
          <p:nvPr/>
        </p:nvSpPr>
        <p:spPr>
          <a:xfrm>
            <a:off x="3387047" y="5254513"/>
            <a:ext cx="28762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alibri"/>
                <a:cs typeface="Calibri"/>
              </a:rPr>
              <a:t>Expected Utility of taking action </a:t>
            </a:r>
            <a:br>
              <a:rPr lang="en-US" sz="1600" dirty="0">
                <a:latin typeface="Calibri"/>
                <a:cs typeface="Calibri"/>
              </a:rPr>
            </a:br>
            <a:r>
              <a:rPr lang="en-US" sz="1600" i="1" dirty="0">
                <a:latin typeface="Calibri"/>
                <a:cs typeface="Calibri"/>
              </a:rPr>
              <a:t>a=“south”</a:t>
            </a:r>
            <a:r>
              <a:rPr lang="en-US" sz="1600" dirty="0">
                <a:latin typeface="Calibri"/>
                <a:cs typeface="Calibri"/>
              </a:rPr>
              <a:t> in state </a:t>
            </a:r>
            <a:r>
              <a:rPr lang="en-US" sz="1600" i="1" dirty="0">
                <a:latin typeface="Calibri"/>
                <a:cs typeface="Calibri"/>
              </a:rPr>
              <a:t>s = (2,2)</a:t>
            </a:r>
          </a:p>
          <a:p>
            <a:pPr algn="ctr"/>
            <a:r>
              <a:rPr lang="en-US" sz="1600" dirty="0">
                <a:latin typeface="Calibri"/>
                <a:cs typeface="Calibri"/>
              </a:rPr>
              <a:t>= ?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9C8D4C4-215B-4403-ACF0-188589B6B93F}"/>
              </a:ext>
            </a:extLst>
          </p:cNvPr>
          <p:cNvSpPr txBox="1"/>
          <p:nvPr/>
        </p:nvSpPr>
        <p:spPr>
          <a:xfrm>
            <a:off x="10158424" y="1443881"/>
            <a:ext cx="1516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alibri"/>
                <a:cs typeface="Calibri"/>
              </a:rPr>
              <a:t>expected utility </a:t>
            </a:r>
            <a:br>
              <a:rPr lang="en-US" sz="1600" dirty="0">
                <a:latin typeface="Calibri"/>
                <a:cs typeface="Calibri"/>
              </a:rPr>
            </a:br>
            <a:r>
              <a:rPr lang="en-US" sz="1600" dirty="0">
                <a:latin typeface="Calibri"/>
                <a:cs typeface="Calibri"/>
              </a:rPr>
              <a:t>of state </a:t>
            </a:r>
            <a:r>
              <a:rPr lang="en-US" sz="1600" i="1" dirty="0">
                <a:latin typeface="Calibri"/>
                <a:cs typeface="Calibri"/>
              </a:rPr>
              <a:t>(1,2)</a:t>
            </a: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65A4C6B-16A7-4FFB-855E-A9556C80614B}"/>
              </a:ext>
            </a:extLst>
          </p:cNvPr>
          <p:cNvSpPr txBox="1"/>
          <p:nvPr/>
        </p:nvSpPr>
        <p:spPr>
          <a:xfrm>
            <a:off x="10171286" y="3360910"/>
            <a:ext cx="1516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alibri"/>
                <a:cs typeface="Calibri"/>
              </a:rPr>
              <a:t>expected utility </a:t>
            </a:r>
            <a:br>
              <a:rPr lang="en-US" sz="1600" dirty="0">
                <a:latin typeface="Calibri"/>
                <a:cs typeface="Calibri"/>
              </a:rPr>
            </a:br>
            <a:r>
              <a:rPr lang="en-US" sz="1600" dirty="0">
                <a:latin typeface="Calibri"/>
                <a:cs typeface="Calibri"/>
              </a:rPr>
              <a:t>of state </a:t>
            </a:r>
            <a:r>
              <a:rPr lang="en-US" sz="1600" i="1" dirty="0">
                <a:latin typeface="Calibri"/>
                <a:cs typeface="Calibri"/>
              </a:rPr>
              <a:t>(2,1)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14CF4F6-899C-4157-BD2E-A3AE09B9CE5D}"/>
              </a:ext>
            </a:extLst>
          </p:cNvPr>
          <p:cNvSpPr txBox="1"/>
          <p:nvPr/>
        </p:nvSpPr>
        <p:spPr>
          <a:xfrm>
            <a:off x="10175199" y="5341203"/>
            <a:ext cx="15163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alibri"/>
                <a:cs typeface="Calibri"/>
              </a:rPr>
              <a:t>expected utility </a:t>
            </a:r>
            <a:br>
              <a:rPr lang="en-US" sz="1600" dirty="0">
                <a:latin typeface="Calibri"/>
                <a:cs typeface="Calibri"/>
              </a:rPr>
            </a:br>
            <a:r>
              <a:rPr lang="en-US" sz="1600" dirty="0">
                <a:latin typeface="Calibri"/>
                <a:cs typeface="Calibri"/>
              </a:rPr>
              <a:t>of state </a:t>
            </a:r>
            <a:r>
              <a:rPr lang="en-US" sz="1600" i="1" dirty="0">
                <a:latin typeface="Calibri"/>
                <a:cs typeface="Calibri"/>
              </a:rPr>
              <a:t>(3,2)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3BF168A-A64C-431F-875D-46BD3F7D59B8}"/>
                  </a:ext>
                </a:extLst>
              </p:cNvPr>
              <p:cNvSpPr txBox="1"/>
              <p:nvPr/>
            </p:nvSpPr>
            <p:spPr>
              <a:xfrm>
                <a:off x="10546745" y="4164702"/>
                <a:ext cx="775533" cy="346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sup>
                    </m:sSup>
                    <m:r>
                      <a:rPr lang="en-US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sSubSup>
                      <m:sSubSupPr>
                        <m:ctrlP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  <m:sup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600" dirty="0">
                    <a:solidFill>
                      <a:srgbClr val="0000FF"/>
                    </a:solidFill>
                    <a:latin typeface="Calibri"/>
                    <a:cs typeface="Calibri"/>
                  </a:rPr>
                  <a:t>)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3BF168A-A64C-431F-875D-46BD3F7D59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6745" y="4164702"/>
                <a:ext cx="775533" cy="346249"/>
              </a:xfrm>
              <a:prstGeom prst="rect">
                <a:avLst/>
              </a:prstGeom>
              <a:blipFill>
                <a:blip r:embed="rId16"/>
                <a:stretch>
                  <a:fillRect t="-5263" r="-2362" b="-192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6AE427B-457E-4DD7-AF16-CFB754DF37D2}"/>
                  </a:ext>
                </a:extLst>
              </p:cNvPr>
              <p:cNvSpPr txBox="1"/>
              <p:nvPr/>
            </p:nvSpPr>
            <p:spPr>
              <a:xfrm>
                <a:off x="10546745" y="6143864"/>
                <a:ext cx="76751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sup>
                    </m:sSup>
                    <m:r>
                      <a:rPr lang="en-US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sSubSup>
                      <m:sSubSupPr>
                        <m:ctrlP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b>
                      <m:sup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600" dirty="0">
                    <a:solidFill>
                      <a:srgbClr val="0000FF"/>
                    </a:solidFill>
                    <a:latin typeface="Calibri"/>
                    <a:cs typeface="Calibri"/>
                  </a:rPr>
                  <a:t>)</a:t>
                </a: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6AE427B-457E-4DD7-AF16-CFB754DF37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6745" y="6143864"/>
                <a:ext cx="767518" cy="338554"/>
              </a:xfrm>
              <a:prstGeom prst="rect">
                <a:avLst/>
              </a:prstGeom>
              <a:blipFill>
                <a:blip r:embed="rId17"/>
                <a:stretch>
                  <a:fillRect t="-5455" r="-3968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595954-38A3-427C-921D-A3C5359D1D7A}"/>
                  </a:ext>
                </a:extLst>
              </p:cNvPr>
              <p:cNvSpPr txBox="1"/>
              <p:nvPr/>
            </p:nvSpPr>
            <p:spPr>
              <a:xfrm>
                <a:off x="3449944" y="6103578"/>
                <a:ext cx="2282291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pt-BR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nary>
                    </m:oMath>
                  </m:oMathPara>
                </a14:m>
                <a:endParaRPr lang="en-US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C595954-38A3-427C-921D-A3C5359D1D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944" y="6103578"/>
                <a:ext cx="2282291" cy="672172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TextBox 47">
            <a:extLst>
              <a:ext uri="{FF2B5EF4-FFF2-40B4-BE49-F238E27FC236}">
                <a16:creationId xmlns:a16="http://schemas.microsoft.com/office/drawing/2014/main" id="{37ED53B4-BF52-4FA7-888E-DEC2FCB98220}"/>
              </a:ext>
            </a:extLst>
          </p:cNvPr>
          <p:cNvSpPr txBox="1"/>
          <p:nvPr/>
        </p:nvSpPr>
        <p:spPr>
          <a:xfrm>
            <a:off x="5997136" y="5880208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solidFill>
                  <a:srgbClr val="FF0000"/>
                </a:solidFill>
                <a:latin typeface="Calibri"/>
                <a:cs typeface="Calibri"/>
              </a:rPr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5E3D27F-8F47-41AE-B08F-4C2528B3FFCD}"/>
                  </a:ext>
                </a:extLst>
              </p:cNvPr>
              <p:cNvSpPr txBox="1"/>
              <p:nvPr/>
            </p:nvSpPr>
            <p:spPr>
              <a:xfrm>
                <a:off x="2078910" y="6069905"/>
                <a:ext cx="4596899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𝑄</m:t>
                          </m:r>
                        </m:e>
                        <m:sup>
                          <m:r>
                            <a:rPr lang="pt-B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[</m:t>
                          </m:r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C5E3D27F-8F47-41AE-B08F-4C2528B3F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8910" y="6069905"/>
                <a:ext cx="4596899" cy="67217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C725321-12B5-491A-92FE-905B7D6A57FF}"/>
                  </a:ext>
                </a:extLst>
              </p:cNvPr>
              <p:cNvSpPr/>
              <p:nvPr/>
            </p:nvSpPr>
            <p:spPr>
              <a:xfrm>
                <a:off x="4537828" y="4342015"/>
                <a:ext cx="105894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𝑄</m:t>
                          </m:r>
                        </m:e>
                        <m:sup>
                          <m:r>
                            <a:rPr lang="pt-B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C725321-12B5-491A-92FE-905B7D6A5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7828" y="4342015"/>
                <a:ext cx="1058943" cy="369332"/>
              </a:xfrm>
              <a:prstGeom prst="rect">
                <a:avLst/>
              </a:prstGeom>
              <a:blipFill>
                <a:blip r:embed="rId20"/>
                <a:stretch>
                  <a:fillRect b="-114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7C0BC05-FF92-450B-B0B3-3B7856F39DC5}"/>
                  </a:ext>
                </a:extLst>
              </p:cNvPr>
              <p:cNvSpPr txBox="1"/>
              <p:nvPr/>
            </p:nvSpPr>
            <p:spPr>
              <a:xfrm>
                <a:off x="3190432" y="6103578"/>
                <a:ext cx="3485377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pHide m:val="on"/>
                          <m:ctrlPr>
                            <a:rPr lang="pt-BR" i="1" smtClean="0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[</m:t>
                          </m:r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7C0BC05-FF92-450B-B0B3-3B7856F39D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0432" y="6103578"/>
                <a:ext cx="3485377" cy="67217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2" name="TextBox 51">
            <a:extLst>
              <a:ext uri="{FF2B5EF4-FFF2-40B4-BE49-F238E27FC236}">
                <a16:creationId xmlns:a16="http://schemas.microsoft.com/office/drawing/2014/main" id="{AF1274F1-37C8-4188-970B-DB0154A94D44}"/>
              </a:ext>
            </a:extLst>
          </p:cNvPr>
          <p:cNvSpPr txBox="1"/>
          <p:nvPr/>
        </p:nvSpPr>
        <p:spPr>
          <a:xfrm>
            <a:off x="10160604" y="1438161"/>
            <a:ext cx="15163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alibri"/>
                <a:cs typeface="Calibri"/>
              </a:rPr>
              <a:t>expected utility </a:t>
            </a:r>
            <a:br>
              <a:rPr lang="en-US" sz="1600" dirty="0">
                <a:latin typeface="Calibri"/>
                <a:cs typeface="Calibri"/>
              </a:rPr>
            </a:br>
            <a:r>
              <a:rPr lang="en-US" sz="1600" dirty="0">
                <a:latin typeface="Calibri"/>
                <a:cs typeface="Calibri"/>
              </a:rPr>
              <a:t>of state </a:t>
            </a:r>
            <a:r>
              <a:rPr lang="en-US" sz="1600" i="1" dirty="0">
                <a:latin typeface="Calibri"/>
                <a:cs typeface="Calibri"/>
              </a:rPr>
              <a:t>(1,2)</a:t>
            </a:r>
            <a:br>
              <a:rPr lang="en-US" sz="1600" i="1" dirty="0">
                <a:latin typeface="Calibri"/>
                <a:cs typeface="Calibri"/>
              </a:rPr>
            </a:br>
            <a:r>
              <a:rPr lang="en-US" sz="1600" dirty="0">
                <a:solidFill>
                  <a:srgbClr val="FF0000"/>
                </a:solidFill>
                <a:latin typeface="Calibri"/>
                <a:cs typeface="Calibri"/>
              </a:rPr>
              <a:t>by following 𝜋 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4D34779-9849-4DAF-9522-987F67BE7FE1}"/>
              </a:ext>
            </a:extLst>
          </p:cNvPr>
          <p:cNvSpPr txBox="1"/>
          <p:nvPr/>
        </p:nvSpPr>
        <p:spPr>
          <a:xfrm>
            <a:off x="10169350" y="3360910"/>
            <a:ext cx="15163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alibri"/>
                <a:cs typeface="Calibri"/>
              </a:rPr>
              <a:t>expected utility </a:t>
            </a:r>
            <a:br>
              <a:rPr lang="en-US" sz="1600" dirty="0">
                <a:latin typeface="Calibri"/>
                <a:cs typeface="Calibri"/>
              </a:rPr>
            </a:br>
            <a:r>
              <a:rPr lang="en-US" sz="1600" dirty="0">
                <a:latin typeface="Calibri"/>
                <a:cs typeface="Calibri"/>
              </a:rPr>
              <a:t>of state </a:t>
            </a:r>
            <a:r>
              <a:rPr lang="en-US" sz="1600" i="1" dirty="0">
                <a:latin typeface="Calibri"/>
                <a:cs typeface="Calibri"/>
              </a:rPr>
              <a:t>(2,1)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  <a:latin typeface="Calibri"/>
                <a:cs typeface="Calibri"/>
              </a:rPr>
              <a:t>by following 𝜋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0E262F3-8AB4-4B8B-AA9E-9BF0F6B7EE6F}"/>
              </a:ext>
            </a:extLst>
          </p:cNvPr>
          <p:cNvSpPr txBox="1"/>
          <p:nvPr/>
        </p:nvSpPr>
        <p:spPr>
          <a:xfrm>
            <a:off x="10176898" y="5341203"/>
            <a:ext cx="15163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alibri"/>
                <a:cs typeface="Calibri"/>
              </a:rPr>
              <a:t>expected utility </a:t>
            </a:r>
            <a:br>
              <a:rPr lang="en-US" sz="1600" dirty="0">
                <a:latin typeface="Calibri"/>
                <a:cs typeface="Calibri"/>
              </a:rPr>
            </a:br>
            <a:r>
              <a:rPr lang="en-US" sz="1600" dirty="0">
                <a:latin typeface="Calibri"/>
                <a:cs typeface="Calibri"/>
              </a:rPr>
              <a:t>of state </a:t>
            </a:r>
            <a:r>
              <a:rPr lang="en-US" sz="1600" i="1" dirty="0">
                <a:latin typeface="Calibri"/>
                <a:cs typeface="Calibri"/>
              </a:rPr>
              <a:t>(3,2)</a:t>
            </a:r>
          </a:p>
          <a:p>
            <a:pPr algn="ctr"/>
            <a:r>
              <a:rPr lang="en-US" sz="1600" dirty="0">
                <a:solidFill>
                  <a:srgbClr val="FF0000"/>
                </a:solidFill>
                <a:latin typeface="Calibri"/>
                <a:cs typeface="Calibri"/>
              </a:rPr>
              <a:t>by following 𝜋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1030856-F1F9-48CE-AAC6-D9A098EF1CC9}"/>
              </a:ext>
            </a:extLst>
          </p:cNvPr>
          <p:cNvSpPr txBox="1"/>
          <p:nvPr/>
        </p:nvSpPr>
        <p:spPr>
          <a:xfrm>
            <a:off x="3391048" y="5238907"/>
            <a:ext cx="28762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Calibri"/>
                <a:cs typeface="Calibri"/>
              </a:rPr>
              <a:t>Expected Utility of taking action </a:t>
            </a:r>
            <a:br>
              <a:rPr lang="en-US" sz="1600" dirty="0">
                <a:latin typeface="Calibri"/>
                <a:cs typeface="Calibri"/>
              </a:rPr>
            </a:br>
            <a:r>
              <a:rPr lang="en-US" sz="1600" i="1" dirty="0">
                <a:latin typeface="Calibri"/>
                <a:cs typeface="Calibri"/>
              </a:rPr>
              <a:t>a=“south”</a:t>
            </a:r>
            <a:r>
              <a:rPr lang="en-US" sz="1600" dirty="0">
                <a:latin typeface="Calibri"/>
                <a:cs typeface="Calibri"/>
              </a:rPr>
              <a:t> in state </a:t>
            </a:r>
            <a:r>
              <a:rPr lang="en-US" sz="1600" i="1" dirty="0">
                <a:latin typeface="Calibri"/>
                <a:cs typeface="Calibri"/>
              </a:rPr>
              <a:t>s = (2,2)</a:t>
            </a:r>
            <a:br>
              <a:rPr lang="en-US" sz="1600" i="1" dirty="0">
                <a:latin typeface="Calibri"/>
                <a:cs typeface="Calibri"/>
              </a:rPr>
            </a:br>
            <a:r>
              <a:rPr lang="en-US" sz="1600" dirty="0">
                <a:solidFill>
                  <a:srgbClr val="FF0000"/>
                </a:solidFill>
                <a:latin typeface="Calibri"/>
                <a:cs typeface="Calibri"/>
              </a:rPr>
              <a:t>and then following 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C0A50B3-01B3-41C9-9DAD-01C58241FAE3}"/>
                  </a:ext>
                </a:extLst>
              </p:cNvPr>
              <p:cNvSpPr txBox="1"/>
              <p:nvPr/>
            </p:nvSpPr>
            <p:spPr>
              <a:xfrm>
                <a:off x="592528" y="1068385"/>
                <a:ext cx="1516313" cy="11016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sz="1600" dirty="0">
                  <a:latin typeface="Calibri"/>
                  <a:cs typeface="Calibri"/>
                </a:endParaRPr>
              </a:p>
              <a:p>
                <a:pPr algn="ctr"/>
                <a:r>
                  <a:rPr lang="en-US" sz="1600" dirty="0">
                    <a:latin typeface="Calibri"/>
                    <a:cs typeface="Calibri"/>
                  </a:rPr>
                  <a:t>expected utility </a:t>
                </a:r>
                <a:br>
                  <a:rPr lang="en-US" sz="1600" dirty="0">
                    <a:latin typeface="Calibri"/>
                    <a:cs typeface="Calibri"/>
                  </a:rPr>
                </a:br>
                <a:r>
                  <a:rPr lang="en-US" sz="1600" dirty="0">
                    <a:latin typeface="Calibri"/>
                    <a:cs typeface="Calibri"/>
                  </a:rPr>
                  <a:t>of state s=</a:t>
                </a:r>
                <a:r>
                  <a:rPr lang="en-US" sz="1600" i="1" dirty="0">
                    <a:latin typeface="Calibri"/>
                    <a:cs typeface="Calibri"/>
                  </a:rPr>
                  <a:t>(2,2)</a:t>
                </a:r>
                <a:br>
                  <a:rPr lang="en-US" sz="1600" i="1" dirty="0">
                    <a:latin typeface="Calibri"/>
                    <a:cs typeface="Calibri"/>
                  </a:rPr>
                </a:br>
                <a:r>
                  <a:rPr lang="en-US" sz="1600" dirty="0">
                    <a:solidFill>
                      <a:srgbClr val="FF0000"/>
                    </a:solidFill>
                    <a:latin typeface="Calibri"/>
                    <a:cs typeface="Calibri"/>
                  </a:rPr>
                  <a:t>by following 𝜋 </a:t>
                </a:r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7C0A50B3-01B3-41C9-9DAD-01C58241FA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28" y="1068385"/>
                <a:ext cx="1516313" cy="1101648"/>
              </a:xfrm>
              <a:prstGeom prst="rect">
                <a:avLst/>
              </a:prstGeom>
              <a:blipFill>
                <a:blip r:embed="rId22"/>
                <a:stretch>
                  <a:fillRect l="-1606" r="-1606" b="-38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0E6723A-F21A-4C55-8FA9-B02D7BF95EFB}"/>
                  </a:ext>
                </a:extLst>
              </p:cNvPr>
              <p:cNvSpPr/>
              <p:nvPr/>
            </p:nvSpPr>
            <p:spPr>
              <a:xfrm>
                <a:off x="997730" y="2157993"/>
                <a:ext cx="8220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A0E6723A-F21A-4C55-8FA9-B02D7BF95E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730" y="2157993"/>
                <a:ext cx="822020" cy="369332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205F374-5385-42FD-AA00-36FE570559A3}"/>
                  </a:ext>
                </a:extLst>
              </p:cNvPr>
              <p:cNvSpPr txBox="1"/>
              <p:nvPr/>
            </p:nvSpPr>
            <p:spPr>
              <a:xfrm>
                <a:off x="76200" y="2207805"/>
                <a:ext cx="21248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r>
                        <m:rPr>
                          <m:nor/>
                        </m:rPr>
                        <a:rPr lang="pt-BR" dirty="0">
                          <a:solidFill>
                            <a:srgbClr val="0000FF"/>
                          </a:solidFill>
                          <a:cs typeface="Calibri"/>
                        </a:rPr>
                        <m:t> </m:t>
                      </m:r>
                      <m:sSup>
                        <m:sSupPr>
                          <m:ctrlPr>
                            <a:rPr lang="pt-B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𝑄</m:t>
                          </m:r>
                        </m:e>
                        <m:sup>
                          <m:r>
                            <a:rPr lang="pt-B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pt-BR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0205F374-5385-42FD-AA00-36FE570559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" y="2207805"/>
                <a:ext cx="2124812" cy="276999"/>
              </a:xfrm>
              <a:prstGeom prst="rect">
                <a:avLst/>
              </a:prstGeom>
              <a:blipFill>
                <a:blip r:embed="rId24"/>
                <a:stretch>
                  <a:fillRect l="-2299"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9EEB7B0-F16C-4A91-A671-5C8CD547A3B3}"/>
                  </a:ext>
                </a:extLst>
              </p:cNvPr>
              <p:cNvSpPr/>
              <p:nvPr/>
            </p:nvSpPr>
            <p:spPr>
              <a:xfrm>
                <a:off x="2126424" y="1978695"/>
                <a:ext cx="4542141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pt-BR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  <m:r>
                                <a:rPr lang="en-US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[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pt-BR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),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E9EEB7B0-F16C-4A91-A671-5C8CD547A3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6424" y="1978695"/>
                <a:ext cx="4542141" cy="764505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7" name="Table 8">
            <a:extLst>
              <a:ext uri="{FF2B5EF4-FFF2-40B4-BE49-F238E27FC236}">
                <a16:creationId xmlns:a16="http://schemas.microsoft.com/office/drawing/2014/main" id="{90AD289B-DB10-4308-98CF-24E38D8F72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338420"/>
              </p:ext>
            </p:extLst>
          </p:nvPr>
        </p:nvGraphicFramePr>
        <p:xfrm>
          <a:off x="507250" y="5031048"/>
          <a:ext cx="1242390" cy="18269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7460">
                  <a:extLst>
                    <a:ext uri="{9D8B030D-6E8A-4147-A177-3AD203B41FA5}">
                      <a16:colId xmlns:a16="http://schemas.microsoft.com/office/drawing/2014/main" val="3372511819"/>
                    </a:ext>
                  </a:extLst>
                </a:gridCol>
                <a:gridCol w="704930">
                  <a:extLst>
                    <a:ext uri="{9D8B030D-6E8A-4147-A177-3AD203B41FA5}">
                      <a16:colId xmlns:a16="http://schemas.microsoft.com/office/drawing/2014/main" val="3113488806"/>
                    </a:ext>
                  </a:extLst>
                </a:gridCol>
              </a:tblGrid>
              <a:tr h="30449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State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Action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9583803"/>
                  </a:ext>
                </a:extLst>
              </a:tr>
              <a:tr h="30449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(2,2)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“south”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9949073"/>
                  </a:ext>
                </a:extLst>
              </a:tr>
              <a:tr h="30449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(1,2)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“east”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3978398"/>
                  </a:ext>
                </a:extLst>
              </a:tr>
              <a:tr h="30449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(2,1)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“east”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6153562"/>
                  </a:ext>
                </a:extLst>
              </a:tr>
              <a:tr h="30449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(3,2)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“exit”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1195283"/>
                  </a:ext>
                </a:extLst>
              </a:tr>
              <a:tr h="304492"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dirty="0">
                          <a:solidFill>
                            <a:schemeClr val="tx1"/>
                          </a:solidFill>
                        </a:rPr>
                        <a:t>…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8556238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39CA748-558A-4967-9D1F-684076613651}"/>
                  </a:ext>
                </a:extLst>
              </p:cNvPr>
              <p:cNvSpPr/>
              <p:nvPr/>
            </p:nvSpPr>
            <p:spPr>
              <a:xfrm>
                <a:off x="1138606" y="4666951"/>
                <a:ext cx="6944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𝜋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39CA748-558A-4967-9D1F-6840766136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606" y="4666951"/>
                <a:ext cx="694485" cy="369332"/>
              </a:xfrm>
              <a:prstGeom prst="rect">
                <a:avLst/>
              </a:prstGeom>
              <a:blipFill>
                <a:blip r:embed="rId2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Arrow: Right 58">
            <a:extLst>
              <a:ext uri="{FF2B5EF4-FFF2-40B4-BE49-F238E27FC236}">
                <a16:creationId xmlns:a16="http://schemas.microsoft.com/office/drawing/2014/main" id="{89DC0A2E-D078-4333-B9D9-064A04B2CC3F}"/>
              </a:ext>
            </a:extLst>
          </p:cNvPr>
          <p:cNvSpPr/>
          <p:nvPr/>
        </p:nvSpPr>
        <p:spPr>
          <a:xfrm>
            <a:off x="8382000" y="1751845"/>
            <a:ext cx="304800" cy="304800"/>
          </a:xfrm>
          <a:prstGeom prst="rightArrow">
            <a:avLst/>
          </a:prstGeom>
          <a:solidFill>
            <a:srgbClr val="CF01B6"/>
          </a:solidFill>
          <a:ln>
            <a:solidFill>
              <a:srgbClr val="CF0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980FF9A7-D326-4FAE-A94E-CA5A09E0FBDA}"/>
              </a:ext>
            </a:extLst>
          </p:cNvPr>
          <p:cNvSpPr/>
          <p:nvPr/>
        </p:nvSpPr>
        <p:spPr>
          <a:xfrm>
            <a:off x="8863704" y="4191907"/>
            <a:ext cx="304800" cy="304800"/>
          </a:xfrm>
          <a:prstGeom prst="rightArrow">
            <a:avLst/>
          </a:prstGeom>
          <a:solidFill>
            <a:srgbClr val="CF01B6"/>
          </a:solidFill>
          <a:ln>
            <a:solidFill>
              <a:srgbClr val="CF0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Star: 7 Points 62">
            <a:extLst>
              <a:ext uri="{FF2B5EF4-FFF2-40B4-BE49-F238E27FC236}">
                <a16:creationId xmlns:a16="http://schemas.microsoft.com/office/drawing/2014/main" id="{0E933F79-70A8-47F0-B7BA-CE572773BB71}"/>
              </a:ext>
            </a:extLst>
          </p:cNvPr>
          <p:cNvSpPr/>
          <p:nvPr/>
        </p:nvSpPr>
        <p:spPr>
          <a:xfrm>
            <a:off x="9070005" y="5419091"/>
            <a:ext cx="418070" cy="335080"/>
          </a:xfrm>
          <a:prstGeom prst="star7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Exit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163BD0-36D0-419E-8C4A-D6A5AB9E5DA1}"/>
              </a:ext>
            </a:extLst>
          </p:cNvPr>
          <p:cNvSpPr txBox="1"/>
          <p:nvPr/>
        </p:nvSpPr>
        <p:spPr>
          <a:xfrm>
            <a:off x="1161613" y="5335687"/>
            <a:ext cx="604908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12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2121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23" grpId="0"/>
      <p:bldP spid="25" grpId="0"/>
      <p:bldP spid="26" grpId="0"/>
      <p:bldP spid="27" grpId="0"/>
      <p:bldP spid="28" grpId="0"/>
      <p:bldP spid="29" grpId="0"/>
      <p:bldP spid="30" grpId="0"/>
      <p:bldP spid="40" grpId="0"/>
      <p:bldP spid="37" grpId="0"/>
      <p:bldP spid="38" grpId="0"/>
      <p:bldP spid="39" grpId="0"/>
      <p:bldP spid="41" grpId="0"/>
      <p:bldP spid="42" grpId="0"/>
      <p:bldP spid="42" grpId="1"/>
      <p:bldP spid="43" grpId="0"/>
      <p:bldP spid="43" grpId="1"/>
      <p:bldP spid="44" grpId="0"/>
      <p:bldP spid="44" grpId="1"/>
      <p:bldP spid="45" grpId="0"/>
      <p:bldP spid="45" grpId="1"/>
      <p:bldP spid="46" grpId="0"/>
      <p:bldP spid="47" grpId="0"/>
      <p:bldP spid="21" grpId="0"/>
      <p:bldP spid="21" grpId="1"/>
      <p:bldP spid="48" grpId="0"/>
      <p:bldP spid="48" grpId="1"/>
      <p:bldP spid="49" grpId="0"/>
      <p:bldP spid="50" grpId="0"/>
      <p:bldP spid="51" grpId="0"/>
      <p:bldP spid="51" grpId="1"/>
      <p:bldP spid="52" grpId="0"/>
      <p:bldP spid="53" grpId="0"/>
      <p:bldP spid="54" grpId="0"/>
      <p:bldP spid="55" grpId="0"/>
      <p:bldP spid="56" grpId="0"/>
      <p:bldP spid="58" grpId="0"/>
      <p:bldP spid="58" grpId="1"/>
      <p:bldP spid="60" grpId="0"/>
      <p:bldP spid="61" grpId="0"/>
      <p:bldP spid="59" grpId="0" animBg="1"/>
      <p:bldP spid="62" grpId="0" animBg="1"/>
      <p:bldP spid="63" grpId="0" animBg="1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7CC0A-2B01-45F9-A37B-17CAA02C1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1E69352-2062-4E9E-BF10-C60DA9E6DBE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5059" y="1304268"/>
                <a:ext cx="8458200" cy="958602"/>
              </a:xfrm>
              <a:custGeom>
                <a:avLst/>
                <a:gdLst>
                  <a:gd name="connsiteX0" fmla="*/ 0 w 8458200"/>
                  <a:gd name="connsiteY0" fmla="*/ 0 h 958602"/>
                  <a:gd name="connsiteX1" fmla="*/ 650631 w 8458200"/>
                  <a:gd name="connsiteY1" fmla="*/ 0 h 958602"/>
                  <a:gd name="connsiteX2" fmla="*/ 1301262 w 8458200"/>
                  <a:gd name="connsiteY2" fmla="*/ 0 h 958602"/>
                  <a:gd name="connsiteX3" fmla="*/ 2121056 w 8458200"/>
                  <a:gd name="connsiteY3" fmla="*/ 0 h 958602"/>
                  <a:gd name="connsiteX4" fmla="*/ 2940851 w 8458200"/>
                  <a:gd name="connsiteY4" fmla="*/ 0 h 958602"/>
                  <a:gd name="connsiteX5" fmla="*/ 3676064 w 8458200"/>
                  <a:gd name="connsiteY5" fmla="*/ 0 h 958602"/>
                  <a:gd name="connsiteX6" fmla="*/ 4072949 w 8458200"/>
                  <a:gd name="connsiteY6" fmla="*/ 0 h 958602"/>
                  <a:gd name="connsiteX7" fmla="*/ 4808161 w 8458200"/>
                  <a:gd name="connsiteY7" fmla="*/ 0 h 958602"/>
                  <a:gd name="connsiteX8" fmla="*/ 5289628 w 8458200"/>
                  <a:gd name="connsiteY8" fmla="*/ 0 h 958602"/>
                  <a:gd name="connsiteX9" fmla="*/ 5771095 w 8458200"/>
                  <a:gd name="connsiteY9" fmla="*/ 0 h 958602"/>
                  <a:gd name="connsiteX10" fmla="*/ 6337144 w 8458200"/>
                  <a:gd name="connsiteY10" fmla="*/ 0 h 958602"/>
                  <a:gd name="connsiteX11" fmla="*/ 6987774 w 8458200"/>
                  <a:gd name="connsiteY11" fmla="*/ 0 h 958602"/>
                  <a:gd name="connsiteX12" fmla="*/ 7722987 w 8458200"/>
                  <a:gd name="connsiteY12" fmla="*/ 0 h 958602"/>
                  <a:gd name="connsiteX13" fmla="*/ 8458200 w 8458200"/>
                  <a:gd name="connsiteY13" fmla="*/ 0 h 958602"/>
                  <a:gd name="connsiteX14" fmla="*/ 8458200 w 8458200"/>
                  <a:gd name="connsiteY14" fmla="*/ 450543 h 958602"/>
                  <a:gd name="connsiteX15" fmla="*/ 8458200 w 8458200"/>
                  <a:gd name="connsiteY15" fmla="*/ 958602 h 958602"/>
                  <a:gd name="connsiteX16" fmla="*/ 7892151 w 8458200"/>
                  <a:gd name="connsiteY16" fmla="*/ 958602 h 958602"/>
                  <a:gd name="connsiteX17" fmla="*/ 7495266 w 8458200"/>
                  <a:gd name="connsiteY17" fmla="*/ 958602 h 958602"/>
                  <a:gd name="connsiteX18" fmla="*/ 6760054 w 8458200"/>
                  <a:gd name="connsiteY18" fmla="*/ 958602 h 958602"/>
                  <a:gd name="connsiteX19" fmla="*/ 6278587 w 8458200"/>
                  <a:gd name="connsiteY19" fmla="*/ 958602 h 958602"/>
                  <a:gd name="connsiteX20" fmla="*/ 5543374 w 8458200"/>
                  <a:gd name="connsiteY20" fmla="*/ 958602 h 958602"/>
                  <a:gd name="connsiteX21" fmla="*/ 5146489 w 8458200"/>
                  <a:gd name="connsiteY21" fmla="*/ 958602 h 958602"/>
                  <a:gd name="connsiteX22" fmla="*/ 4411277 w 8458200"/>
                  <a:gd name="connsiteY22" fmla="*/ 958602 h 958602"/>
                  <a:gd name="connsiteX23" fmla="*/ 3929810 w 8458200"/>
                  <a:gd name="connsiteY23" fmla="*/ 958602 h 958602"/>
                  <a:gd name="connsiteX24" fmla="*/ 3363761 w 8458200"/>
                  <a:gd name="connsiteY24" fmla="*/ 958602 h 958602"/>
                  <a:gd name="connsiteX25" fmla="*/ 2543966 w 8458200"/>
                  <a:gd name="connsiteY25" fmla="*/ 958602 h 958602"/>
                  <a:gd name="connsiteX26" fmla="*/ 2147082 w 8458200"/>
                  <a:gd name="connsiteY26" fmla="*/ 958602 h 958602"/>
                  <a:gd name="connsiteX27" fmla="*/ 1327287 w 8458200"/>
                  <a:gd name="connsiteY27" fmla="*/ 958602 h 958602"/>
                  <a:gd name="connsiteX28" fmla="*/ 0 w 8458200"/>
                  <a:gd name="connsiteY28" fmla="*/ 958602 h 958602"/>
                  <a:gd name="connsiteX29" fmla="*/ 0 w 8458200"/>
                  <a:gd name="connsiteY29" fmla="*/ 508059 h 958602"/>
                  <a:gd name="connsiteX30" fmla="*/ 0 w 8458200"/>
                  <a:gd name="connsiteY30" fmla="*/ 0 h 958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8458200" h="958602" extrusionOk="0">
                    <a:moveTo>
                      <a:pt x="0" y="0"/>
                    </a:moveTo>
                    <a:cubicBezTo>
                      <a:pt x="146175" y="-16833"/>
                      <a:pt x="387541" y="8600"/>
                      <a:pt x="650631" y="0"/>
                    </a:cubicBezTo>
                    <a:cubicBezTo>
                      <a:pt x="913721" y="-8600"/>
                      <a:pt x="1022760" y="-15823"/>
                      <a:pt x="1301262" y="0"/>
                    </a:cubicBezTo>
                    <a:cubicBezTo>
                      <a:pt x="1579764" y="15823"/>
                      <a:pt x="1881185" y="37372"/>
                      <a:pt x="2121056" y="0"/>
                    </a:cubicBezTo>
                    <a:cubicBezTo>
                      <a:pt x="2360927" y="-37372"/>
                      <a:pt x="2545941" y="17639"/>
                      <a:pt x="2940851" y="0"/>
                    </a:cubicBezTo>
                    <a:cubicBezTo>
                      <a:pt x="3335762" y="-17639"/>
                      <a:pt x="3350801" y="21037"/>
                      <a:pt x="3676064" y="0"/>
                    </a:cubicBezTo>
                    <a:cubicBezTo>
                      <a:pt x="4001327" y="-21037"/>
                      <a:pt x="3968496" y="14006"/>
                      <a:pt x="4072949" y="0"/>
                    </a:cubicBezTo>
                    <a:cubicBezTo>
                      <a:pt x="4177402" y="-14006"/>
                      <a:pt x="4505828" y="-792"/>
                      <a:pt x="4808161" y="0"/>
                    </a:cubicBezTo>
                    <a:cubicBezTo>
                      <a:pt x="5110494" y="792"/>
                      <a:pt x="5127530" y="11175"/>
                      <a:pt x="5289628" y="0"/>
                    </a:cubicBezTo>
                    <a:cubicBezTo>
                      <a:pt x="5451726" y="-11175"/>
                      <a:pt x="5605779" y="23324"/>
                      <a:pt x="5771095" y="0"/>
                    </a:cubicBezTo>
                    <a:cubicBezTo>
                      <a:pt x="5936411" y="-23324"/>
                      <a:pt x="6207313" y="20695"/>
                      <a:pt x="6337144" y="0"/>
                    </a:cubicBezTo>
                    <a:cubicBezTo>
                      <a:pt x="6466975" y="-20695"/>
                      <a:pt x="6851047" y="28016"/>
                      <a:pt x="6987774" y="0"/>
                    </a:cubicBezTo>
                    <a:cubicBezTo>
                      <a:pt x="7124501" y="-28016"/>
                      <a:pt x="7557778" y="-33805"/>
                      <a:pt x="7722987" y="0"/>
                    </a:cubicBezTo>
                    <a:cubicBezTo>
                      <a:pt x="7888196" y="33805"/>
                      <a:pt x="8105753" y="-19045"/>
                      <a:pt x="8458200" y="0"/>
                    </a:cubicBezTo>
                    <a:cubicBezTo>
                      <a:pt x="8479396" y="184486"/>
                      <a:pt x="8459985" y="324215"/>
                      <a:pt x="8458200" y="450543"/>
                    </a:cubicBezTo>
                    <a:cubicBezTo>
                      <a:pt x="8456415" y="576871"/>
                      <a:pt x="8442894" y="781219"/>
                      <a:pt x="8458200" y="958602"/>
                    </a:cubicBezTo>
                    <a:cubicBezTo>
                      <a:pt x="8260152" y="976149"/>
                      <a:pt x="8146157" y="947427"/>
                      <a:pt x="7892151" y="958602"/>
                    </a:cubicBezTo>
                    <a:cubicBezTo>
                      <a:pt x="7638145" y="969777"/>
                      <a:pt x="7590601" y="944992"/>
                      <a:pt x="7495266" y="958602"/>
                    </a:cubicBezTo>
                    <a:cubicBezTo>
                      <a:pt x="7399931" y="972212"/>
                      <a:pt x="6907613" y="974450"/>
                      <a:pt x="6760054" y="958602"/>
                    </a:cubicBezTo>
                    <a:cubicBezTo>
                      <a:pt x="6612495" y="942754"/>
                      <a:pt x="6414797" y="968307"/>
                      <a:pt x="6278587" y="958602"/>
                    </a:cubicBezTo>
                    <a:cubicBezTo>
                      <a:pt x="6142377" y="948897"/>
                      <a:pt x="5790304" y="958509"/>
                      <a:pt x="5543374" y="958602"/>
                    </a:cubicBezTo>
                    <a:cubicBezTo>
                      <a:pt x="5296444" y="958695"/>
                      <a:pt x="5279301" y="964928"/>
                      <a:pt x="5146489" y="958602"/>
                    </a:cubicBezTo>
                    <a:cubicBezTo>
                      <a:pt x="5013678" y="952276"/>
                      <a:pt x="4774777" y="949861"/>
                      <a:pt x="4411277" y="958602"/>
                    </a:cubicBezTo>
                    <a:cubicBezTo>
                      <a:pt x="4047777" y="967343"/>
                      <a:pt x="4044063" y="979362"/>
                      <a:pt x="3929810" y="958602"/>
                    </a:cubicBezTo>
                    <a:cubicBezTo>
                      <a:pt x="3815557" y="937842"/>
                      <a:pt x="3613782" y="944703"/>
                      <a:pt x="3363761" y="958602"/>
                    </a:cubicBezTo>
                    <a:cubicBezTo>
                      <a:pt x="3113740" y="972501"/>
                      <a:pt x="2833691" y="978109"/>
                      <a:pt x="2543966" y="958602"/>
                    </a:cubicBezTo>
                    <a:cubicBezTo>
                      <a:pt x="2254242" y="939095"/>
                      <a:pt x="2246158" y="955206"/>
                      <a:pt x="2147082" y="958602"/>
                    </a:cubicBezTo>
                    <a:cubicBezTo>
                      <a:pt x="2048006" y="961998"/>
                      <a:pt x="1633473" y="947965"/>
                      <a:pt x="1327287" y="958602"/>
                    </a:cubicBezTo>
                    <a:cubicBezTo>
                      <a:pt x="1021102" y="969239"/>
                      <a:pt x="613900" y="934697"/>
                      <a:pt x="0" y="958602"/>
                    </a:cubicBezTo>
                    <a:cubicBezTo>
                      <a:pt x="-16777" y="777403"/>
                      <a:pt x="10617" y="696768"/>
                      <a:pt x="0" y="508059"/>
                    </a:cubicBezTo>
                    <a:cubicBezTo>
                      <a:pt x="-10617" y="319350"/>
                      <a:pt x="15645" y="151241"/>
                      <a:pt x="0" y="0"/>
                    </a:cubicBezTo>
                    <a:close/>
                  </a:path>
                </a:pathLst>
              </a:custGeom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950396662"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sup>
                    </m:sSup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𝑠</m:t>
                    </m:r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en-US" sz="2800" dirty="0"/>
                  <a:t>: the </a:t>
                </a:r>
                <a:r>
                  <a:rPr lang="en-US" sz="2800" dirty="0">
                    <a:solidFill>
                      <a:srgbClr val="FF0000"/>
                    </a:solidFill>
                  </a:rPr>
                  <a:t>expected utility</a:t>
                </a:r>
                <a:r>
                  <a:rPr lang="en-US" sz="2800" dirty="0"/>
                  <a:t> obtained by starting from state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𝑠</m:t>
                    </m:r>
                  </m:oMath>
                </a14:m>
                <a:r>
                  <a:rPr lang="en-US" sz="2800" dirty="0"/>
                  <a:t> and following policy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𝜋</m:t>
                    </m:r>
                  </m:oMath>
                </a14:m>
                <a:r>
                  <a:rPr lang="en-US" sz="2800" dirty="0"/>
                  <a:t>.</a:t>
                </a:r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81E69352-2062-4E9E-BF10-C60DA9E6DBE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5059" y="1304268"/>
                <a:ext cx="8458200" cy="958602"/>
              </a:xfrm>
              <a:custGeom>
                <a:avLst/>
                <a:gdLst>
                  <a:gd name="connsiteX0" fmla="*/ 0 w 8458200"/>
                  <a:gd name="connsiteY0" fmla="*/ 0 h 958602"/>
                  <a:gd name="connsiteX1" fmla="*/ 650631 w 8458200"/>
                  <a:gd name="connsiteY1" fmla="*/ 0 h 958602"/>
                  <a:gd name="connsiteX2" fmla="*/ 1301262 w 8458200"/>
                  <a:gd name="connsiteY2" fmla="*/ 0 h 958602"/>
                  <a:gd name="connsiteX3" fmla="*/ 2121056 w 8458200"/>
                  <a:gd name="connsiteY3" fmla="*/ 0 h 958602"/>
                  <a:gd name="connsiteX4" fmla="*/ 2940851 w 8458200"/>
                  <a:gd name="connsiteY4" fmla="*/ 0 h 958602"/>
                  <a:gd name="connsiteX5" fmla="*/ 3676064 w 8458200"/>
                  <a:gd name="connsiteY5" fmla="*/ 0 h 958602"/>
                  <a:gd name="connsiteX6" fmla="*/ 4072949 w 8458200"/>
                  <a:gd name="connsiteY6" fmla="*/ 0 h 958602"/>
                  <a:gd name="connsiteX7" fmla="*/ 4808161 w 8458200"/>
                  <a:gd name="connsiteY7" fmla="*/ 0 h 958602"/>
                  <a:gd name="connsiteX8" fmla="*/ 5289628 w 8458200"/>
                  <a:gd name="connsiteY8" fmla="*/ 0 h 958602"/>
                  <a:gd name="connsiteX9" fmla="*/ 5771095 w 8458200"/>
                  <a:gd name="connsiteY9" fmla="*/ 0 h 958602"/>
                  <a:gd name="connsiteX10" fmla="*/ 6337144 w 8458200"/>
                  <a:gd name="connsiteY10" fmla="*/ 0 h 958602"/>
                  <a:gd name="connsiteX11" fmla="*/ 6987774 w 8458200"/>
                  <a:gd name="connsiteY11" fmla="*/ 0 h 958602"/>
                  <a:gd name="connsiteX12" fmla="*/ 7722987 w 8458200"/>
                  <a:gd name="connsiteY12" fmla="*/ 0 h 958602"/>
                  <a:gd name="connsiteX13" fmla="*/ 8458200 w 8458200"/>
                  <a:gd name="connsiteY13" fmla="*/ 0 h 958602"/>
                  <a:gd name="connsiteX14" fmla="*/ 8458200 w 8458200"/>
                  <a:gd name="connsiteY14" fmla="*/ 450543 h 958602"/>
                  <a:gd name="connsiteX15" fmla="*/ 8458200 w 8458200"/>
                  <a:gd name="connsiteY15" fmla="*/ 958602 h 958602"/>
                  <a:gd name="connsiteX16" fmla="*/ 7892151 w 8458200"/>
                  <a:gd name="connsiteY16" fmla="*/ 958602 h 958602"/>
                  <a:gd name="connsiteX17" fmla="*/ 7495266 w 8458200"/>
                  <a:gd name="connsiteY17" fmla="*/ 958602 h 958602"/>
                  <a:gd name="connsiteX18" fmla="*/ 6760054 w 8458200"/>
                  <a:gd name="connsiteY18" fmla="*/ 958602 h 958602"/>
                  <a:gd name="connsiteX19" fmla="*/ 6278587 w 8458200"/>
                  <a:gd name="connsiteY19" fmla="*/ 958602 h 958602"/>
                  <a:gd name="connsiteX20" fmla="*/ 5543374 w 8458200"/>
                  <a:gd name="connsiteY20" fmla="*/ 958602 h 958602"/>
                  <a:gd name="connsiteX21" fmla="*/ 5146489 w 8458200"/>
                  <a:gd name="connsiteY21" fmla="*/ 958602 h 958602"/>
                  <a:gd name="connsiteX22" fmla="*/ 4411277 w 8458200"/>
                  <a:gd name="connsiteY22" fmla="*/ 958602 h 958602"/>
                  <a:gd name="connsiteX23" fmla="*/ 3929810 w 8458200"/>
                  <a:gd name="connsiteY23" fmla="*/ 958602 h 958602"/>
                  <a:gd name="connsiteX24" fmla="*/ 3363761 w 8458200"/>
                  <a:gd name="connsiteY24" fmla="*/ 958602 h 958602"/>
                  <a:gd name="connsiteX25" fmla="*/ 2543966 w 8458200"/>
                  <a:gd name="connsiteY25" fmla="*/ 958602 h 958602"/>
                  <a:gd name="connsiteX26" fmla="*/ 2147082 w 8458200"/>
                  <a:gd name="connsiteY26" fmla="*/ 958602 h 958602"/>
                  <a:gd name="connsiteX27" fmla="*/ 1327287 w 8458200"/>
                  <a:gd name="connsiteY27" fmla="*/ 958602 h 958602"/>
                  <a:gd name="connsiteX28" fmla="*/ 0 w 8458200"/>
                  <a:gd name="connsiteY28" fmla="*/ 958602 h 958602"/>
                  <a:gd name="connsiteX29" fmla="*/ 0 w 8458200"/>
                  <a:gd name="connsiteY29" fmla="*/ 508059 h 958602"/>
                  <a:gd name="connsiteX30" fmla="*/ 0 w 8458200"/>
                  <a:gd name="connsiteY30" fmla="*/ 0 h 9586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8458200" h="958602" extrusionOk="0">
                    <a:moveTo>
                      <a:pt x="0" y="0"/>
                    </a:moveTo>
                    <a:cubicBezTo>
                      <a:pt x="146175" y="-16833"/>
                      <a:pt x="387541" y="8600"/>
                      <a:pt x="650631" y="0"/>
                    </a:cubicBezTo>
                    <a:cubicBezTo>
                      <a:pt x="913721" y="-8600"/>
                      <a:pt x="1022760" y="-15823"/>
                      <a:pt x="1301262" y="0"/>
                    </a:cubicBezTo>
                    <a:cubicBezTo>
                      <a:pt x="1579764" y="15823"/>
                      <a:pt x="1881185" y="37372"/>
                      <a:pt x="2121056" y="0"/>
                    </a:cubicBezTo>
                    <a:cubicBezTo>
                      <a:pt x="2360927" y="-37372"/>
                      <a:pt x="2545941" y="17639"/>
                      <a:pt x="2940851" y="0"/>
                    </a:cubicBezTo>
                    <a:cubicBezTo>
                      <a:pt x="3335762" y="-17639"/>
                      <a:pt x="3350801" y="21037"/>
                      <a:pt x="3676064" y="0"/>
                    </a:cubicBezTo>
                    <a:cubicBezTo>
                      <a:pt x="4001327" y="-21037"/>
                      <a:pt x="3968496" y="14006"/>
                      <a:pt x="4072949" y="0"/>
                    </a:cubicBezTo>
                    <a:cubicBezTo>
                      <a:pt x="4177402" y="-14006"/>
                      <a:pt x="4505828" y="-792"/>
                      <a:pt x="4808161" y="0"/>
                    </a:cubicBezTo>
                    <a:cubicBezTo>
                      <a:pt x="5110494" y="792"/>
                      <a:pt x="5127530" y="11175"/>
                      <a:pt x="5289628" y="0"/>
                    </a:cubicBezTo>
                    <a:cubicBezTo>
                      <a:pt x="5451726" y="-11175"/>
                      <a:pt x="5605779" y="23324"/>
                      <a:pt x="5771095" y="0"/>
                    </a:cubicBezTo>
                    <a:cubicBezTo>
                      <a:pt x="5936411" y="-23324"/>
                      <a:pt x="6207313" y="20695"/>
                      <a:pt x="6337144" y="0"/>
                    </a:cubicBezTo>
                    <a:cubicBezTo>
                      <a:pt x="6466975" y="-20695"/>
                      <a:pt x="6851047" y="28016"/>
                      <a:pt x="6987774" y="0"/>
                    </a:cubicBezTo>
                    <a:cubicBezTo>
                      <a:pt x="7124501" y="-28016"/>
                      <a:pt x="7557778" y="-33805"/>
                      <a:pt x="7722987" y="0"/>
                    </a:cubicBezTo>
                    <a:cubicBezTo>
                      <a:pt x="7888196" y="33805"/>
                      <a:pt x="8105753" y="-19045"/>
                      <a:pt x="8458200" y="0"/>
                    </a:cubicBezTo>
                    <a:cubicBezTo>
                      <a:pt x="8479396" y="184486"/>
                      <a:pt x="8459985" y="324215"/>
                      <a:pt x="8458200" y="450543"/>
                    </a:cubicBezTo>
                    <a:cubicBezTo>
                      <a:pt x="8456415" y="576871"/>
                      <a:pt x="8442894" y="781219"/>
                      <a:pt x="8458200" y="958602"/>
                    </a:cubicBezTo>
                    <a:cubicBezTo>
                      <a:pt x="8260152" y="976149"/>
                      <a:pt x="8146157" y="947427"/>
                      <a:pt x="7892151" y="958602"/>
                    </a:cubicBezTo>
                    <a:cubicBezTo>
                      <a:pt x="7638145" y="969777"/>
                      <a:pt x="7590601" y="944992"/>
                      <a:pt x="7495266" y="958602"/>
                    </a:cubicBezTo>
                    <a:cubicBezTo>
                      <a:pt x="7399931" y="972212"/>
                      <a:pt x="6907613" y="974450"/>
                      <a:pt x="6760054" y="958602"/>
                    </a:cubicBezTo>
                    <a:cubicBezTo>
                      <a:pt x="6612495" y="942754"/>
                      <a:pt x="6414797" y="968307"/>
                      <a:pt x="6278587" y="958602"/>
                    </a:cubicBezTo>
                    <a:cubicBezTo>
                      <a:pt x="6142377" y="948897"/>
                      <a:pt x="5790304" y="958509"/>
                      <a:pt x="5543374" y="958602"/>
                    </a:cubicBezTo>
                    <a:cubicBezTo>
                      <a:pt x="5296444" y="958695"/>
                      <a:pt x="5279301" y="964928"/>
                      <a:pt x="5146489" y="958602"/>
                    </a:cubicBezTo>
                    <a:cubicBezTo>
                      <a:pt x="5013678" y="952276"/>
                      <a:pt x="4774777" y="949861"/>
                      <a:pt x="4411277" y="958602"/>
                    </a:cubicBezTo>
                    <a:cubicBezTo>
                      <a:pt x="4047777" y="967343"/>
                      <a:pt x="4044063" y="979362"/>
                      <a:pt x="3929810" y="958602"/>
                    </a:cubicBezTo>
                    <a:cubicBezTo>
                      <a:pt x="3815557" y="937842"/>
                      <a:pt x="3613782" y="944703"/>
                      <a:pt x="3363761" y="958602"/>
                    </a:cubicBezTo>
                    <a:cubicBezTo>
                      <a:pt x="3113740" y="972501"/>
                      <a:pt x="2833691" y="978109"/>
                      <a:pt x="2543966" y="958602"/>
                    </a:cubicBezTo>
                    <a:cubicBezTo>
                      <a:pt x="2254242" y="939095"/>
                      <a:pt x="2246158" y="955206"/>
                      <a:pt x="2147082" y="958602"/>
                    </a:cubicBezTo>
                    <a:cubicBezTo>
                      <a:pt x="2048006" y="961998"/>
                      <a:pt x="1633473" y="947965"/>
                      <a:pt x="1327287" y="958602"/>
                    </a:cubicBezTo>
                    <a:cubicBezTo>
                      <a:pt x="1021102" y="969239"/>
                      <a:pt x="613900" y="934697"/>
                      <a:pt x="0" y="958602"/>
                    </a:cubicBezTo>
                    <a:cubicBezTo>
                      <a:pt x="-16777" y="777403"/>
                      <a:pt x="10617" y="696768"/>
                      <a:pt x="0" y="508059"/>
                    </a:cubicBezTo>
                    <a:cubicBezTo>
                      <a:pt x="-10617" y="319350"/>
                      <a:pt x="15645" y="151241"/>
                      <a:pt x="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t="-3012" b="-13855"/>
                </a:stretch>
              </a:blipFill>
              <a:ln w="12700"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950396662"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9B70AFD-E4BD-47AB-84AC-D27417A1FA28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25352" y="2834808"/>
                <a:ext cx="7505700" cy="584200"/>
              </a:xfrm>
              <a:custGeom>
                <a:avLst/>
                <a:gdLst>
                  <a:gd name="connsiteX0" fmla="*/ 0 w 7505700"/>
                  <a:gd name="connsiteY0" fmla="*/ 0 h 584200"/>
                  <a:gd name="connsiteX1" fmla="*/ 682336 w 7505700"/>
                  <a:gd name="connsiteY1" fmla="*/ 0 h 584200"/>
                  <a:gd name="connsiteX2" fmla="*/ 1364673 w 7505700"/>
                  <a:gd name="connsiteY2" fmla="*/ 0 h 584200"/>
                  <a:gd name="connsiteX3" fmla="*/ 2197123 w 7505700"/>
                  <a:gd name="connsiteY3" fmla="*/ 0 h 584200"/>
                  <a:gd name="connsiteX4" fmla="*/ 3029573 w 7505700"/>
                  <a:gd name="connsiteY4" fmla="*/ 0 h 584200"/>
                  <a:gd name="connsiteX5" fmla="*/ 3786967 w 7505700"/>
                  <a:gd name="connsiteY5" fmla="*/ 0 h 584200"/>
                  <a:gd name="connsiteX6" fmla="*/ 4244132 w 7505700"/>
                  <a:gd name="connsiteY6" fmla="*/ 0 h 584200"/>
                  <a:gd name="connsiteX7" fmla="*/ 5001526 w 7505700"/>
                  <a:gd name="connsiteY7" fmla="*/ 0 h 584200"/>
                  <a:gd name="connsiteX8" fmla="*/ 5533748 w 7505700"/>
                  <a:gd name="connsiteY8" fmla="*/ 0 h 584200"/>
                  <a:gd name="connsiteX9" fmla="*/ 6065970 w 7505700"/>
                  <a:gd name="connsiteY9" fmla="*/ 0 h 584200"/>
                  <a:gd name="connsiteX10" fmla="*/ 6673250 w 7505700"/>
                  <a:gd name="connsiteY10" fmla="*/ 0 h 584200"/>
                  <a:gd name="connsiteX11" fmla="*/ 7505700 w 7505700"/>
                  <a:gd name="connsiteY11" fmla="*/ 0 h 584200"/>
                  <a:gd name="connsiteX12" fmla="*/ 7505700 w 7505700"/>
                  <a:gd name="connsiteY12" fmla="*/ 584200 h 584200"/>
                  <a:gd name="connsiteX13" fmla="*/ 6898421 w 7505700"/>
                  <a:gd name="connsiteY13" fmla="*/ 584200 h 584200"/>
                  <a:gd name="connsiteX14" fmla="*/ 6216084 w 7505700"/>
                  <a:gd name="connsiteY14" fmla="*/ 584200 h 584200"/>
                  <a:gd name="connsiteX15" fmla="*/ 5683862 w 7505700"/>
                  <a:gd name="connsiteY15" fmla="*/ 584200 h 584200"/>
                  <a:gd name="connsiteX16" fmla="*/ 4851412 w 7505700"/>
                  <a:gd name="connsiteY16" fmla="*/ 584200 h 584200"/>
                  <a:gd name="connsiteX17" fmla="*/ 4394246 w 7505700"/>
                  <a:gd name="connsiteY17" fmla="*/ 584200 h 584200"/>
                  <a:gd name="connsiteX18" fmla="*/ 3636853 w 7505700"/>
                  <a:gd name="connsiteY18" fmla="*/ 584200 h 584200"/>
                  <a:gd name="connsiteX19" fmla="*/ 3104630 w 7505700"/>
                  <a:gd name="connsiteY19" fmla="*/ 584200 h 584200"/>
                  <a:gd name="connsiteX20" fmla="*/ 2347237 w 7505700"/>
                  <a:gd name="connsiteY20" fmla="*/ 584200 h 584200"/>
                  <a:gd name="connsiteX21" fmla="*/ 1890072 w 7505700"/>
                  <a:gd name="connsiteY21" fmla="*/ 584200 h 584200"/>
                  <a:gd name="connsiteX22" fmla="*/ 1132678 w 7505700"/>
                  <a:gd name="connsiteY22" fmla="*/ 584200 h 584200"/>
                  <a:gd name="connsiteX23" fmla="*/ 600456 w 7505700"/>
                  <a:gd name="connsiteY23" fmla="*/ 584200 h 584200"/>
                  <a:gd name="connsiteX24" fmla="*/ 0 w 7505700"/>
                  <a:gd name="connsiteY24" fmla="*/ 584200 h 584200"/>
                  <a:gd name="connsiteX25" fmla="*/ 0 w 7505700"/>
                  <a:gd name="connsiteY25" fmla="*/ 0 h 584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505700" h="584200" extrusionOk="0">
                    <a:moveTo>
                      <a:pt x="0" y="0"/>
                    </a:moveTo>
                    <a:cubicBezTo>
                      <a:pt x="315184" y="22501"/>
                      <a:pt x="414236" y="3853"/>
                      <a:pt x="682336" y="0"/>
                    </a:cubicBezTo>
                    <a:cubicBezTo>
                      <a:pt x="950436" y="-3853"/>
                      <a:pt x="1209469" y="21768"/>
                      <a:pt x="1364673" y="0"/>
                    </a:cubicBezTo>
                    <a:cubicBezTo>
                      <a:pt x="1519877" y="-21768"/>
                      <a:pt x="1835188" y="-31630"/>
                      <a:pt x="2197123" y="0"/>
                    </a:cubicBezTo>
                    <a:cubicBezTo>
                      <a:pt x="2559058" y="31630"/>
                      <a:pt x="2830237" y="23775"/>
                      <a:pt x="3029573" y="0"/>
                    </a:cubicBezTo>
                    <a:cubicBezTo>
                      <a:pt x="3228909" y="-23775"/>
                      <a:pt x="3468682" y="-14436"/>
                      <a:pt x="3786967" y="0"/>
                    </a:cubicBezTo>
                    <a:cubicBezTo>
                      <a:pt x="4105252" y="14436"/>
                      <a:pt x="4089914" y="-12500"/>
                      <a:pt x="4244132" y="0"/>
                    </a:cubicBezTo>
                    <a:cubicBezTo>
                      <a:pt x="4398351" y="12500"/>
                      <a:pt x="4726274" y="-12419"/>
                      <a:pt x="5001526" y="0"/>
                    </a:cubicBezTo>
                    <a:cubicBezTo>
                      <a:pt x="5276778" y="12419"/>
                      <a:pt x="5390860" y="-14494"/>
                      <a:pt x="5533748" y="0"/>
                    </a:cubicBezTo>
                    <a:cubicBezTo>
                      <a:pt x="5676636" y="14494"/>
                      <a:pt x="5870091" y="-22974"/>
                      <a:pt x="6065970" y="0"/>
                    </a:cubicBezTo>
                    <a:cubicBezTo>
                      <a:pt x="6261849" y="22974"/>
                      <a:pt x="6449469" y="21770"/>
                      <a:pt x="6673250" y="0"/>
                    </a:cubicBezTo>
                    <a:cubicBezTo>
                      <a:pt x="6897031" y="-21770"/>
                      <a:pt x="7119109" y="-6376"/>
                      <a:pt x="7505700" y="0"/>
                    </a:cubicBezTo>
                    <a:cubicBezTo>
                      <a:pt x="7478781" y="271895"/>
                      <a:pt x="7519960" y="322686"/>
                      <a:pt x="7505700" y="584200"/>
                    </a:cubicBezTo>
                    <a:cubicBezTo>
                      <a:pt x="7330838" y="595425"/>
                      <a:pt x="7075535" y="587610"/>
                      <a:pt x="6898421" y="584200"/>
                    </a:cubicBezTo>
                    <a:cubicBezTo>
                      <a:pt x="6721307" y="580790"/>
                      <a:pt x="6458672" y="600409"/>
                      <a:pt x="6216084" y="584200"/>
                    </a:cubicBezTo>
                    <a:cubicBezTo>
                      <a:pt x="5973496" y="567991"/>
                      <a:pt x="5836256" y="568124"/>
                      <a:pt x="5683862" y="584200"/>
                    </a:cubicBezTo>
                    <a:cubicBezTo>
                      <a:pt x="5531468" y="600276"/>
                      <a:pt x="5083772" y="545178"/>
                      <a:pt x="4851412" y="584200"/>
                    </a:cubicBezTo>
                    <a:cubicBezTo>
                      <a:pt x="4619052" y="623223"/>
                      <a:pt x="4599356" y="588174"/>
                      <a:pt x="4394246" y="584200"/>
                    </a:cubicBezTo>
                    <a:cubicBezTo>
                      <a:pt x="4189136" y="580226"/>
                      <a:pt x="3830609" y="619857"/>
                      <a:pt x="3636853" y="584200"/>
                    </a:cubicBezTo>
                    <a:cubicBezTo>
                      <a:pt x="3443097" y="548543"/>
                      <a:pt x="3330426" y="605728"/>
                      <a:pt x="3104630" y="584200"/>
                    </a:cubicBezTo>
                    <a:cubicBezTo>
                      <a:pt x="2878834" y="562672"/>
                      <a:pt x="2530047" y="562338"/>
                      <a:pt x="2347237" y="584200"/>
                    </a:cubicBezTo>
                    <a:cubicBezTo>
                      <a:pt x="2164427" y="606062"/>
                      <a:pt x="2014676" y="599668"/>
                      <a:pt x="1890072" y="584200"/>
                    </a:cubicBezTo>
                    <a:cubicBezTo>
                      <a:pt x="1765468" y="568732"/>
                      <a:pt x="1505909" y="601323"/>
                      <a:pt x="1132678" y="584200"/>
                    </a:cubicBezTo>
                    <a:cubicBezTo>
                      <a:pt x="759447" y="567077"/>
                      <a:pt x="790525" y="576405"/>
                      <a:pt x="600456" y="584200"/>
                    </a:cubicBezTo>
                    <a:cubicBezTo>
                      <a:pt x="410387" y="591995"/>
                      <a:pt x="299841" y="589382"/>
                      <a:pt x="0" y="584200"/>
                    </a:cubicBezTo>
                    <a:cubicBezTo>
                      <a:pt x="-20879" y="442653"/>
                      <a:pt x="-10406" y="154030"/>
                      <a:pt x="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  <a:extLst>
                  <a:ext uri="{C807C97D-BFC1-408E-A445-0C87EB9F89A2}">
                    <ask:lineSketchStyleProps xmlns:ask="http://schemas.microsoft.com/office/drawing/2018/sketchyshapes" sd="95039666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vert="horz" wrap="square" lIns="91436" tIns="45718" rIns="91436" bIns="45718" numCol="1" anchor="t" anchorCtr="0" compatLnSpc="1">
                <a:prstTxWarp prst="textNoShape">
                  <a:avLst/>
                </a:prstTxWarp>
              </a:bodyPr>
              <a:lstStyle>
                <a:lvl1pPr marL="342882" indent="-342882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3200">
                    <a:solidFill>
                      <a:schemeClr val="accent2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13" indent="-28573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294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120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298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474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65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8829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006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2800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2800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sup>
                    </m:sSup>
                  </m:oMath>
                </a14:m>
                <a:r>
                  <a:rPr lang="en-US" sz="2800" kern="0" dirty="0"/>
                  <a:t>: the state-value function for policy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𝜋</m:t>
                    </m:r>
                  </m:oMath>
                </a14:m>
                <a:r>
                  <a:rPr lang="en-US" sz="2800" kern="0" dirty="0"/>
                  <a:t>. 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19B70AFD-E4BD-47AB-84AC-D27417A1FA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5352" y="2834808"/>
                <a:ext cx="7505700" cy="584200"/>
              </a:xfrm>
              <a:prstGeom prst="rect">
                <a:avLst/>
              </a:prstGeom>
              <a:blipFill>
                <a:blip r:embed="rId3"/>
                <a:stretch>
                  <a:fillRect t="-3810" b="-13333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  <a:extLst>
                  <a:ext uri="{C807C97D-BFC1-408E-A445-0C87EB9F89A2}">
                    <ask:lineSketchStyleProps xmlns:ask="http://schemas.microsoft.com/office/drawing/2018/sketchyshapes" sd="950396662">
                      <a:custGeom>
                        <a:avLst/>
                        <a:gdLst>
                          <a:gd name="connsiteX0" fmla="*/ 0 w 7505700"/>
                          <a:gd name="connsiteY0" fmla="*/ 0 h 584200"/>
                          <a:gd name="connsiteX1" fmla="*/ 682336 w 7505700"/>
                          <a:gd name="connsiteY1" fmla="*/ 0 h 584200"/>
                          <a:gd name="connsiteX2" fmla="*/ 1364673 w 7505700"/>
                          <a:gd name="connsiteY2" fmla="*/ 0 h 584200"/>
                          <a:gd name="connsiteX3" fmla="*/ 2197123 w 7505700"/>
                          <a:gd name="connsiteY3" fmla="*/ 0 h 584200"/>
                          <a:gd name="connsiteX4" fmla="*/ 3029573 w 7505700"/>
                          <a:gd name="connsiteY4" fmla="*/ 0 h 584200"/>
                          <a:gd name="connsiteX5" fmla="*/ 3786967 w 7505700"/>
                          <a:gd name="connsiteY5" fmla="*/ 0 h 584200"/>
                          <a:gd name="connsiteX6" fmla="*/ 4244132 w 7505700"/>
                          <a:gd name="connsiteY6" fmla="*/ 0 h 584200"/>
                          <a:gd name="connsiteX7" fmla="*/ 5001526 w 7505700"/>
                          <a:gd name="connsiteY7" fmla="*/ 0 h 584200"/>
                          <a:gd name="connsiteX8" fmla="*/ 5533748 w 7505700"/>
                          <a:gd name="connsiteY8" fmla="*/ 0 h 584200"/>
                          <a:gd name="connsiteX9" fmla="*/ 6065970 w 7505700"/>
                          <a:gd name="connsiteY9" fmla="*/ 0 h 584200"/>
                          <a:gd name="connsiteX10" fmla="*/ 6673250 w 7505700"/>
                          <a:gd name="connsiteY10" fmla="*/ 0 h 584200"/>
                          <a:gd name="connsiteX11" fmla="*/ 7505700 w 7505700"/>
                          <a:gd name="connsiteY11" fmla="*/ 0 h 584200"/>
                          <a:gd name="connsiteX12" fmla="*/ 7505700 w 7505700"/>
                          <a:gd name="connsiteY12" fmla="*/ 584200 h 584200"/>
                          <a:gd name="connsiteX13" fmla="*/ 6898421 w 7505700"/>
                          <a:gd name="connsiteY13" fmla="*/ 584200 h 584200"/>
                          <a:gd name="connsiteX14" fmla="*/ 6216084 w 7505700"/>
                          <a:gd name="connsiteY14" fmla="*/ 584200 h 584200"/>
                          <a:gd name="connsiteX15" fmla="*/ 5683862 w 7505700"/>
                          <a:gd name="connsiteY15" fmla="*/ 584200 h 584200"/>
                          <a:gd name="connsiteX16" fmla="*/ 4851412 w 7505700"/>
                          <a:gd name="connsiteY16" fmla="*/ 584200 h 584200"/>
                          <a:gd name="connsiteX17" fmla="*/ 4394246 w 7505700"/>
                          <a:gd name="connsiteY17" fmla="*/ 584200 h 584200"/>
                          <a:gd name="connsiteX18" fmla="*/ 3636853 w 7505700"/>
                          <a:gd name="connsiteY18" fmla="*/ 584200 h 584200"/>
                          <a:gd name="connsiteX19" fmla="*/ 3104630 w 7505700"/>
                          <a:gd name="connsiteY19" fmla="*/ 584200 h 584200"/>
                          <a:gd name="connsiteX20" fmla="*/ 2347237 w 7505700"/>
                          <a:gd name="connsiteY20" fmla="*/ 584200 h 584200"/>
                          <a:gd name="connsiteX21" fmla="*/ 1890072 w 7505700"/>
                          <a:gd name="connsiteY21" fmla="*/ 584200 h 584200"/>
                          <a:gd name="connsiteX22" fmla="*/ 1132678 w 7505700"/>
                          <a:gd name="connsiteY22" fmla="*/ 584200 h 584200"/>
                          <a:gd name="connsiteX23" fmla="*/ 600456 w 7505700"/>
                          <a:gd name="connsiteY23" fmla="*/ 584200 h 584200"/>
                          <a:gd name="connsiteX24" fmla="*/ 0 w 7505700"/>
                          <a:gd name="connsiteY24" fmla="*/ 584200 h 584200"/>
                          <a:gd name="connsiteX25" fmla="*/ 0 w 7505700"/>
                          <a:gd name="connsiteY25" fmla="*/ 0 h 5842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</a:cxnLst>
                        <a:rect l="l" t="t" r="r" b="b"/>
                        <a:pathLst>
                          <a:path w="7505700" h="584200" extrusionOk="0">
                            <a:moveTo>
                              <a:pt x="0" y="0"/>
                            </a:moveTo>
                            <a:cubicBezTo>
                              <a:pt x="315184" y="22501"/>
                              <a:pt x="414236" y="3853"/>
                              <a:pt x="682336" y="0"/>
                            </a:cubicBezTo>
                            <a:cubicBezTo>
                              <a:pt x="950436" y="-3853"/>
                              <a:pt x="1209469" y="21768"/>
                              <a:pt x="1364673" y="0"/>
                            </a:cubicBezTo>
                            <a:cubicBezTo>
                              <a:pt x="1519877" y="-21768"/>
                              <a:pt x="1835188" y="-31630"/>
                              <a:pt x="2197123" y="0"/>
                            </a:cubicBezTo>
                            <a:cubicBezTo>
                              <a:pt x="2559058" y="31630"/>
                              <a:pt x="2830237" y="23775"/>
                              <a:pt x="3029573" y="0"/>
                            </a:cubicBezTo>
                            <a:cubicBezTo>
                              <a:pt x="3228909" y="-23775"/>
                              <a:pt x="3468682" y="-14436"/>
                              <a:pt x="3786967" y="0"/>
                            </a:cubicBezTo>
                            <a:cubicBezTo>
                              <a:pt x="4105252" y="14436"/>
                              <a:pt x="4089914" y="-12500"/>
                              <a:pt x="4244132" y="0"/>
                            </a:cubicBezTo>
                            <a:cubicBezTo>
                              <a:pt x="4398351" y="12500"/>
                              <a:pt x="4726274" y="-12419"/>
                              <a:pt x="5001526" y="0"/>
                            </a:cubicBezTo>
                            <a:cubicBezTo>
                              <a:pt x="5276778" y="12419"/>
                              <a:pt x="5390860" y="-14494"/>
                              <a:pt x="5533748" y="0"/>
                            </a:cubicBezTo>
                            <a:cubicBezTo>
                              <a:pt x="5676636" y="14494"/>
                              <a:pt x="5870091" y="-22974"/>
                              <a:pt x="6065970" y="0"/>
                            </a:cubicBezTo>
                            <a:cubicBezTo>
                              <a:pt x="6261849" y="22974"/>
                              <a:pt x="6449469" y="21770"/>
                              <a:pt x="6673250" y="0"/>
                            </a:cubicBezTo>
                            <a:cubicBezTo>
                              <a:pt x="6897031" y="-21770"/>
                              <a:pt x="7119109" y="-6376"/>
                              <a:pt x="7505700" y="0"/>
                            </a:cubicBezTo>
                            <a:cubicBezTo>
                              <a:pt x="7478781" y="271895"/>
                              <a:pt x="7519960" y="322686"/>
                              <a:pt x="7505700" y="584200"/>
                            </a:cubicBezTo>
                            <a:cubicBezTo>
                              <a:pt x="7330838" y="595425"/>
                              <a:pt x="7075535" y="587610"/>
                              <a:pt x="6898421" y="584200"/>
                            </a:cubicBezTo>
                            <a:cubicBezTo>
                              <a:pt x="6721307" y="580790"/>
                              <a:pt x="6458672" y="600409"/>
                              <a:pt x="6216084" y="584200"/>
                            </a:cubicBezTo>
                            <a:cubicBezTo>
                              <a:pt x="5973496" y="567991"/>
                              <a:pt x="5836256" y="568124"/>
                              <a:pt x="5683862" y="584200"/>
                            </a:cubicBezTo>
                            <a:cubicBezTo>
                              <a:pt x="5531468" y="600276"/>
                              <a:pt x="5083772" y="545178"/>
                              <a:pt x="4851412" y="584200"/>
                            </a:cubicBezTo>
                            <a:cubicBezTo>
                              <a:pt x="4619052" y="623223"/>
                              <a:pt x="4599356" y="588174"/>
                              <a:pt x="4394246" y="584200"/>
                            </a:cubicBezTo>
                            <a:cubicBezTo>
                              <a:pt x="4189136" y="580226"/>
                              <a:pt x="3830609" y="619857"/>
                              <a:pt x="3636853" y="584200"/>
                            </a:cubicBezTo>
                            <a:cubicBezTo>
                              <a:pt x="3443097" y="548543"/>
                              <a:pt x="3330426" y="605728"/>
                              <a:pt x="3104630" y="584200"/>
                            </a:cubicBezTo>
                            <a:cubicBezTo>
                              <a:pt x="2878834" y="562672"/>
                              <a:pt x="2530047" y="562338"/>
                              <a:pt x="2347237" y="584200"/>
                            </a:cubicBezTo>
                            <a:cubicBezTo>
                              <a:pt x="2164427" y="606062"/>
                              <a:pt x="2014676" y="599668"/>
                              <a:pt x="1890072" y="584200"/>
                            </a:cubicBezTo>
                            <a:cubicBezTo>
                              <a:pt x="1765468" y="568732"/>
                              <a:pt x="1505909" y="601323"/>
                              <a:pt x="1132678" y="584200"/>
                            </a:cubicBezTo>
                            <a:cubicBezTo>
                              <a:pt x="759447" y="567077"/>
                              <a:pt x="790525" y="576405"/>
                              <a:pt x="600456" y="584200"/>
                            </a:cubicBezTo>
                            <a:cubicBezTo>
                              <a:pt x="410387" y="591995"/>
                              <a:pt x="299841" y="589382"/>
                              <a:pt x="0" y="584200"/>
                            </a:cubicBezTo>
                            <a:cubicBezTo>
                              <a:pt x="-20879" y="442653"/>
                              <a:pt x="-10406" y="154030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2EE07862-A15F-482B-8B91-5341B6DFFD8B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05059" y="4546924"/>
                <a:ext cx="8534400" cy="1143000"/>
              </a:xfrm>
              <a:custGeom>
                <a:avLst/>
                <a:gdLst>
                  <a:gd name="connsiteX0" fmla="*/ 0 w 8534400"/>
                  <a:gd name="connsiteY0" fmla="*/ 0 h 1143000"/>
                  <a:gd name="connsiteX1" fmla="*/ 656492 w 8534400"/>
                  <a:gd name="connsiteY1" fmla="*/ 0 h 1143000"/>
                  <a:gd name="connsiteX2" fmla="*/ 1312985 w 8534400"/>
                  <a:gd name="connsiteY2" fmla="*/ 0 h 1143000"/>
                  <a:gd name="connsiteX3" fmla="*/ 2140165 w 8534400"/>
                  <a:gd name="connsiteY3" fmla="*/ 0 h 1143000"/>
                  <a:gd name="connsiteX4" fmla="*/ 2967345 w 8534400"/>
                  <a:gd name="connsiteY4" fmla="*/ 0 h 1143000"/>
                  <a:gd name="connsiteX5" fmla="*/ 3709182 w 8534400"/>
                  <a:gd name="connsiteY5" fmla="*/ 0 h 1143000"/>
                  <a:gd name="connsiteX6" fmla="*/ 4109642 w 8534400"/>
                  <a:gd name="connsiteY6" fmla="*/ 0 h 1143000"/>
                  <a:gd name="connsiteX7" fmla="*/ 4851478 w 8534400"/>
                  <a:gd name="connsiteY7" fmla="*/ 0 h 1143000"/>
                  <a:gd name="connsiteX8" fmla="*/ 5337282 w 8534400"/>
                  <a:gd name="connsiteY8" fmla="*/ 0 h 1143000"/>
                  <a:gd name="connsiteX9" fmla="*/ 5823087 w 8534400"/>
                  <a:gd name="connsiteY9" fmla="*/ 0 h 1143000"/>
                  <a:gd name="connsiteX10" fmla="*/ 6394235 w 8534400"/>
                  <a:gd name="connsiteY10" fmla="*/ 0 h 1143000"/>
                  <a:gd name="connsiteX11" fmla="*/ 7050727 w 8534400"/>
                  <a:gd name="connsiteY11" fmla="*/ 0 h 1143000"/>
                  <a:gd name="connsiteX12" fmla="*/ 7792564 w 8534400"/>
                  <a:gd name="connsiteY12" fmla="*/ 0 h 1143000"/>
                  <a:gd name="connsiteX13" fmla="*/ 8534400 w 8534400"/>
                  <a:gd name="connsiteY13" fmla="*/ 0 h 1143000"/>
                  <a:gd name="connsiteX14" fmla="*/ 8534400 w 8534400"/>
                  <a:gd name="connsiteY14" fmla="*/ 537210 h 1143000"/>
                  <a:gd name="connsiteX15" fmla="*/ 8534400 w 8534400"/>
                  <a:gd name="connsiteY15" fmla="*/ 1143000 h 1143000"/>
                  <a:gd name="connsiteX16" fmla="*/ 7963252 w 8534400"/>
                  <a:gd name="connsiteY16" fmla="*/ 1143000 h 1143000"/>
                  <a:gd name="connsiteX17" fmla="*/ 7562791 w 8534400"/>
                  <a:gd name="connsiteY17" fmla="*/ 1143000 h 1143000"/>
                  <a:gd name="connsiteX18" fmla="*/ 6820955 w 8534400"/>
                  <a:gd name="connsiteY18" fmla="*/ 1143000 h 1143000"/>
                  <a:gd name="connsiteX19" fmla="*/ 6335151 w 8534400"/>
                  <a:gd name="connsiteY19" fmla="*/ 1143000 h 1143000"/>
                  <a:gd name="connsiteX20" fmla="*/ 5593314 w 8534400"/>
                  <a:gd name="connsiteY20" fmla="*/ 1143000 h 1143000"/>
                  <a:gd name="connsiteX21" fmla="*/ 5192854 w 8534400"/>
                  <a:gd name="connsiteY21" fmla="*/ 1143000 h 1143000"/>
                  <a:gd name="connsiteX22" fmla="*/ 4451018 w 8534400"/>
                  <a:gd name="connsiteY22" fmla="*/ 1143000 h 1143000"/>
                  <a:gd name="connsiteX23" fmla="*/ 3965214 w 8534400"/>
                  <a:gd name="connsiteY23" fmla="*/ 1143000 h 1143000"/>
                  <a:gd name="connsiteX24" fmla="*/ 3394065 w 8534400"/>
                  <a:gd name="connsiteY24" fmla="*/ 1143000 h 1143000"/>
                  <a:gd name="connsiteX25" fmla="*/ 2566885 w 8534400"/>
                  <a:gd name="connsiteY25" fmla="*/ 1143000 h 1143000"/>
                  <a:gd name="connsiteX26" fmla="*/ 2166425 w 8534400"/>
                  <a:gd name="connsiteY26" fmla="*/ 1143000 h 1143000"/>
                  <a:gd name="connsiteX27" fmla="*/ 1339244 w 8534400"/>
                  <a:gd name="connsiteY27" fmla="*/ 1143000 h 1143000"/>
                  <a:gd name="connsiteX28" fmla="*/ 0 w 8534400"/>
                  <a:gd name="connsiteY28" fmla="*/ 1143000 h 1143000"/>
                  <a:gd name="connsiteX29" fmla="*/ 0 w 8534400"/>
                  <a:gd name="connsiteY29" fmla="*/ 605790 h 1143000"/>
                  <a:gd name="connsiteX30" fmla="*/ 0 w 8534400"/>
                  <a:gd name="connsiteY30" fmla="*/ 0 h 1143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8534400" h="1143000" extrusionOk="0">
                    <a:moveTo>
                      <a:pt x="0" y="0"/>
                    </a:moveTo>
                    <a:cubicBezTo>
                      <a:pt x="138193" y="20132"/>
                      <a:pt x="485562" y="-10283"/>
                      <a:pt x="656492" y="0"/>
                    </a:cubicBezTo>
                    <a:cubicBezTo>
                      <a:pt x="827422" y="10283"/>
                      <a:pt x="1168236" y="-7069"/>
                      <a:pt x="1312985" y="0"/>
                    </a:cubicBezTo>
                    <a:cubicBezTo>
                      <a:pt x="1457734" y="7069"/>
                      <a:pt x="1824761" y="15017"/>
                      <a:pt x="2140165" y="0"/>
                    </a:cubicBezTo>
                    <a:cubicBezTo>
                      <a:pt x="2455569" y="-15017"/>
                      <a:pt x="2667383" y="-15700"/>
                      <a:pt x="2967345" y="0"/>
                    </a:cubicBezTo>
                    <a:cubicBezTo>
                      <a:pt x="3267307" y="15700"/>
                      <a:pt x="3460595" y="10703"/>
                      <a:pt x="3709182" y="0"/>
                    </a:cubicBezTo>
                    <a:cubicBezTo>
                      <a:pt x="3957769" y="-10703"/>
                      <a:pt x="3939689" y="-15632"/>
                      <a:pt x="4109642" y="0"/>
                    </a:cubicBezTo>
                    <a:cubicBezTo>
                      <a:pt x="4279595" y="15632"/>
                      <a:pt x="4633211" y="-15576"/>
                      <a:pt x="4851478" y="0"/>
                    </a:cubicBezTo>
                    <a:cubicBezTo>
                      <a:pt x="5069745" y="15576"/>
                      <a:pt x="5101038" y="-1011"/>
                      <a:pt x="5337282" y="0"/>
                    </a:cubicBezTo>
                    <a:cubicBezTo>
                      <a:pt x="5573526" y="1011"/>
                      <a:pt x="5669345" y="-19302"/>
                      <a:pt x="5823087" y="0"/>
                    </a:cubicBezTo>
                    <a:cubicBezTo>
                      <a:pt x="5976829" y="19302"/>
                      <a:pt x="6179858" y="-24251"/>
                      <a:pt x="6394235" y="0"/>
                    </a:cubicBezTo>
                    <a:cubicBezTo>
                      <a:pt x="6608612" y="24251"/>
                      <a:pt x="6747256" y="30545"/>
                      <a:pt x="7050727" y="0"/>
                    </a:cubicBezTo>
                    <a:cubicBezTo>
                      <a:pt x="7354198" y="-30545"/>
                      <a:pt x="7428239" y="2381"/>
                      <a:pt x="7792564" y="0"/>
                    </a:cubicBezTo>
                    <a:cubicBezTo>
                      <a:pt x="8156889" y="-2381"/>
                      <a:pt x="8256728" y="-25722"/>
                      <a:pt x="8534400" y="0"/>
                    </a:cubicBezTo>
                    <a:cubicBezTo>
                      <a:pt x="8514399" y="235583"/>
                      <a:pt x="8525198" y="308004"/>
                      <a:pt x="8534400" y="537210"/>
                    </a:cubicBezTo>
                    <a:cubicBezTo>
                      <a:pt x="8543603" y="766416"/>
                      <a:pt x="8513932" y="847159"/>
                      <a:pt x="8534400" y="1143000"/>
                    </a:cubicBezTo>
                    <a:cubicBezTo>
                      <a:pt x="8322895" y="1119764"/>
                      <a:pt x="8140767" y="1165865"/>
                      <a:pt x="7963252" y="1143000"/>
                    </a:cubicBezTo>
                    <a:cubicBezTo>
                      <a:pt x="7785737" y="1120135"/>
                      <a:pt x="7711236" y="1151619"/>
                      <a:pt x="7562791" y="1143000"/>
                    </a:cubicBezTo>
                    <a:cubicBezTo>
                      <a:pt x="7414346" y="1134381"/>
                      <a:pt x="6987928" y="1147165"/>
                      <a:pt x="6820955" y="1143000"/>
                    </a:cubicBezTo>
                    <a:cubicBezTo>
                      <a:pt x="6653982" y="1138835"/>
                      <a:pt x="6460584" y="1131760"/>
                      <a:pt x="6335151" y="1143000"/>
                    </a:cubicBezTo>
                    <a:cubicBezTo>
                      <a:pt x="6209718" y="1154240"/>
                      <a:pt x="5755562" y="1166331"/>
                      <a:pt x="5593314" y="1143000"/>
                    </a:cubicBezTo>
                    <a:cubicBezTo>
                      <a:pt x="5431066" y="1119669"/>
                      <a:pt x="5287319" y="1159526"/>
                      <a:pt x="5192854" y="1143000"/>
                    </a:cubicBezTo>
                    <a:cubicBezTo>
                      <a:pt x="5098389" y="1126474"/>
                      <a:pt x="4627570" y="1146930"/>
                      <a:pt x="4451018" y="1143000"/>
                    </a:cubicBezTo>
                    <a:cubicBezTo>
                      <a:pt x="4274466" y="1139070"/>
                      <a:pt x="4178097" y="1149110"/>
                      <a:pt x="3965214" y="1143000"/>
                    </a:cubicBezTo>
                    <a:cubicBezTo>
                      <a:pt x="3752331" y="1136890"/>
                      <a:pt x="3634396" y="1125067"/>
                      <a:pt x="3394065" y="1143000"/>
                    </a:cubicBezTo>
                    <a:cubicBezTo>
                      <a:pt x="3153734" y="1160933"/>
                      <a:pt x="2814111" y="1139076"/>
                      <a:pt x="2566885" y="1143000"/>
                    </a:cubicBezTo>
                    <a:cubicBezTo>
                      <a:pt x="2319659" y="1146924"/>
                      <a:pt x="2331242" y="1137343"/>
                      <a:pt x="2166425" y="1143000"/>
                    </a:cubicBezTo>
                    <a:cubicBezTo>
                      <a:pt x="2001608" y="1148657"/>
                      <a:pt x="1619016" y="1124177"/>
                      <a:pt x="1339244" y="1143000"/>
                    </a:cubicBezTo>
                    <a:cubicBezTo>
                      <a:pt x="1059472" y="1161823"/>
                      <a:pt x="575390" y="1102101"/>
                      <a:pt x="0" y="1143000"/>
                    </a:cubicBezTo>
                    <a:cubicBezTo>
                      <a:pt x="-5413" y="983834"/>
                      <a:pt x="-2032" y="864163"/>
                      <a:pt x="0" y="605790"/>
                    </a:cubicBezTo>
                    <a:cubicBezTo>
                      <a:pt x="2032" y="347417"/>
                      <a:pt x="17377" y="176752"/>
                      <a:pt x="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  <a:extLst>
                  <a:ext uri="{C807C97D-BFC1-408E-A445-0C87EB9F89A2}">
                    <ask:lineSketchStyleProps xmlns:ask="http://schemas.microsoft.com/office/drawing/2018/sketchyshapes" sd="95039666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vert="horz" wrap="square" lIns="91436" tIns="45718" rIns="91436" bIns="45718" numCol="1" anchor="t" anchorCtr="0" compatLnSpc="1">
                <a:prstTxWarp prst="textNoShape">
                  <a:avLst/>
                </a:prstTxWarp>
              </a:bodyPr>
              <a:lstStyle>
                <a:lvl1pPr marL="342882" indent="-342882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3200">
                    <a:solidFill>
                      <a:schemeClr val="accent2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13" indent="-28573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294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120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298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474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65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8829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006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2800" b="0" i="1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𝑄</m:t>
                        </m:r>
                      </m:e>
                      <m:sup>
                        <m:r>
                          <a:rPr lang="en-US" sz="2800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sup>
                    </m:sSup>
                    <m:r>
                      <a:rPr lang="en-US" sz="2800" i="1" ker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sz="2800" i="1" ker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𝑠</m:t>
                    </m:r>
                    <m:r>
                      <a:rPr lang="en-US" sz="2800" b="0" i="1" kern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,</m:t>
                    </m:r>
                    <m:r>
                      <a:rPr lang="en-US" sz="2800" b="0" i="1" kern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𝑎</m:t>
                    </m:r>
                    <m:r>
                      <a:rPr lang="en-US" sz="2800" i="1" ker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en-US" sz="2800" kern="0" dirty="0"/>
                  <a:t>: the </a:t>
                </a:r>
                <a:r>
                  <a:rPr lang="en-US" sz="2800" kern="0" dirty="0">
                    <a:solidFill>
                      <a:srgbClr val="FF0000"/>
                    </a:solidFill>
                  </a:rPr>
                  <a:t>expected utility</a:t>
                </a:r>
                <a:r>
                  <a:rPr lang="en-US" sz="2800" kern="0" dirty="0"/>
                  <a:t> obtained by starting from state </a:t>
                </a:r>
                <a14:m>
                  <m:oMath xmlns:m="http://schemas.openxmlformats.org/officeDocument/2006/math">
                    <m:r>
                      <a:rPr lang="en-US" sz="2800" i="1" kern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𝑠</m:t>
                    </m:r>
                  </m:oMath>
                </a14:m>
                <a:r>
                  <a:rPr lang="en-US" sz="2800" kern="0" dirty="0"/>
                  <a:t>, taking action </a:t>
                </a:r>
                <a14:m>
                  <m:oMath xmlns:m="http://schemas.openxmlformats.org/officeDocument/2006/math">
                    <m:r>
                      <a:rPr lang="en-US" sz="2800" i="1" ker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𝑎</m:t>
                    </m:r>
                  </m:oMath>
                </a14:m>
                <a:r>
                  <a:rPr lang="en-US" sz="2800" kern="0" dirty="0"/>
                  <a:t>, and then following policy </a:t>
                </a:r>
                <a14:m>
                  <m:oMath xmlns:m="http://schemas.openxmlformats.org/officeDocument/2006/math">
                    <m:r>
                      <a:rPr lang="en-US" sz="2800" i="1" ker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𝜋</m:t>
                    </m:r>
                  </m:oMath>
                </a14:m>
                <a:r>
                  <a:rPr lang="en-US" sz="2800" kern="0" dirty="0"/>
                  <a:t>.</a:t>
                </a:r>
              </a:p>
            </p:txBody>
          </p:sp>
        </mc:Choice>
        <mc:Fallback xmlns="">
          <p:sp>
            <p:nvSpPr>
              <p:cNvPr id="6" name="Content Placeholder 2">
                <a:extLst>
                  <a:ext uri="{FF2B5EF4-FFF2-40B4-BE49-F238E27FC236}">
                    <a16:creationId xmlns:a16="http://schemas.microsoft.com/office/drawing/2014/main" id="{2EE07862-A15F-482B-8B91-5341B6DFFD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5059" y="4546924"/>
                <a:ext cx="8534400" cy="1143000"/>
              </a:xfrm>
              <a:prstGeom prst="rect">
                <a:avLst/>
              </a:prstGeom>
              <a:blipFill>
                <a:blip r:embed="rId4"/>
                <a:stretch>
                  <a:fillRect t="-3077" r="-285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  <a:extLst>
                  <a:ext uri="{C807C97D-BFC1-408E-A445-0C87EB9F89A2}">
                    <ask:lineSketchStyleProps xmlns:ask="http://schemas.microsoft.com/office/drawing/2018/sketchyshapes" sd="950396662">
                      <a:custGeom>
                        <a:avLst/>
                        <a:gdLst>
                          <a:gd name="connsiteX0" fmla="*/ 0 w 8534400"/>
                          <a:gd name="connsiteY0" fmla="*/ 0 h 1143000"/>
                          <a:gd name="connsiteX1" fmla="*/ 656492 w 8534400"/>
                          <a:gd name="connsiteY1" fmla="*/ 0 h 1143000"/>
                          <a:gd name="connsiteX2" fmla="*/ 1312985 w 8534400"/>
                          <a:gd name="connsiteY2" fmla="*/ 0 h 1143000"/>
                          <a:gd name="connsiteX3" fmla="*/ 2140165 w 8534400"/>
                          <a:gd name="connsiteY3" fmla="*/ 0 h 1143000"/>
                          <a:gd name="connsiteX4" fmla="*/ 2967345 w 8534400"/>
                          <a:gd name="connsiteY4" fmla="*/ 0 h 1143000"/>
                          <a:gd name="connsiteX5" fmla="*/ 3709182 w 8534400"/>
                          <a:gd name="connsiteY5" fmla="*/ 0 h 1143000"/>
                          <a:gd name="connsiteX6" fmla="*/ 4109642 w 8534400"/>
                          <a:gd name="connsiteY6" fmla="*/ 0 h 1143000"/>
                          <a:gd name="connsiteX7" fmla="*/ 4851478 w 8534400"/>
                          <a:gd name="connsiteY7" fmla="*/ 0 h 1143000"/>
                          <a:gd name="connsiteX8" fmla="*/ 5337282 w 8534400"/>
                          <a:gd name="connsiteY8" fmla="*/ 0 h 1143000"/>
                          <a:gd name="connsiteX9" fmla="*/ 5823087 w 8534400"/>
                          <a:gd name="connsiteY9" fmla="*/ 0 h 1143000"/>
                          <a:gd name="connsiteX10" fmla="*/ 6394235 w 8534400"/>
                          <a:gd name="connsiteY10" fmla="*/ 0 h 1143000"/>
                          <a:gd name="connsiteX11" fmla="*/ 7050727 w 8534400"/>
                          <a:gd name="connsiteY11" fmla="*/ 0 h 1143000"/>
                          <a:gd name="connsiteX12" fmla="*/ 7792564 w 8534400"/>
                          <a:gd name="connsiteY12" fmla="*/ 0 h 1143000"/>
                          <a:gd name="connsiteX13" fmla="*/ 8534400 w 8534400"/>
                          <a:gd name="connsiteY13" fmla="*/ 0 h 1143000"/>
                          <a:gd name="connsiteX14" fmla="*/ 8534400 w 8534400"/>
                          <a:gd name="connsiteY14" fmla="*/ 537210 h 1143000"/>
                          <a:gd name="connsiteX15" fmla="*/ 8534400 w 8534400"/>
                          <a:gd name="connsiteY15" fmla="*/ 1143000 h 1143000"/>
                          <a:gd name="connsiteX16" fmla="*/ 7963252 w 8534400"/>
                          <a:gd name="connsiteY16" fmla="*/ 1143000 h 1143000"/>
                          <a:gd name="connsiteX17" fmla="*/ 7562791 w 8534400"/>
                          <a:gd name="connsiteY17" fmla="*/ 1143000 h 1143000"/>
                          <a:gd name="connsiteX18" fmla="*/ 6820955 w 8534400"/>
                          <a:gd name="connsiteY18" fmla="*/ 1143000 h 1143000"/>
                          <a:gd name="connsiteX19" fmla="*/ 6335151 w 8534400"/>
                          <a:gd name="connsiteY19" fmla="*/ 1143000 h 1143000"/>
                          <a:gd name="connsiteX20" fmla="*/ 5593314 w 8534400"/>
                          <a:gd name="connsiteY20" fmla="*/ 1143000 h 1143000"/>
                          <a:gd name="connsiteX21" fmla="*/ 5192854 w 8534400"/>
                          <a:gd name="connsiteY21" fmla="*/ 1143000 h 1143000"/>
                          <a:gd name="connsiteX22" fmla="*/ 4451018 w 8534400"/>
                          <a:gd name="connsiteY22" fmla="*/ 1143000 h 1143000"/>
                          <a:gd name="connsiteX23" fmla="*/ 3965214 w 8534400"/>
                          <a:gd name="connsiteY23" fmla="*/ 1143000 h 1143000"/>
                          <a:gd name="connsiteX24" fmla="*/ 3394065 w 8534400"/>
                          <a:gd name="connsiteY24" fmla="*/ 1143000 h 1143000"/>
                          <a:gd name="connsiteX25" fmla="*/ 2566885 w 8534400"/>
                          <a:gd name="connsiteY25" fmla="*/ 1143000 h 1143000"/>
                          <a:gd name="connsiteX26" fmla="*/ 2166425 w 8534400"/>
                          <a:gd name="connsiteY26" fmla="*/ 1143000 h 1143000"/>
                          <a:gd name="connsiteX27" fmla="*/ 1339244 w 8534400"/>
                          <a:gd name="connsiteY27" fmla="*/ 1143000 h 1143000"/>
                          <a:gd name="connsiteX28" fmla="*/ 0 w 8534400"/>
                          <a:gd name="connsiteY28" fmla="*/ 1143000 h 1143000"/>
                          <a:gd name="connsiteX29" fmla="*/ 0 w 8534400"/>
                          <a:gd name="connsiteY29" fmla="*/ 605790 h 1143000"/>
                          <a:gd name="connsiteX30" fmla="*/ 0 w 8534400"/>
                          <a:gd name="connsiteY30" fmla="*/ 0 h 1143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</a:cxnLst>
                        <a:rect l="l" t="t" r="r" b="b"/>
                        <a:pathLst>
                          <a:path w="8534400" h="1143000" extrusionOk="0">
                            <a:moveTo>
                              <a:pt x="0" y="0"/>
                            </a:moveTo>
                            <a:cubicBezTo>
                              <a:pt x="138193" y="20132"/>
                              <a:pt x="485562" y="-10283"/>
                              <a:pt x="656492" y="0"/>
                            </a:cubicBezTo>
                            <a:cubicBezTo>
                              <a:pt x="827422" y="10283"/>
                              <a:pt x="1168236" y="-7069"/>
                              <a:pt x="1312985" y="0"/>
                            </a:cubicBezTo>
                            <a:cubicBezTo>
                              <a:pt x="1457734" y="7069"/>
                              <a:pt x="1824761" y="15017"/>
                              <a:pt x="2140165" y="0"/>
                            </a:cubicBezTo>
                            <a:cubicBezTo>
                              <a:pt x="2455569" y="-15017"/>
                              <a:pt x="2667383" y="-15700"/>
                              <a:pt x="2967345" y="0"/>
                            </a:cubicBezTo>
                            <a:cubicBezTo>
                              <a:pt x="3267307" y="15700"/>
                              <a:pt x="3460595" y="10703"/>
                              <a:pt x="3709182" y="0"/>
                            </a:cubicBezTo>
                            <a:cubicBezTo>
                              <a:pt x="3957769" y="-10703"/>
                              <a:pt x="3939689" y="-15632"/>
                              <a:pt x="4109642" y="0"/>
                            </a:cubicBezTo>
                            <a:cubicBezTo>
                              <a:pt x="4279595" y="15632"/>
                              <a:pt x="4633211" y="-15576"/>
                              <a:pt x="4851478" y="0"/>
                            </a:cubicBezTo>
                            <a:cubicBezTo>
                              <a:pt x="5069745" y="15576"/>
                              <a:pt x="5101038" y="-1011"/>
                              <a:pt x="5337282" y="0"/>
                            </a:cubicBezTo>
                            <a:cubicBezTo>
                              <a:pt x="5573526" y="1011"/>
                              <a:pt x="5669345" y="-19302"/>
                              <a:pt x="5823087" y="0"/>
                            </a:cubicBezTo>
                            <a:cubicBezTo>
                              <a:pt x="5976829" y="19302"/>
                              <a:pt x="6179858" y="-24251"/>
                              <a:pt x="6394235" y="0"/>
                            </a:cubicBezTo>
                            <a:cubicBezTo>
                              <a:pt x="6608612" y="24251"/>
                              <a:pt x="6747256" y="30545"/>
                              <a:pt x="7050727" y="0"/>
                            </a:cubicBezTo>
                            <a:cubicBezTo>
                              <a:pt x="7354198" y="-30545"/>
                              <a:pt x="7428239" y="2381"/>
                              <a:pt x="7792564" y="0"/>
                            </a:cubicBezTo>
                            <a:cubicBezTo>
                              <a:pt x="8156889" y="-2381"/>
                              <a:pt x="8256728" y="-25722"/>
                              <a:pt x="8534400" y="0"/>
                            </a:cubicBezTo>
                            <a:cubicBezTo>
                              <a:pt x="8514399" y="235583"/>
                              <a:pt x="8525198" y="308004"/>
                              <a:pt x="8534400" y="537210"/>
                            </a:cubicBezTo>
                            <a:cubicBezTo>
                              <a:pt x="8543603" y="766416"/>
                              <a:pt x="8513932" y="847159"/>
                              <a:pt x="8534400" y="1143000"/>
                            </a:cubicBezTo>
                            <a:cubicBezTo>
                              <a:pt x="8322895" y="1119764"/>
                              <a:pt x="8140767" y="1165865"/>
                              <a:pt x="7963252" y="1143000"/>
                            </a:cubicBezTo>
                            <a:cubicBezTo>
                              <a:pt x="7785737" y="1120135"/>
                              <a:pt x="7711236" y="1151619"/>
                              <a:pt x="7562791" y="1143000"/>
                            </a:cubicBezTo>
                            <a:cubicBezTo>
                              <a:pt x="7414346" y="1134381"/>
                              <a:pt x="6987928" y="1147165"/>
                              <a:pt x="6820955" y="1143000"/>
                            </a:cubicBezTo>
                            <a:cubicBezTo>
                              <a:pt x="6653982" y="1138835"/>
                              <a:pt x="6460584" y="1131760"/>
                              <a:pt x="6335151" y="1143000"/>
                            </a:cubicBezTo>
                            <a:cubicBezTo>
                              <a:pt x="6209718" y="1154240"/>
                              <a:pt x="5755562" y="1166331"/>
                              <a:pt x="5593314" y="1143000"/>
                            </a:cubicBezTo>
                            <a:cubicBezTo>
                              <a:pt x="5431066" y="1119669"/>
                              <a:pt x="5287319" y="1159526"/>
                              <a:pt x="5192854" y="1143000"/>
                            </a:cubicBezTo>
                            <a:cubicBezTo>
                              <a:pt x="5098389" y="1126474"/>
                              <a:pt x="4627570" y="1146930"/>
                              <a:pt x="4451018" y="1143000"/>
                            </a:cubicBezTo>
                            <a:cubicBezTo>
                              <a:pt x="4274466" y="1139070"/>
                              <a:pt x="4178097" y="1149110"/>
                              <a:pt x="3965214" y="1143000"/>
                            </a:cubicBezTo>
                            <a:cubicBezTo>
                              <a:pt x="3752331" y="1136890"/>
                              <a:pt x="3634396" y="1125067"/>
                              <a:pt x="3394065" y="1143000"/>
                            </a:cubicBezTo>
                            <a:cubicBezTo>
                              <a:pt x="3153734" y="1160933"/>
                              <a:pt x="2814111" y="1139076"/>
                              <a:pt x="2566885" y="1143000"/>
                            </a:cubicBezTo>
                            <a:cubicBezTo>
                              <a:pt x="2319659" y="1146924"/>
                              <a:pt x="2331242" y="1137343"/>
                              <a:pt x="2166425" y="1143000"/>
                            </a:cubicBezTo>
                            <a:cubicBezTo>
                              <a:pt x="2001608" y="1148657"/>
                              <a:pt x="1619016" y="1124177"/>
                              <a:pt x="1339244" y="1143000"/>
                            </a:cubicBezTo>
                            <a:cubicBezTo>
                              <a:pt x="1059472" y="1161823"/>
                              <a:pt x="575390" y="1102101"/>
                              <a:pt x="0" y="1143000"/>
                            </a:cubicBezTo>
                            <a:cubicBezTo>
                              <a:pt x="-5413" y="983834"/>
                              <a:pt x="-2032" y="864163"/>
                              <a:pt x="0" y="605790"/>
                            </a:cubicBezTo>
                            <a:cubicBezTo>
                              <a:pt x="2032" y="347417"/>
                              <a:pt x="17377" y="17675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E69CC63-BA1A-4C9D-AA68-88B268CC9C60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05059" y="6032100"/>
                <a:ext cx="7505700" cy="521100"/>
              </a:xfrm>
              <a:custGeom>
                <a:avLst/>
                <a:gdLst>
                  <a:gd name="connsiteX0" fmla="*/ 0 w 7505700"/>
                  <a:gd name="connsiteY0" fmla="*/ 0 h 521100"/>
                  <a:gd name="connsiteX1" fmla="*/ 682336 w 7505700"/>
                  <a:gd name="connsiteY1" fmla="*/ 0 h 521100"/>
                  <a:gd name="connsiteX2" fmla="*/ 1364673 w 7505700"/>
                  <a:gd name="connsiteY2" fmla="*/ 0 h 521100"/>
                  <a:gd name="connsiteX3" fmla="*/ 2197123 w 7505700"/>
                  <a:gd name="connsiteY3" fmla="*/ 0 h 521100"/>
                  <a:gd name="connsiteX4" fmla="*/ 3029573 w 7505700"/>
                  <a:gd name="connsiteY4" fmla="*/ 0 h 521100"/>
                  <a:gd name="connsiteX5" fmla="*/ 3786967 w 7505700"/>
                  <a:gd name="connsiteY5" fmla="*/ 0 h 521100"/>
                  <a:gd name="connsiteX6" fmla="*/ 4244132 w 7505700"/>
                  <a:gd name="connsiteY6" fmla="*/ 0 h 521100"/>
                  <a:gd name="connsiteX7" fmla="*/ 5001526 w 7505700"/>
                  <a:gd name="connsiteY7" fmla="*/ 0 h 521100"/>
                  <a:gd name="connsiteX8" fmla="*/ 5533748 w 7505700"/>
                  <a:gd name="connsiteY8" fmla="*/ 0 h 521100"/>
                  <a:gd name="connsiteX9" fmla="*/ 6065970 w 7505700"/>
                  <a:gd name="connsiteY9" fmla="*/ 0 h 521100"/>
                  <a:gd name="connsiteX10" fmla="*/ 6673250 w 7505700"/>
                  <a:gd name="connsiteY10" fmla="*/ 0 h 521100"/>
                  <a:gd name="connsiteX11" fmla="*/ 7505700 w 7505700"/>
                  <a:gd name="connsiteY11" fmla="*/ 0 h 521100"/>
                  <a:gd name="connsiteX12" fmla="*/ 7505700 w 7505700"/>
                  <a:gd name="connsiteY12" fmla="*/ 521100 h 521100"/>
                  <a:gd name="connsiteX13" fmla="*/ 6898421 w 7505700"/>
                  <a:gd name="connsiteY13" fmla="*/ 521100 h 521100"/>
                  <a:gd name="connsiteX14" fmla="*/ 6216084 w 7505700"/>
                  <a:gd name="connsiteY14" fmla="*/ 521100 h 521100"/>
                  <a:gd name="connsiteX15" fmla="*/ 5683862 w 7505700"/>
                  <a:gd name="connsiteY15" fmla="*/ 521100 h 521100"/>
                  <a:gd name="connsiteX16" fmla="*/ 4851412 w 7505700"/>
                  <a:gd name="connsiteY16" fmla="*/ 521100 h 521100"/>
                  <a:gd name="connsiteX17" fmla="*/ 4394246 w 7505700"/>
                  <a:gd name="connsiteY17" fmla="*/ 521100 h 521100"/>
                  <a:gd name="connsiteX18" fmla="*/ 3636853 w 7505700"/>
                  <a:gd name="connsiteY18" fmla="*/ 521100 h 521100"/>
                  <a:gd name="connsiteX19" fmla="*/ 3104630 w 7505700"/>
                  <a:gd name="connsiteY19" fmla="*/ 521100 h 521100"/>
                  <a:gd name="connsiteX20" fmla="*/ 2347237 w 7505700"/>
                  <a:gd name="connsiteY20" fmla="*/ 521100 h 521100"/>
                  <a:gd name="connsiteX21" fmla="*/ 1890072 w 7505700"/>
                  <a:gd name="connsiteY21" fmla="*/ 521100 h 521100"/>
                  <a:gd name="connsiteX22" fmla="*/ 1132678 w 7505700"/>
                  <a:gd name="connsiteY22" fmla="*/ 521100 h 521100"/>
                  <a:gd name="connsiteX23" fmla="*/ 600456 w 7505700"/>
                  <a:gd name="connsiteY23" fmla="*/ 521100 h 521100"/>
                  <a:gd name="connsiteX24" fmla="*/ 0 w 7505700"/>
                  <a:gd name="connsiteY24" fmla="*/ 521100 h 521100"/>
                  <a:gd name="connsiteX25" fmla="*/ 0 w 7505700"/>
                  <a:gd name="connsiteY25" fmla="*/ 0 h 521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7505700" h="521100" extrusionOk="0">
                    <a:moveTo>
                      <a:pt x="0" y="0"/>
                    </a:moveTo>
                    <a:cubicBezTo>
                      <a:pt x="315184" y="22501"/>
                      <a:pt x="414236" y="3853"/>
                      <a:pt x="682336" y="0"/>
                    </a:cubicBezTo>
                    <a:cubicBezTo>
                      <a:pt x="950436" y="-3853"/>
                      <a:pt x="1209469" y="21768"/>
                      <a:pt x="1364673" y="0"/>
                    </a:cubicBezTo>
                    <a:cubicBezTo>
                      <a:pt x="1519877" y="-21768"/>
                      <a:pt x="1835188" y="-31630"/>
                      <a:pt x="2197123" y="0"/>
                    </a:cubicBezTo>
                    <a:cubicBezTo>
                      <a:pt x="2559058" y="31630"/>
                      <a:pt x="2830237" y="23775"/>
                      <a:pt x="3029573" y="0"/>
                    </a:cubicBezTo>
                    <a:cubicBezTo>
                      <a:pt x="3228909" y="-23775"/>
                      <a:pt x="3468682" y="-14436"/>
                      <a:pt x="3786967" y="0"/>
                    </a:cubicBezTo>
                    <a:cubicBezTo>
                      <a:pt x="4105252" y="14436"/>
                      <a:pt x="4089914" y="-12500"/>
                      <a:pt x="4244132" y="0"/>
                    </a:cubicBezTo>
                    <a:cubicBezTo>
                      <a:pt x="4398351" y="12500"/>
                      <a:pt x="4726274" y="-12419"/>
                      <a:pt x="5001526" y="0"/>
                    </a:cubicBezTo>
                    <a:cubicBezTo>
                      <a:pt x="5276778" y="12419"/>
                      <a:pt x="5390860" y="-14494"/>
                      <a:pt x="5533748" y="0"/>
                    </a:cubicBezTo>
                    <a:cubicBezTo>
                      <a:pt x="5676636" y="14494"/>
                      <a:pt x="5870091" y="-22974"/>
                      <a:pt x="6065970" y="0"/>
                    </a:cubicBezTo>
                    <a:cubicBezTo>
                      <a:pt x="6261849" y="22974"/>
                      <a:pt x="6449469" y="21770"/>
                      <a:pt x="6673250" y="0"/>
                    </a:cubicBezTo>
                    <a:cubicBezTo>
                      <a:pt x="6897031" y="-21770"/>
                      <a:pt x="7119109" y="-6376"/>
                      <a:pt x="7505700" y="0"/>
                    </a:cubicBezTo>
                    <a:cubicBezTo>
                      <a:pt x="7509696" y="255477"/>
                      <a:pt x="7499715" y="266145"/>
                      <a:pt x="7505700" y="521100"/>
                    </a:cubicBezTo>
                    <a:cubicBezTo>
                      <a:pt x="7330838" y="532325"/>
                      <a:pt x="7075535" y="524510"/>
                      <a:pt x="6898421" y="521100"/>
                    </a:cubicBezTo>
                    <a:cubicBezTo>
                      <a:pt x="6721307" y="517690"/>
                      <a:pt x="6458672" y="537309"/>
                      <a:pt x="6216084" y="521100"/>
                    </a:cubicBezTo>
                    <a:cubicBezTo>
                      <a:pt x="5973496" y="504891"/>
                      <a:pt x="5836256" y="505024"/>
                      <a:pt x="5683862" y="521100"/>
                    </a:cubicBezTo>
                    <a:cubicBezTo>
                      <a:pt x="5531468" y="537176"/>
                      <a:pt x="5083772" y="482078"/>
                      <a:pt x="4851412" y="521100"/>
                    </a:cubicBezTo>
                    <a:cubicBezTo>
                      <a:pt x="4619052" y="560123"/>
                      <a:pt x="4599356" y="525074"/>
                      <a:pt x="4394246" y="521100"/>
                    </a:cubicBezTo>
                    <a:cubicBezTo>
                      <a:pt x="4189136" y="517126"/>
                      <a:pt x="3830609" y="556757"/>
                      <a:pt x="3636853" y="521100"/>
                    </a:cubicBezTo>
                    <a:cubicBezTo>
                      <a:pt x="3443097" y="485443"/>
                      <a:pt x="3330426" y="542628"/>
                      <a:pt x="3104630" y="521100"/>
                    </a:cubicBezTo>
                    <a:cubicBezTo>
                      <a:pt x="2878834" y="499572"/>
                      <a:pt x="2530047" y="499238"/>
                      <a:pt x="2347237" y="521100"/>
                    </a:cubicBezTo>
                    <a:cubicBezTo>
                      <a:pt x="2164427" y="542962"/>
                      <a:pt x="2014676" y="536568"/>
                      <a:pt x="1890072" y="521100"/>
                    </a:cubicBezTo>
                    <a:cubicBezTo>
                      <a:pt x="1765468" y="505632"/>
                      <a:pt x="1505909" y="538223"/>
                      <a:pt x="1132678" y="521100"/>
                    </a:cubicBezTo>
                    <a:cubicBezTo>
                      <a:pt x="759447" y="503977"/>
                      <a:pt x="790525" y="513305"/>
                      <a:pt x="600456" y="521100"/>
                    </a:cubicBezTo>
                    <a:cubicBezTo>
                      <a:pt x="410387" y="528895"/>
                      <a:pt x="299841" y="526282"/>
                      <a:pt x="0" y="521100"/>
                    </a:cubicBezTo>
                    <a:cubicBezTo>
                      <a:pt x="6666" y="273693"/>
                      <a:pt x="8389" y="242932"/>
                      <a:pt x="0" y="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  <a:extLst>
                  <a:ext uri="{C807C97D-BFC1-408E-A445-0C87EB9F89A2}">
                    <ask:lineSketchStyleProps xmlns:ask="http://schemas.microsoft.com/office/drawing/2018/sketchyshapes" sd="950396662">
                      <a:prstGeom prst="rect">
                        <a:avLst/>
                      </a:pr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 vert="horz" wrap="square" lIns="91436" tIns="45718" rIns="91436" bIns="45718" numCol="1" anchor="t" anchorCtr="0" compatLnSpc="1">
                <a:prstTxWarp prst="textNoShape">
                  <a:avLst/>
                </a:prstTxWarp>
              </a:bodyPr>
              <a:lstStyle>
                <a:lvl1pPr marL="342882" indent="-342882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3200">
                    <a:solidFill>
                      <a:schemeClr val="accent2"/>
                    </a:solidFill>
                    <a:latin typeface="Calibri" pitchFamily="34" charset="0"/>
                    <a:ea typeface="+mn-ea"/>
                    <a:cs typeface="+mn-cs"/>
                  </a:defRPr>
                </a:lvl1pPr>
                <a:lvl2pPr marL="742913" indent="-285737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800">
                    <a:solidFill>
                      <a:schemeClr val="tx1"/>
                    </a:solidFill>
                    <a:latin typeface="Calibri" pitchFamily="34" charset="0"/>
                  </a:defRPr>
                </a:lvl2pPr>
                <a:lvl3pPr marL="114294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Calibri" pitchFamily="34" charset="0"/>
                  </a:defRPr>
                </a:lvl3pPr>
                <a:lvl4pPr marL="1600120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tx1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4pPr>
                <a:lvl5pPr marL="2057298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Calibri" pitchFamily="34" charset="0"/>
                  </a:defRPr>
                </a:lvl5pPr>
                <a:lvl6pPr marL="2514474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971652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428829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886006" indent="-228589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2800" b="0" i="1" kern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𝑄</m:t>
                        </m:r>
                      </m:e>
                      <m:sup>
                        <m:r>
                          <a:rPr lang="en-US" sz="2800" i="1" ker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sup>
                    </m:sSup>
                  </m:oMath>
                </a14:m>
                <a:r>
                  <a:rPr lang="en-US" sz="2800" kern="0" dirty="0"/>
                  <a:t>: the action-value function for policy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𝜋</m:t>
                    </m:r>
                  </m:oMath>
                </a14:m>
                <a:r>
                  <a:rPr lang="en-US" sz="2800" kern="0" dirty="0"/>
                  <a:t>. </a:t>
                </a:r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5E69CC63-BA1A-4C9D-AA68-88B268CC9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5059" y="6032100"/>
                <a:ext cx="7505700" cy="521100"/>
              </a:xfrm>
              <a:prstGeom prst="rect">
                <a:avLst/>
              </a:prstGeom>
              <a:blipFill>
                <a:blip r:embed="rId5"/>
                <a:stretch>
                  <a:fillRect t="-5319" b="-26596"/>
                </a:stretch>
              </a:blipFill>
              <a:ln w="12700">
                <a:solidFill>
                  <a:schemeClr val="tx1"/>
                </a:solidFill>
                <a:miter lim="800000"/>
                <a:headEnd/>
                <a:tailEnd/>
                <a:extLst>
                  <a:ext uri="{C807C97D-BFC1-408E-A445-0C87EB9F89A2}">
                    <ask:lineSketchStyleProps xmlns:ask="http://schemas.microsoft.com/office/drawing/2018/sketchyshapes" sd="950396662">
                      <a:custGeom>
                        <a:avLst/>
                        <a:gdLst>
                          <a:gd name="connsiteX0" fmla="*/ 0 w 7505700"/>
                          <a:gd name="connsiteY0" fmla="*/ 0 h 521100"/>
                          <a:gd name="connsiteX1" fmla="*/ 682336 w 7505700"/>
                          <a:gd name="connsiteY1" fmla="*/ 0 h 521100"/>
                          <a:gd name="connsiteX2" fmla="*/ 1364673 w 7505700"/>
                          <a:gd name="connsiteY2" fmla="*/ 0 h 521100"/>
                          <a:gd name="connsiteX3" fmla="*/ 2197123 w 7505700"/>
                          <a:gd name="connsiteY3" fmla="*/ 0 h 521100"/>
                          <a:gd name="connsiteX4" fmla="*/ 3029573 w 7505700"/>
                          <a:gd name="connsiteY4" fmla="*/ 0 h 521100"/>
                          <a:gd name="connsiteX5" fmla="*/ 3786967 w 7505700"/>
                          <a:gd name="connsiteY5" fmla="*/ 0 h 521100"/>
                          <a:gd name="connsiteX6" fmla="*/ 4244132 w 7505700"/>
                          <a:gd name="connsiteY6" fmla="*/ 0 h 521100"/>
                          <a:gd name="connsiteX7" fmla="*/ 5001526 w 7505700"/>
                          <a:gd name="connsiteY7" fmla="*/ 0 h 521100"/>
                          <a:gd name="connsiteX8" fmla="*/ 5533748 w 7505700"/>
                          <a:gd name="connsiteY8" fmla="*/ 0 h 521100"/>
                          <a:gd name="connsiteX9" fmla="*/ 6065970 w 7505700"/>
                          <a:gd name="connsiteY9" fmla="*/ 0 h 521100"/>
                          <a:gd name="connsiteX10" fmla="*/ 6673250 w 7505700"/>
                          <a:gd name="connsiteY10" fmla="*/ 0 h 521100"/>
                          <a:gd name="connsiteX11" fmla="*/ 7505700 w 7505700"/>
                          <a:gd name="connsiteY11" fmla="*/ 0 h 521100"/>
                          <a:gd name="connsiteX12" fmla="*/ 7505700 w 7505700"/>
                          <a:gd name="connsiteY12" fmla="*/ 521100 h 521100"/>
                          <a:gd name="connsiteX13" fmla="*/ 6898421 w 7505700"/>
                          <a:gd name="connsiteY13" fmla="*/ 521100 h 521100"/>
                          <a:gd name="connsiteX14" fmla="*/ 6216084 w 7505700"/>
                          <a:gd name="connsiteY14" fmla="*/ 521100 h 521100"/>
                          <a:gd name="connsiteX15" fmla="*/ 5683862 w 7505700"/>
                          <a:gd name="connsiteY15" fmla="*/ 521100 h 521100"/>
                          <a:gd name="connsiteX16" fmla="*/ 4851412 w 7505700"/>
                          <a:gd name="connsiteY16" fmla="*/ 521100 h 521100"/>
                          <a:gd name="connsiteX17" fmla="*/ 4394246 w 7505700"/>
                          <a:gd name="connsiteY17" fmla="*/ 521100 h 521100"/>
                          <a:gd name="connsiteX18" fmla="*/ 3636853 w 7505700"/>
                          <a:gd name="connsiteY18" fmla="*/ 521100 h 521100"/>
                          <a:gd name="connsiteX19" fmla="*/ 3104630 w 7505700"/>
                          <a:gd name="connsiteY19" fmla="*/ 521100 h 521100"/>
                          <a:gd name="connsiteX20" fmla="*/ 2347237 w 7505700"/>
                          <a:gd name="connsiteY20" fmla="*/ 521100 h 521100"/>
                          <a:gd name="connsiteX21" fmla="*/ 1890072 w 7505700"/>
                          <a:gd name="connsiteY21" fmla="*/ 521100 h 521100"/>
                          <a:gd name="connsiteX22" fmla="*/ 1132678 w 7505700"/>
                          <a:gd name="connsiteY22" fmla="*/ 521100 h 521100"/>
                          <a:gd name="connsiteX23" fmla="*/ 600456 w 7505700"/>
                          <a:gd name="connsiteY23" fmla="*/ 521100 h 521100"/>
                          <a:gd name="connsiteX24" fmla="*/ 0 w 7505700"/>
                          <a:gd name="connsiteY24" fmla="*/ 521100 h 521100"/>
                          <a:gd name="connsiteX25" fmla="*/ 0 w 7505700"/>
                          <a:gd name="connsiteY25" fmla="*/ 0 h 5211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</a:cxnLst>
                        <a:rect l="l" t="t" r="r" b="b"/>
                        <a:pathLst>
                          <a:path w="7505700" h="521100" extrusionOk="0">
                            <a:moveTo>
                              <a:pt x="0" y="0"/>
                            </a:moveTo>
                            <a:cubicBezTo>
                              <a:pt x="315184" y="22501"/>
                              <a:pt x="414236" y="3853"/>
                              <a:pt x="682336" y="0"/>
                            </a:cubicBezTo>
                            <a:cubicBezTo>
                              <a:pt x="950436" y="-3853"/>
                              <a:pt x="1209469" y="21768"/>
                              <a:pt x="1364673" y="0"/>
                            </a:cubicBezTo>
                            <a:cubicBezTo>
                              <a:pt x="1519877" y="-21768"/>
                              <a:pt x="1835188" y="-31630"/>
                              <a:pt x="2197123" y="0"/>
                            </a:cubicBezTo>
                            <a:cubicBezTo>
                              <a:pt x="2559058" y="31630"/>
                              <a:pt x="2830237" y="23775"/>
                              <a:pt x="3029573" y="0"/>
                            </a:cubicBezTo>
                            <a:cubicBezTo>
                              <a:pt x="3228909" y="-23775"/>
                              <a:pt x="3468682" y="-14436"/>
                              <a:pt x="3786967" y="0"/>
                            </a:cubicBezTo>
                            <a:cubicBezTo>
                              <a:pt x="4105252" y="14436"/>
                              <a:pt x="4089914" y="-12500"/>
                              <a:pt x="4244132" y="0"/>
                            </a:cubicBezTo>
                            <a:cubicBezTo>
                              <a:pt x="4398351" y="12500"/>
                              <a:pt x="4726274" y="-12419"/>
                              <a:pt x="5001526" y="0"/>
                            </a:cubicBezTo>
                            <a:cubicBezTo>
                              <a:pt x="5276778" y="12419"/>
                              <a:pt x="5390860" y="-14494"/>
                              <a:pt x="5533748" y="0"/>
                            </a:cubicBezTo>
                            <a:cubicBezTo>
                              <a:pt x="5676636" y="14494"/>
                              <a:pt x="5870091" y="-22974"/>
                              <a:pt x="6065970" y="0"/>
                            </a:cubicBezTo>
                            <a:cubicBezTo>
                              <a:pt x="6261849" y="22974"/>
                              <a:pt x="6449469" y="21770"/>
                              <a:pt x="6673250" y="0"/>
                            </a:cubicBezTo>
                            <a:cubicBezTo>
                              <a:pt x="6897031" y="-21770"/>
                              <a:pt x="7119109" y="-6376"/>
                              <a:pt x="7505700" y="0"/>
                            </a:cubicBezTo>
                            <a:cubicBezTo>
                              <a:pt x="7509696" y="255477"/>
                              <a:pt x="7499715" y="266145"/>
                              <a:pt x="7505700" y="521100"/>
                            </a:cubicBezTo>
                            <a:cubicBezTo>
                              <a:pt x="7330838" y="532325"/>
                              <a:pt x="7075535" y="524510"/>
                              <a:pt x="6898421" y="521100"/>
                            </a:cubicBezTo>
                            <a:cubicBezTo>
                              <a:pt x="6721307" y="517690"/>
                              <a:pt x="6458672" y="537309"/>
                              <a:pt x="6216084" y="521100"/>
                            </a:cubicBezTo>
                            <a:cubicBezTo>
                              <a:pt x="5973496" y="504891"/>
                              <a:pt x="5836256" y="505024"/>
                              <a:pt x="5683862" y="521100"/>
                            </a:cubicBezTo>
                            <a:cubicBezTo>
                              <a:pt x="5531468" y="537176"/>
                              <a:pt x="5083772" y="482078"/>
                              <a:pt x="4851412" y="521100"/>
                            </a:cubicBezTo>
                            <a:cubicBezTo>
                              <a:pt x="4619052" y="560123"/>
                              <a:pt x="4599356" y="525074"/>
                              <a:pt x="4394246" y="521100"/>
                            </a:cubicBezTo>
                            <a:cubicBezTo>
                              <a:pt x="4189136" y="517126"/>
                              <a:pt x="3830609" y="556757"/>
                              <a:pt x="3636853" y="521100"/>
                            </a:cubicBezTo>
                            <a:cubicBezTo>
                              <a:pt x="3443097" y="485443"/>
                              <a:pt x="3330426" y="542628"/>
                              <a:pt x="3104630" y="521100"/>
                            </a:cubicBezTo>
                            <a:cubicBezTo>
                              <a:pt x="2878834" y="499572"/>
                              <a:pt x="2530047" y="499238"/>
                              <a:pt x="2347237" y="521100"/>
                            </a:cubicBezTo>
                            <a:cubicBezTo>
                              <a:pt x="2164427" y="542962"/>
                              <a:pt x="2014676" y="536568"/>
                              <a:pt x="1890072" y="521100"/>
                            </a:cubicBezTo>
                            <a:cubicBezTo>
                              <a:pt x="1765468" y="505632"/>
                              <a:pt x="1505909" y="538223"/>
                              <a:pt x="1132678" y="521100"/>
                            </a:cubicBezTo>
                            <a:cubicBezTo>
                              <a:pt x="759447" y="503977"/>
                              <a:pt x="790525" y="513305"/>
                              <a:pt x="600456" y="521100"/>
                            </a:cubicBezTo>
                            <a:cubicBezTo>
                              <a:pt x="410387" y="528895"/>
                              <a:pt x="299841" y="526282"/>
                              <a:pt x="0" y="521100"/>
                            </a:cubicBezTo>
                            <a:cubicBezTo>
                              <a:pt x="6666" y="273693"/>
                              <a:pt x="8389" y="242932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Freehand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CB4AE68E-B4B3-417E-AEB1-DC04CD77CBC6}"/>
              </a:ext>
            </a:extLst>
          </p:cNvPr>
          <p:cNvGrpSpPr>
            <a:grpSpLocks/>
          </p:cNvGrpSpPr>
          <p:nvPr/>
        </p:nvGrpSpPr>
        <p:grpSpPr bwMode="auto">
          <a:xfrm>
            <a:off x="9067800" y="696311"/>
            <a:ext cx="2590362" cy="2732689"/>
            <a:chOff x="2400" y="1411"/>
            <a:chExt cx="1183" cy="1248"/>
          </a:xfrm>
        </p:grpSpPr>
        <p:sp>
          <p:nvSpPr>
            <p:cNvPr id="9" name="AutoShape 5">
              <a:extLst>
                <a:ext uri="{FF2B5EF4-FFF2-40B4-BE49-F238E27FC236}">
                  <a16:creationId xmlns:a16="http://schemas.microsoft.com/office/drawing/2014/main" id="{A37F4D12-CB03-4474-947E-10B8E0660B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3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0" name="Line 9">
              <a:extLst>
                <a:ext uri="{FF2B5EF4-FFF2-40B4-BE49-F238E27FC236}">
                  <a16:creationId xmlns:a16="http://schemas.microsoft.com/office/drawing/2014/main" id="{D6166DB7-3BFB-492F-BFB0-068702E4EF9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11" y="1612"/>
              <a:ext cx="105" cy="366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1" name="Oval 11">
              <a:extLst>
                <a:ext uri="{FF2B5EF4-FFF2-40B4-BE49-F238E27FC236}">
                  <a16:creationId xmlns:a16="http://schemas.microsoft.com/office/drawing/2014/main" id="{79A0AF8E-67CB-47D5-9DBB-ED2BC354BE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12" name="Group 12">
              <a:extLst>
                <a:ext uri="{FF2B5EF4-FFF2-40B4-BE49-F238E27FC236}">
                  <a16:creationId xmlns:a16="http://schemas.microsoft.com/office/drawing/2014/main" id="{5AE2698A-B1BC-41B9-B4B1-7ECDBC1AFB4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19" name="Line 13">
                <a:extLst>
                  <a:ext uri="{FF2B5EF4-FFF2-40B4-BE49-F238E27FC236}">
                    <a16:creationId xmlns:a16="http://schemas.microsoft.com/office/drawing/2014/main" id="{F4E93576-92F9-4B90-ACE8-3CA22FB3259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0" name="Line 14">
                <a:extLst>
                  <a:ext uri="{FF2B5EF4-FFF2-40B4-BE49-F238E27FC236}">
                    <a16:creationId xmlns:a16="http://schemas.microsoft.com/office/drawing/2014/main" id="{007F9B07-E563-4017-AF02-CE94E3EF872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1" name="Line 15">
                <a:extLst>
                  <a:ext uri="{FF2B5EF4-FFF2-40B4-BE49-F238E27FC236}">
                    <a16:creationId xmlns:a16="http://schemas.microsoft.com/office/drawing/2014/main" id="{FB2AAAC3-2321-463C-9A4B-DA70118F9C5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2" name="Line 16">
                <a:extLst>
                  <a:ext uri="{FF2B5EF4-FFF2-40B4-BE49-F238E27FC236}">
                    <a16:creationId xmlns:a16="http://schemas.microsoft.com/office/drawing/2014/main" id="{BC59BB7C-12BF-4CB5-951F-3F9BDE1C4E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13" name="Text Box 17">
              <a:extLst>
                <a:ext uri="{FF2B5EF4-FFF2-40B4-BE49-F238E27FC236}">
                  <a16:creationId xmlns:a16="http://schemas.microsoft.com/office/drawing/2014/main" id="{783EC1F8-4BAF-4405-8C53-9F548FD8032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73" y="1639"/>
              <a:ext cx="37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14" name="Text Box 18">
              <a:extLst>
                <a:ext uri="{FF2B5EF4-FFF2-40B4-BE49-F238E27FC236}">
                  <a16:creationId xmlns:a16="http://schemas.microsoft.com/office/drawing/2014/main" id="{46E257EB-9A7A-4588-AF36-5525E20F2C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862" y="141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5" name="Text Box 19">
              <a:extLst>
                <a:ext uri="{FF2B5EF4-FFF2-40B4-BE49-F238E27FC236}">
                  <a16:creationId xmlns:a16="http://schemas.microsoft.com/office/drawing/2014/main" id="{3A48CE89-131B-47A9-9AEC-7AC6D07142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16" name="Text Box 20">
              <a:extLst>
                <a:ext uri="{FF2B5EF4-FFF2-40B4-BE49-F238E27FC236}">
                  <a16:creationId xmlns:a16="http://schemas.microsoft.com/office/drawing/2014/main" id="{4F64CE58-835A-451D-A34D-FF11D317AF1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35" y="2271"/>
              <a:ext cx="66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s,</a:t>
              </a:r>
              <a:r>
                <a:rPr lang="en-US" sz="2400" dirty="0">
                  <a:latin typeface="Calibri"/>
                  <a:cs typeface="Calibri"/>
                  <a:sym typeface="Symbol" pitchFamily="18" charset="2"/>
                </a:rPr>
                <a:t> (s</a:t>
              </a:r>
              <a:r>
                <a:rPr lang="en-US" sz="2400" dirty="0">
                  <a:latin typeface="Calibri"/>
                  <a:cs typeface="Calibri"/>
                </a:rPr>
                <a:t>),s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17" name="AutoShape 21">
              <a:extLst>
                <a:ext uri="{FF2B5EF4-FFF2-40B4-BE49-F238E27FC236}">
                  <a16:creationId xmlns:a16="http://schemas.microsoft.com/office/drawing/2014/main" id="{C12B5923-F059-4F5D-BCC1-D7B39E23E3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8" name="Text Box 22">
              <a:extLst>
                <a:ext uri="{FF2B5EF4-FFF2-40B4-BE49-F238E27FC236}">
                  <a16:creationId xmlns:a16="http://schemas.microsoft.com/office/drawing/2014/main" id="{11A70F64-6D01-492D-AD46-08375FD603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4B5FE23-8342-46CA-A6DA-C2654FAB6AF4}"/>
                  </a:ext>
                </a:extLst>
              </p:cNvPr>
              <p:cNvSpPr/>
              <p:nvPr/>
            </p:nvSpPr>
            <p:spPr>
              <a:xfrm>
                <a:off x="9213982" y="608501"/>
                <a:ext cx="8340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sup>
                    </m:sSup>
                    <m:r>
                      <a:rPr 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FF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24B5FE23-8342-46CA-A6DA-C2654FAB6A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3982" y="608501"/>
                <a:ext cx="834011" cy="369332"/>
              </a:xfrm>
              <a:prstGeom prst="rect">
                <a:avLst/>
              </a:prstGeom>
              <a:blipFill>
                <a:blip r:embed="rId6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E9FFEE7-9A9D-4ABC-B6ED-9E050E4B6824}"/>
                  </a:ext>
                </a:extLst>
              </p:cNvPr>
              <p:cNvSpPr/>
              <p:nvPr/>
            </p:nvSpPr>
            <p:spPr>
              <a:xfrm>
                <a:off x="9725473" y="3051155"/>
                <a:ext cx="88857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sup>
                    </m:sSup>
                    <m:r>
                      <a:rPr 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FF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E9FFEE7-9A9D-4ABC-B6ED-9E050E4B68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5473" y="3051155"/>
                <a:ext cx="888577" cy="369332"/>
              </a:xfrm>
              <a:prstGeom prst="rect">
                <a:avLst/>
              </a:prstGeom>
              <a:blipFill>
                <a:blip r:embed="rId7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Group 24">
            <a:extLst>
              <a:ext uri="{FF2B5EF4-FFF2-40B4-BE49-F238E27FC236}">
                <a16:creationId xmlns:a16="http://schemas.microsoft.com/office/drawing/2014/main" id="{12CC9A6D-F21B-4B9D-AF28-381A476A556F}"/>
              </a:ext>
            </a:extLst>
          </p:cNvPr>
          <p:cNvGrpSpPr>
            <a:grpSpLocks/>
          </p:cNvGrpSpPr>
          <p:nvPr/>
        </p:nvGrpSpPr>
        <p:grpSpPr bwMode="auto">
          <a:xfrm>
            <a:off x="8837887" y="3830447"/>
            <a:ext cx="3048000" cy="2754586"/>
            <a:chOff x="2400" y="1401"/>
            <a:chExt cx="1392" cy="1258"/>
          </a:xfrm>
        </p:grpSpPr>
        <p:sp>
          <p:nvSpPr>
            <p:cNvPr id="26" name="AutoShape 5">
              <a:extLst>
                <a:ext uri="{FF2B5EF4-FFF2-40B4-BE49-F238E27FC236}">
                  <a16:creationId xmlns:a16="http://schemas.microsoft.com/office/drawing/2014/main" id="{AE2799B2-2816-4116-B00D-571A2AE20E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F59CAD9-D16C-4ED5-8E80-95A5BC0333F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0" name="Line 7">
                <a:extLst>
                  <a:ext uri="{FF2B5EF4-FFF2-40B4-BE49-F238E27FC236}">
                    <a16:creationId xmlns:a16="http://schemas.microsoft.com/office/drawing/2014/main" id="{DBF4CB28-BB2E-403C-BDF1-A2D224141F1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1" name="Line 8">
                <a:extLst>
                  <a:ext uri="{FF2B5EF4-FFF2-40B4-BE49-F238E27FC236}">
                    <a16:creationId xmlns:a16="http://schemas.microsoft.com/office/drawing/2014/main" id="{319966F7-9A0F-44D5-BAE1-7B7D0C66BD3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2" name="Line 9">
                <a:extLst>
                  <a:ext uri="{FF2B5EF4-FFF2-40B4-BE49-F238E27FC236}">
                    <a16:creationId xmlns:a16="http://schemas.microsoft.com/office/drawing/2014/main" id="{EAFD60E8-3978-46E3-923E-CF7ED8EB476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3" name="Line 10">
                <a:extLst>
                  <a:ext uri="{FF2B5EF4-FFF2-40B4-BE49-F238E27FC236}">
                    <a16:creationId xmlns:a16="http://schemas.microsoft.com/office/drawing/2014/main" id="{9896803F-86E2-47EC-87E4-3A0120224AA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28" name="Oval 11">
              <a:extLst>
                <a:ext uri="{FF2B5EF4-FFF2-40B4-BE49-F238E27FC236}">
                  <a16:creationId xmlns:a16="http://schemas.microsoft.com/office/drawing/2014/main" id="{2742FF5B-D4D0-465F-9C61-0EF35BFAEF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29" name="Group 12">
              <a:extLst>
                <a:ext uri="{FF2B5EF4-FFF2-40B4-BE49-F238E27FC236}">
                  <a16:creationId xmlns:a16="http://schemas.microsoft.com/office/drawing/2014/main" id="{2B54C36D-DDBE-4927-AC51-097098C9FB1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6" name="Line 13">
                <a:extLst>
                  <a:ext uri="{FF2B5EF4-FFF2-40B4-BE49-F238E27FC236}">
                    <a16:creationId xmlns:a16="http://schemas.microsoft.com/office/drawing/2014/main" id="{B187445D-327A-43BD-B74E-44A474D319D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7" name="Line 14">
                <a:extLst>
                  <a:ext uri="{FF2B5EF4-FFF2-40B4-BE49-F238E27FC236}">
                    <a16:creationId xmlns:a16="http://schemas.microsoft.com/office/drawing/2014/main" id="{32E0E21A-94DB-4611-AA92-E22CCD644D1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8" name="Line 15">
                <a:extLst>
                  <a:ext uri="{FF2B5EF4-FFF2-40B4-BE49-F238E27FC236}">
                    <a16:creationId xmlns:a16="http://schemas.microsoft.com/office/drawing/2014/main" id="{41EBACD9-1638-4D7B-ACA9-C0A5105FDC0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9" name="Line 16">
                <a:extLst>
                  <a:ext uri="{FF2B5EF4-FFF2-40B4-BE49-F238E27FC236}">
                    <a16:creationId xmlns:a16="http://schemas.microsoft.com/office/drawing/2014/main" id="{4277C5E3-3F63-45EE-87A1-34867BCAE5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30" name="Text Box 17">
              <a:extLst>
                <a:ext uri="{FF2B5EF4-FFF2-40B4-BE49-F238E27FC236}">
                  <a16:creationId xmlns:a16="http://schemas.microsoft.com/office/drawing/2014/main" id="{2950D9EC-9C30-4D2F-85FD-05E3B1C3E56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1" name="Text Box 18">
              <a:extLst>
                <a:ext uri="{FF2B5EF4-FFF2-40B4-BE49-F238E27FC236}">
                  <a16:creationId xmlns:a16="http://schemas.microsoft.com/office/drawing/2014/main" id="{9E6C2DF5-D979-4013-8D0A-1811800B421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2" name="Text Box 19">
              <a:extLst>
                <a:ext uri="{FF2B5EF4-FFF2-40B4-BE49-F238E27FC236}">
                  <a16:creationId xmlns:a16="http://schemas.microsoft.com/office/drawing/2014/main" id="{D27129C6-A8A1-408A-A229-1500B8FF1E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33" name="Text Box 20">
              <a:extLst>
                <a:ext uri="{FF2B5EF4-FFF2-40B4-BE49-F238E27FC236}">
                  <a16:creationId xmlns:a16="http://schemas.microsoft.com/office/drawing/2014/main" id="{6D57BEB1-22AF-4559-84EF-81CDCC4468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34" name="AutoShape 21">
              <a:extLst>
                <a:ext uri="{FF2B5EF4-FFF2-40B4-BE49-F238E27FC236}">
                  <a16:creationId xmlns:a16="http://schemas.microsoft.com/office/drawing/2014/main" id="{BA15AF87-2CA9-4A39-8201-81F3E2E9C2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5" name="Text Box 22">
              <a:extLst>
                <a:ext uri="{FF2B5EF4-FFF2-40B4-BE49-F238E27FC236}">
                  <a16:creationId xmlns:a16="http://schemas.microsoft.com/office/drawing/2014/main" id="{525493C1-1EC8-49E5-9CAB-F1B80DAADE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187B479-B1C0-477D-8A6E-A90DB845C1CB}"/>
                  </a:ext>
                </a:extLst>
              </p:cNvPr>
              <p:cNvSpPr/>
              <p:nvPr/>
            </p:nvSpPr>
            <p:spPr>
              <a:xfrm>
                <a:off x="8921274" y="5116942"/>
                <a:ext cx="105971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i="1" kern="0" smtClea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i="1" ker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𝑄</m:t>
                        </m:r>
                      </m:e>
                      <m:sup>
                        <m:r>
                          <a:rPr lang="en-US" i="1" kern="0">
                            <a:solidFill>
                              <a:srgbClr val="008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sup>
                    </m:sSup>
                    <m:r>
                      <a:rPr lang="en-US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solidFill>
                          <a:srgbClr val="008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8000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187B479-B1C0-477D-8A6E-A90DB845C1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1274" y="5116942"/>
                <a:ext cx="1059714" cy="369332"/>
              </a:xfrm>
              <a:prstGeom prst="rect">
                <a:avLst/>
              </a:prstGeom>
              <a:blipFill>
                <a:blip r:embed="rId8"/>
                <a:stretch>
                  <a:fillRect l="-1149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4CC5B3E-A772-4F58-9D1C-615DFEEC5E62}"/>
                  </a:ext>
                </a:extLst>
              </p:cNvPr>
              <p:cNvSpPr/>
              <p:nvPr/>
            </p:nvSpPr>
            <p:spPr>
              <a:xfrm>
                <a:off x="9637112" y="6477963"/>
                <a:ext cx="8217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lang="en-US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rgbClr val="0000FF"/>
                    </a:solidFill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D4CC5B3E-A772-4F58-9D1C-615DFEEC5E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7112" y="6477963"/>
                <a:ext cx="821763" cy="369332"/>
              </a:xfrm>
              <a:prstGeom prst="rect">
                <a:avLst/>
              </a:prstGeom>
              <a:blipFill>
                <a:blip r:embed="rId9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642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23" grpId="0"/>
      <p:bldP spid="24" grpId="0"/>
      <p:bldP spid="44" grpId="0"/>
      <p:bldP spid="4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C6727-BC26-482F-9A06-07BE82BD6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DE6CB13-3C18-47BC-BDEC-79291AF33B06}"/>
                  </a:ext>
                </a:extLst>
              </p:cNvPr>
              <p:cNvSpPr/>
              <p:nvPr/>
            </p:nvSpPr>
            <p:spPr>
              <a:xfrm>
                <a:off x="3795370" y="1164418"/>
                <a:ext cx="4601260" cy="68980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sup>
                      </m:sSup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m:rPr>
                          <m:nor/>
                        </m:rPr>
                        <a:rPr lang="en-US" sz="16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m:t>)</m:t>
                      </m:r>
                      <m:r>
                        <a:rPr lang="en-US" sz="16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16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16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16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16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pt-BR" sz="160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  <m:r>
                                <a:rPr lang="en-US" sz="16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sz="16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16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  <a:cs typeface="Calibri"/>
                            </a:rPr>
                            <m:t>[</m:t>
                          </m:r>
                          <m:r>
                            <a:rPr lang="en-US" sz="16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16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pt-BR" sz="160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  <m:r>
                                <a:rPr lang="en-US" sz="16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sz="16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16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),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6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DE6CB13-3C18-47BC-BDEC-79291AF33B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5370" y="1164418"/>
                <a:ext cx="4601260" cy="6898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7D5A2CC-2081-492A-A2BE-2A660B75E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113118"/>
            <a:ext cx="2104724" cy="28041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8">
                <a:extLst>
                  <a:ext uri="{FF2B5EF4-FFF2-40B4-BE49-F238E27FC236}">
                    <a16:creationId xmlns:a16="http://schemas.microsoft.com/office/drawing/2014/main" id="{FDC1E9BA-8111-43DD-9D8B-6D0ABBA899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1696382"/>
                  </p:ext>
                </p:extLst>
              </p:nvPr>
            </p:nvGraphicFramePr>
            <p:xfrm>
              <a:off x="290362" y="4114800"/>
              <a:ext cx="1676400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25214">
                      <a:extLst>
                        <a:ext uri="{9D8B030D-6E8A-4147-A177-3AD203B41FA5}">
                          <a16:colId xmlns:a16="http://schemas.microsoft.com/office/drawing/2014/main" val="3372511819"/>
                        </a:ext>
                      </a:extLst>
                    </a:gridCol>
                    <a:gridCol w="951186">
                      <a:extLst>
                        <a:ext uri="{9D8B030D-6E8A-4147-A177-3AD203B41FA5}">
                          <a16:colId xmlns:a16="http://schemas.microsoft.com/office/drawing/2014/main" val="31134888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State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Action</a:t>
                          </a:r>
                          <a:r>
                            <a:rPr lang="en-US" sz="140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4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sz="1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1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oMath>
                          </a14:m>
                          <a:endParaRPr lang="en-US" sz="1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195838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[2,1]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“east”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499490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[2,2]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“east”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6397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[2,3]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“east”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361535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[2,4]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“exit”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411952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[1,3]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“exit”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180421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855623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8">
                <a:extLst>
                  <a:ext uri="{FF2B5EF4-FFF2-40B4-BE49-F238E27FC236}">
                    <a16:creationId xmlns:a16="http://schemas.microsoft.com/office/drawing/2014/main" id="{FDC1E9BA-8111-43DD-9D8B-6D0ABBA8997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111696382"/>
                  </p:ext>
                </p:extLst>
              </p:nvPr>
            </p:nvGraphicFramePr>
            <p:xfrm>
              <a:off x="290362" y="4114800"/>
              <a:ext cx="1676400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25214">
                      <a:extLst>
                        <a:ext uri="{9D8B030D-6E8A-4147-A177-3AD203B41FA5}">
                          <a16:colId xmlns:a16="http://schemas.microsoft.com/office/drawing/2014/main" val="3372511819"/>
                        </a:ext>
                      </a:extLst>
                    </a:gridCol>
                    <a:gridCol w="951186">
                      <a:extLst>
                        <a:ext uri="{9D8B030D-6E8A-4147-A177-3AD203B41FA5}">
                          <a16:colId xmlns:a16="http://schemas.microsoft.com/office/drawing/2014/main" val="3113488806"/>
                        </a:ext>
                      </a:extLst>
                    </a:gridCol>
                  </a:tblGrid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840" t="-2353" r="-133613" b="-43294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4"/>
                          <a:stretch>
                            <a:fillRect l="-76433" t="-2353" r="-1274" b="-43294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95838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[2,1]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“east”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499490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[2,2]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“east”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6397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[2,3]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“east”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361535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[2,4]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“exit”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411952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[1,3]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“exit”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180421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855623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8AC90A7-8936-42F5-B8BF-C9B67BA55DED}"/>
                  </a:ext>
                </a:extLst>
              </p:cNvPr>
              <p:cNvSpPr/>
              <p:nvPr/>
            </p:nvSpPr>
            <p:spPr>
              <a:xfrm>
                <a:off x="2895600" y="4144734"/>
                <a:ext cx="8453276" cy="370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sup>
                    </m:sSup>
                    <m:r>
                      <a:rPr 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[2,1</m:t>
                    </m:r>
                    <m:r>
                      <m:rPr>
                        <m:nor/>
                      </m:rPr>
                      <a:rPr lang="en-US" sz="16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])</m:t>
                    </m:r>
                    <m:r>
                      <a:rPr lang="en-US" sz="16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rgbClr val="CF01B6"/>
                    </a:solidFill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0.8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−0.3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0.9</m:t>
                        </m:r>
                        <m:sSup>
                          <m:sSupPr>
                            <m:ctrlPr>
                              <a:rPr lang="en-US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𝑉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n-US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3,1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0.</m:t>
                    </m:r>
                    <m:r>
                      <a:rPr lang="en-US" sz="1600" b="0" i="1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1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Calibri"/>
                          </a:rPr>
                          <m:t>−0.3+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0.9</m:t>
                        </m:r>
                        <m:sSup>
                          <m:sSupPr>
                            <m:ctrlPr>
                              <a:rPr lang="en-US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𝑉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2</m:t>
                                </m:r>
                                <m:r>
                                  <a:rPr lang="en-US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0.</m:t>
                    </m:r>
                    <m:r>
                      <a:rPr lang="en-US" sz="1600" b="0" i="1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1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Calibri"/>
                          </a:rPr>
                          <m:t>−0.3+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0.9</m:t>
                        </m:r>
                        <m:sSup>
                          <m:sSupPr>
                            <m:ctrlPr>
                              <a:rPr lang="en-US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𝑉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2</m:t>
                                </m:r>
                                <m:r>
                                  <a:rPr lang="en-US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,1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8AC90A7-8936-42F5-B8BF-C9B67BA55D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4144734"/>
                <a:ext cx="8453276" cy="370294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F869CDC-C9ED-4864-8884-461A2F3C1E2B}"/>
                  </a:ext>
                </a:extLst>
              </p:cNvPr>
              <p:cNvSpPr/>
              <p:nvPr/>
            </p:nvSpPr>
            <p:spPr>
              <a:xfrm>
                <a:off x="2895600" y="4763908"/>
                <a:ext cx="8453276" cy="370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sup>
                    </m:sSup>
                    <m:r>
                      <a:rPr 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[2,</m:t>
                    </m:r>
                    <m:r>
                      <m:rPr>
                        <m:nor/>
                      </m:rPr>
                      <a:rPr lang="en-US" sz="16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2])</m:t>
                    </m:r>
                    <m:r>
                      <a:rPr lang="en-US" sz="16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rgbClr val="CF01B6"/>
                    </a:solidFill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0.8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−0.3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0.9</m:t>
                        </m:r>
                        <m:sSup>
                          <m:sSupPr>
                            <m:ctrlPr>
                              <a:rPr lang="en-US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𝑉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n-US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3,2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0.</m:t>
                    </m:r>
                    <m:r>
                      <a:rPr lang="en-US" sz="1600" b="0" i="1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1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Calibri"/>
                          </a:rPr>
                          <m:t>−0.3+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0.9</m:t>
                        </m:r>
                        <m:sSup>
                          <m:sSupPr>
                            <m:ctrlPr>
                              <a:rPr lang="en-US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𝑉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2</m:t>
                                </m:r>
                                <m:r>
                                  <a:rPr lang="en-US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0.</m:t>
                    </m:r>
                    <m:r>
                      <a:rPr lang="en-US" sz="1600" b="0" i="1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1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Calibri"/>
                          </a:rPr>
                          <m:t>−0.3+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0.9</m:t>
                        </m:r>
                        <m:sSup>
                          <m:sSupPr>
                            <m:ctrlPr>
                              <a:rPr lang="en-US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𝑉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2</m:t>
                                </m:r>
                                <m:r>
                                  <a:rPr lang="en-US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,1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7F869CDC-C9ED-4864-8884-461A2F3C1E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4763908"/>
                <a:ext cx="8453276" cy="370294"/>
              </a:xfrm>
              <a:prstGeom prst="rect">
                <a:avLst/>
              </a:prstGeom>
              <a:blipFill>
                <a:blip r:embed="rId6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31F966D-254E-44CA-9410-36CA4676795A}"/>
                  </a:ext>
                </a:extLst>
              </p:cNvPr>
              <p:cNvSpPr/>
              <p:nvPr/>
            </p:nvSpPr>
            <p:spPr>
              <a:xfrm>
                <a:off x="2895600" y="5344706"/>
                <a:ext cx="8453276" cy="3702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sup>
                    </m:sSup>
                    <m:r>
                      <a:rPr 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[2,</m:t>
                    </m:r>
                    <m:r>
                      <m:rPr>
                        <m:nor/>
                      </m:rPr>
                      <a:rPr lang="en-US" sz="16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3])</m:t>
                    </m:r>
                    <m:r>
                      <a:rPr lang="en-US" sz="16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rgbClr val="CF01B6"/>
                    </a:solidFill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0.8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−0.3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0.9</m:t>
                        </m:r>
                        <m:sSup>
                          <m:sSupPr>
                            <m:ctrlPr>
                              <a:rPr lang="en-US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𝑉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n-US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3,3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0.</m:t>
                    </m:r>
                    <m:r>
                      <a:rPr lang="en-US" sz="1600" b="0" i="1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1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Calibri"/>
                          </a:rPr>
                          <m:t>−0.3+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0.9</m:t>
                        </m:r>
                        <m:sSup>
                          <m:sSupPr>
                            <m:ctrlPr>
                              <a:rPr lang="en-US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𝑉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2</m:t>
                                </m:r>
                                <m:r>
                                  <a:rPr lang="en-US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</m:d>
                          </m:e>
                        </m:d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i="1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0.</m:t>
                    </m:r>
                    <m:r>
                      <a:rPr lang="en-US" sz="1600" b="0" i="1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1</m:t>
                    </m:r>
                    <m:d>
                      <m:dPr>
                        <m:ctrlPr>
                          <a:rPr lang="en-US" sz="1600" i="1"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1600" i="1">
                            <a:latin typeface="Cambria Math" panose="02040503050406030204" pitchFamily="18" charset="0"/>
                            <a:cs typeface="Calibri"/>
                          </a:rPr>
                          <m:t>−0.3+</m:t>
                        </m:r>
                        <m:r>
                          <a:rPr 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0.9</m:t>
                        </m:r>
                        <m:sSup>
                          <m:sSupPr>
                            <m:ctrlPr>
                              <a:rPr lang="en-US" sz="160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</m:ctrlPr>
                          </m:sSupPr>
                          <m:e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𝑉</m:t>
                            </m:r>
                          </m:e>
                          <m:sup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  <m:t>𝜋</m:t>
                            </m:r>
                          </m:sup>
                        </m:sSup>
                        <m:d>
                          <m:dPr>
                            <m:ctrlP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libri"/>
                              </a:rPr>
                            </m:ctrlPr>
                          </m:d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</m:ctrlPr>
                              </m:dPr>
                              <m:e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libri"/>
                                  </a:rPr>
                                  <m:t>2</m:t>
                                </m:r>
                                <m:r>
                                  <a:rPr lang="en-US" sz="1600" i="1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1600" b="0" i="1" smtClean="0">
                                    <a:solidFill>
                                      <a:srgbClr val="0000FF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31F966D-254E-44CA-9410-36CA4676795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5600" y="5344706"/>
                <a:ext cx="8453276" cy="370294"/>
              </a:xfrm>
              <a:prstGeom prst="rect">
                <a:avLst/>
              </a:prstGeom>
              <a:blipFill>
                <a:blip r:embed="rId7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7585D2C-6A54-48A7-9057-B45664EEF251}"/>
                  </a:ext>
                </a:extLst>
              </p:cNvPr>
              <p:cNvSpPr/>
              <p:nvPr/>
            </p:nvSpPr>
            <p:spPr>
              <a:xfrm>
                <a:off x="2918012" y="2061937"/>
                <a:ext cx="363144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sup>
                    </m:sSup>
                    <m:r>
                      <a:rPr 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[2,</m:t>
                    </m:r>
                    <m:r>
                      <m:rPr>
                        <m:nor/>
                      </m:rPr>
                      <a:rPr lang="en-US" sz="16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4])</m:t>
                    </m:r>
                    <m:r>
                      <a:rPr lang="en-US" sz="16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rgbClr val="CF01B6"/>
                    </a:solidFill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1.0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100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0.9</m:t>
                        </m:r>
                        <m:r>
                          <a:rPr lang="en-US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r>
                          <a:rPr lang="en-US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0.0)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=100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7585D2C-6A54-48A7-9057-B45664EEF25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012" y="2061937"/>
                <a:ext cx="3631443" cy="338554"/>
              </a:xfrm>
              <a:prstGeom prst="rect">
                <a:avLst/>
              </a:prstGeom>
              <a:blipFill>
                <a:blip r:embed="rId8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F36C1A3-42A4-46BE-B510-16338953526C}"/>
                  </a:ext>
                </a:extLst>
              </p:cNvPr>
              <p:cNvSpPr/>
              <p:nvPr/>
            </p:nvSpPr>
            <p:spPr>
              <a:xfrm>
                <a:off x="2918012" y="2590844"/>
                <a:ext cx="37115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sup>
                    </m:sSup>
                    <m:r>
                      <a:rPr 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[1,</m:t>
                    </m:r>
                    <m:r>
                      <m:rPr>
                        <m:nor/>
                      </m:rPr>
                      <a:rPr lang="en-US" sz="16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3])</m:t>
                    </m:r>
                    <m:r>
                      <a:rPr lang="en-US" sz="16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rgbClr val="CF01B6"/>
                    </a:solidFill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1.0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−10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0.9</m:t>
                        </m:r>
                        <m:r>
                          <a:rPr lang="en-US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r>
                          <a:rPr lang="en-US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0.0)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=−10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F36C1A3-42A4-46BE-B510-1633895352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012" y="2590844"/>
                <a:ext cx="3711593" cy="338554"/>
              </a:xfrm>
              <a:prstGeom prst="rect">
                <a:avLst/>
              </a:prstGeom>
              <a:blipFill>
                <a:blip r:embed="rId9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1CDCA19-FFC7-4E0B-8385-53F716879CD7}"/>
                  </a:ext>
                </a:extLst>
              </p:cNvPr>
              <p:cNvSpPr/>
              <p:nvPr/>
            </p:nvSpPr>
            <p:spPr>
              <a:xfrm>
                <a:off x="2918012" y="3143276"/>
                <a:ext cx="371159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sup>
                    </m:sSup>
                    <m:r>
                      <a:rPr 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sz="16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[3,</m:t>
                    </m:r>
                    <m:r>
                      <m:rPr>
                        <m:nor/>
                      </m:rPr>
                      <a:rPr lang="en-US" sz="1600" b="0" i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2])</m:t>
                    </m:r>
                    <m:r>
                      <a:rPr lang="en-US" sz="1600" b="0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=</m:t>
                    </m:r>
                  </m:oMath>
                </a14:m>
                <a:r>
                  <a:rPr lang="en-US" sz="1600" dirty="0">
                    <a:solidFill>
                      <a:srgbClr val="CF01B6"/>
                    </a:solidFill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1.0</m:t>
                    </m:r>
                    <m:d>
                      <m:dPr>
                        <m:ctrlP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dPr>
                      <m:e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−10</m:t>
                        </m:r>
                        <m:r>
                          <a:rPr lang="en-US" sz="16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+</m:t>
                        </m:r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0.9</m:t>
                        </m:r>
                        <m:r>
                          <a:rPr lang="en-US" sz="16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r>
                          <a:rPr lang="en-US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0.0)</m:t>
                        </m:r>
                      </m:e>
                    </m:d>
                    <m:r>
                      <a:rPr lang="en-US" sz="16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=−10</m:t>
                    </m:r>
                  </m:oMath>
                </a14:m>
                <a:endParaRPr lang="en-US" sz="16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1CDCA19-FFC7-4E0B-8385-53F716879C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012" y="3143276"/>
                <a:ext cx="3711593" cy="338554"/>
              </a:xfrm>
              <a:prstGeom prst="rect">
                <a:avLst/>
              </a:prstGeom>
              <a:blipFill>
                <a:blip r:embed="rId10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62B6454-1EDF-4DC4-8A4E-25D64D67C8FE}"/>
                  </a:ext>
                </a:extLst>
              </p:cNvPr>
              <p:cNvSpPr/>
              <p:nvPr/>
            </p:nvSpPr>
            <p:spPr>
              <a:xfrm>
                <a:off x="2864224" y="3659044"/>
                <a:ext cx="2352760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…</m:t>
                      </m:r>
                      <m:r>
                        <a:rPr lang="en-US" sz="16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………………………….</m:t>
                      </m:r>
                    </m:oMath>
                  </m:oMathPara>
                </a14:m>
                <a:endParaRPr lang="en-US" sz="16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62B6454-1EDF-4DC4-8A4E-25D64D67C8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4224" y="3659044"/>
                <a:ext cx="2352760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B5401105-29E5-4BD4-BC8E-3190919F2AA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88664" y="1158544"/>
            <a:ext cx="2104724" cy="27939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D761952-0CD6-487A-951F-777CF27D8A9F}"/>
              </a:ext>
            </a:extLst>
          </p:cNvPr>
          <p:cNvSpPr txBox="1"/>
          <p:nvPr/>
        </p:nvSpPr>
        <p:spPr>
          <a:xfrm>
            <a:off x="4169989" y="6077377"/>
            <a:ext cx="4777205" cy="461665"/>
          </a:xfrm>
          <a:custGeom>
            <a:avLst/>
            <a:gdLst>
              <a:gd name="connsiteX0" fmla="*/ 0 w 4777205"/>
              <a:gd name="connsiteY0" fmla="*/ 0 h 461665"/>
              <a:gd name="connsiteX1" fmla="*/ 682458 w 4777205"/>
              <a:gd name="connsiteY1" fmla="*/ 0 h 461665"/>
              <a:gd name="connsiteX2" fmla="*/ 1460460 w 4777205"/>
              <a:gd name="connsiteY2" fmla="*/ 0 h 461665"/>
              <a:gd name="connsiteX3" fmla="*/ 2190690 w 4777205"/>
              <a:gd name="connsiteY3" fmla="*/ 0 h 461665"/>
              <a:gd name="connsiteX4" fmla="*/ 2729831 w 4777205"/>
              <a:gd name="connsiteY4" fmla="*/ 0 h 461665"/>
              <a:gd name="connsiteX5" fmla="*/ 3364517 w 4777205"/>
              <a:gd name="connsiteY5" fmla="*/ 0 h 461665"/>
              <a:gd name="connsiteX6" fmla="*/ 3999203 w 4777205"/>
              <a:gd name="connsiteY6" fmla="*/ 0 h 461665"/>
              <a:gd name="connsiteX7" fmla="*/ 4777205 w 4777205"/>
              <a:gd name="connsiteY7" fmla="*/ 0 h 461665"/>
              <a:gd name="connsiteX8" fmla="*/ 4777205 w 4777205"/>
              <a:gd name="connsiteY8" fmla="*/ 461665 h 461665"/>
              <a:gd name="connsiteX9" fmla="*/ 4190291 w 4777205"/>
              <a:gd name="connsiteY9" fmla="*/ 461665 h 461665"/>
              <a:gd name="connsiteX10" fmla="*/ 3555605 w 4777205"/>
              <a:gd name="connsiteY10" fmla="*/ 461665 h 461665"/>
              <a:gd name="connsiteX11" fmla="*/ 3016464 w 4777205"/>
              <a:gd name="connsiteY11" fmla="*/ 461665 h 461665"/>
              <a:gd name="connsiteX12" fmla="*/ 2429550 w 4777205"/>
              <a:gd name="connsiteY12" fmla="*/ 461665 h 461665"/>
              <a:gd name="connsiteX13" fmla="*/ 1651548 w 4777205"/>
              <a:gd name="connsiteY13" fmla="*/ 461665 h 461665"/>
              <a:gd name="connsiteX14" fmla="*/ 873546 w 4777205"/>
              <a:gd name="connsiteY14" fmla="*/ 461665 h 461665"/>
              <a:gd name="connsiteX15" fmla="*/ 0 w 4777205"/>
              <a:gd name="connsiteY15" fmla="*/ 461665 h 461665"/>
              <a:gd name="connsiteX16" fmla="*/ 0 w 4777205"/>
              <a:gd name="connsiteY16" fmla="*/ 0 h 461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777205" h="461665" extrusionOk="0">
                <a:moveTo>
                  <a:pt x="0" y="0"/>
                </a:moveTo>
                <a:cubicBezTo>
                  <a:pt x="336801" y="-11877"/>
                  <a:pt x="479156" y="-9796"/>
                  <a:pt x="682458" y="0"/>
                </a:cubicBezTo>
                <a:cubicBezTo>
                  <a:pt x="885760" y="9796"/>
                  <a:pt x="1130928" y="25442"/>
                  <a:pt x="1460460" y="0"/>
                </a:cubicBezTo>
                <a:cubicBezTo>
                  <a:pt x="1789992" y="-25442"/>
                  <a:pt x="1839314" y="-5534"/>
                  <a:pt x="2190690" y="0"/>
                </a:cubicBezTo>
                <a:cubicBezTo>
                  <a:pt x="2542066" y="5534"/>
                  <a:pt x="2601711" y="17908"/>
                  <a:pt x="2729831" y="0"/>
                </a:cubicBezTo>
                <a:cubicBezTo>
                  <a:pt x="2857951" y="-17908"/>
                  <a:pt x="3184861" y="-14046"/>
                  <a:pt x="3364517" y="0"/>
                </a:cubicBezTo>
                <a:cubicBezTo>
                  <a:pt x="3544173" y="14046"/>
                  <a:pt x="3747759" y="17979"/>
                  <a:pt x="3999203" y="0"/>
                </a:cubicBezTo>
                <a:cubicBezTo>
                  <a:pt x="4250647" y="-17979"/>
                  <a:pt x="4435277" y="-35044"/>
                  <a:pt x="4777205" y="0"/>
                </a:cubicBezTo>
                <a:cubicBezTo>
                  <a:pt x="4763937" y="168244"/>
                  <a:pt x="4786446" y="312877"/>
                  <a:pt x="4777205" y="461665"/>
                </a:cubicBezTo>
                <a:cubicBezTo>
                  <a:pt x="4594457" y="452222"/>
                  <a:pt x="4480255" y="480230"/>
                  <a:pt x="4190291" y="461665"/>
                </a:cubicBezTo>
                <a:cubicBezTo>
                  <a:pt x="3900327" y="443100"/>
                  <a:pt x="3790501" y="445638"/>
                  <a:pt x="3555605" y="461665"/>
                </a:cubicBezTo>
                <a:cubicBezTo>
                  <a:pt x="3320709" y="477692"/>
                  <a:pt x="3146609" y="439127"/>
                  <a:pt x="3016464" y="461665"/>
                </a:cubicBezTo>
                <a:cubicBezTo>
                  <a:pt x="2886319" y="484203"/>
                  <a:pt x="2629328" y="446834"/>
                  <a:pt x="2429550" y="461665"/>
                </a:cubicBezTo>
                <a:cubicBezTo>
                  <a:pt x="2229772" y="476496"/>
                  <a:pt x="2022954" y="466631"/>
                  <a:pt x="1651548" y="461665"/>
                </a:cubicBezTo>
                <a:cubicBezTo>
                  <a:pt x="1280142" y="456699"/>
                  <a:pt x="1063006" y="459599"/>
                  <a:pt x="873546" y="461665"/>
                </a:cubicBezTo>
                <a:cubicBezTo>
                  <a:pt x="684086" y="463731"/>
                  <a:pt x="376903" y="460750"/>
                  <a:pt x="0" y="461665"/>
                </a:cubicBezTo>
                <a:cubicBezTo>
                  <a:pt x="14049" y="262713"/>
                  <a:pt x="13349" y="199340"/>
                  <a:pt x="0" y="0"/>
                </a:cubicBezTo>
                <a:close/>
              </a:path>
            </a:pathLst>
          </a:custGeom>
          <a:noFill/>
          <a:ln w="127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393104876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alibri"/>
                <a:cs typeface="Calibri"/>
              </a:rPr>
              <a:t>Solving a system of linear equations</a:t>
            </a:r>
          </a:p>
        </p:txBody>
      </p:sp>
    </p:spTree>
    <p:extLst>
      <p:ext uri="{BB962C8B-B14F-4D97-AF65-F5344CB8AC3E}">
        <p14:creationId xmlns:p14="http://schemas.microsoft.com/office/powerpoint/2010/main" val="218420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  <p:bldP spid="12" grpId="0"/>
      <p:bldP spid="13" grpId="0"/>
      <p:bldP spid="14" grpId="0"/>
      <p:bldP spid="1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338EF-04E9-488A-B8B9-8325E70EA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(Iterative) Policy 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9C2E86-465C-4CED-B1F4-A06DBBF77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276600"/>
            <a:ext cx="1295400" cy="986431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EA9C71E-F4D3-4C06-BF29-ED575952D702}"/>
              </a:ext>
            </a:extLst>
          </p:cNvPr>
          <p:cNvSpPr/>
          <p:nvPr/>
        </p:nvSpPr>
        <p:spPr>
          <a:xfrm rot="5400000">
            <a:off x="631618" y="3886013"/>
            <a:ext cx="189681" cy="189681"/>
          </a:xfrm>
          <a:prstGeom prst="rightArrow">
            <a:avLst/>
          </a:prstGeom>
          <a:solidFill>
            <a:srgbClr val="CF01B6"/>
          </a:solidFill>
          <a:ln>
            <a:solidFill>
              <a:srgbClr val="CF0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C2075C-8481-424A-851F-1EE645E69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90" y="3634883"/>
            <a:ext cx="260169" cy="2698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A26CE8-2809-488F-AA63-D0F6480E1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069" y="2088205"/>
            <a:ext cx="1295400" cy="9864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FBC0DE-4377-4494-B5D1-842C1D5AD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580" y="3251338"/>
            <a:ext cx="1295400" cy="9864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A6A956-DC39-4031-AEAC-DAFF40E1E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519" y="3926797"/>
            <a:ext cx="260169" cy="2698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9DE6DE-02E3-4D58-8D0C-127C3341C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069" y="4402951"/>
            <a:ext cx="1295400" cy="9864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A5A473-4620-415C-8CCD-5D239EC64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700" y="4739108"/>
            <a:ext cx="260169" cy="269864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2E5A5BD9-E225-4C2F-95C8-7AD563FAD812}"/>
              </a:ext>
            </a:extLst>
          </p:cNvPr>
          <p:cNvSpPr/>
          <p:nvPr/>
        </p:nvSpPr>
        <p:spPr>
          <a:xfrm>
            <a:off x="2423479" y="3509005"/>
            <a:ext cx="521622" cy="52162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0ADBBB-E9A6-40FC-8015-CF3C4D28EB9B}"/>
              </a:ext>
            </a:extLst>
          </p:cNvPr>
          <p:cNvCxnSpPr>
            <a:stCxn id="4" idx="3"/>
            <a:endCxn id="12" idx="2"/>
          </p:cNvCxnSpPr>
          <p:nvPr/>
        </p:nvCxnSpPr>
        <p:spPr>
          <a:xfrm>
            <a:off x="1524000" y="3769816"/>
            <a:ext cx="8994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906355E-AEA2-4A73-AC19-2C403A5BD8BF}"/>
              </a:ext>
            </a:extLst>
          </p:cNvPr>
          <p:cNvCxnSpPr>
            <a:stCxn id="12" idx="6"/>
            <a:endCxn id="7" idx="1"/>
          </p:cNvCxnSpPr>
          <p:nvPr/>
        </p:nvCxnSpPr>
        <p:spPr>
          <a:xfrm flipV="1">
            <a:off x="2945101" y="2581421"/>
            <a:ext cx="1700968" cy="1188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05AC95-E600-4219-B3DB-5646E12E29DA}"/>
              </a:ext>
            </a:extLst>
          </p:cNvPr>
          <p:cNvCxnSpPr>
            <a:stCxn id="12" idx="6"/>
            <a:endCxn id="8" idx="1"/>
          </p:cNvCxnSpPr>
          <p:nvPr/>
        </p:nvCxnSpPr>
        <p:spPr>
          <a:xfrm flipV="1">
            <a:off x="2945101" y="3744554"/>
            <a:ext cx="1694479" cy="25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9BE248C-0A77-40FD-B2BA-FC146D5830AA}"/>
              </a:ext>
            </a:extLst>
          </p:cNvPr>
          <p:cNvCxnSpPr>
            <a:stCxn id="12" idx="6"/>
            <a:endCxn id="10" idx="1"/>
          </p:cNvCxnSpPr>
          <p:nvPr/>
        </p:nvCxnSpPr>
        <p:spPr>
          <a:xfrm>
            <a:off x="2945101" y="3769816"/>
            <a:ext cx="1700968" cy="1126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DC69A3E-35D2-471D-A496-CF7D8DD9E211}"/>
                  </a:ext>
                </a:extLst>
              </p:cNvPr>
              <p:cNvSpPr txBox="1"/>
              <p:nvPr/>
            </p:nvSpPr>
            <p:spPr>
              <a:xfrm>
                <a:off x="1715878" y="3545480"/>
                <a:ext cx="68888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rgbClr val="CF01B6"/>
                    </a:solidFill>
                    <a:latin typeface="Calibri"/>
                    <a:cs typeface="Calibri"/>
                  </a:rPr>
                  <a:t>a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pt-BR" sz="1000">
                        <a:solidFill>
                          <a:srgbClr val="CF01B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𝜋</m:t>
                    </m:r>
                    <m:r>
                      <a:rPr lang="en-US" sz="1000" i="1">
                        <a:solidFill>
                          <a:srgbClr val="CF01B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sz="1000" i="1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𝑠</m:t>
                    </m:r>
                    <m:r>
                      <a:rPr lang="en-US" sz="1000" i="1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endParaRPr lang="en-US" sz="1000" dirty="0">
                  <a:solidFill>
                    <a:srgbClr val="CF01B6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DC69A3E-35D2-471D-A496-CF7D8DD9E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878" y="3545480"/>
                <a:ext cx="688889" cy="246221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782E43-B6A8-4BE2-83A9-81DA4F51AA96}"/>
                  </a:ext>
                </a:extLst>
              </p:cNvPr>
              <p:cNvSpPr txBox="1"/>
              <p:nvPr/>
            </p:nvSpPr>
            <p:spPr>
              <a:xfrm rot="19644572">
                <a:off x="2994605" y="2905706"/>
                <a:ext cx="161380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00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P</m:t>
                      </m:r>
                      <m:r>
                        <a:rPr lang="en-US" sz="1000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sSubSup>
                        <m:sSubSupPr>
                          <m:ctrlPr>
                            <a:rPr lang="en-US" sz="10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SupPr>
                        <m:e>
                          <m:r>
                            <a:rPr lang="en-US" sz="10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2</m:t>
                          </m:r>
                        </m:sub>
                        <m:sup>
                          <m:r>
                            <a:rPr lang="en-US" sz="10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p>
                      </m:sSubSup>
                      <m:d>
                        <m:dPr>
                          <m:begChr m:val="|"/>
                          <m:ctrlP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1000" dirty="0">
                  <a:solidFill>
                    <a:srgbClr val="CF01B6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782E43-B6A8-4BE2-83A9-81DA4F51A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44572">
                <a:off x="2994605" y="2905706"/>
                <a:ext cx="1613809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CBA6E8B-C495-4475-898A-8783EC0E1864}"/>
                  </a:ext>
                </a:extLst>
              </p:cNvPr>
              <p:cNvSpPr txBox="1"/>
              <p:nvPr/>
            </p:nvSpPr>
            <p:spPr>
              <a:xfrm>
                <a:off x="3106763" y="3524660"/>
                <a:ext cx="153964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00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P</m:t>
                      </m:r>
                      <m:r>
                        <a:rPr lang="en-US" sz="1000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sSubSup>
                        <m:sSubSupPr>
                          <m:ctrlPr>
                            <a:rPr lang="en-US" sz="10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SupPr>
                        <m:e>
                          <m:r>
                            <a:rPr lang="en-US" sz="10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sub>
                        <m:sup>
                          <m:r>
                            <a:rPr lang="en-US" sz="10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p>
                      </m:sSubSup>
                      <m:d>
                        <m:dPr>
                          <m:begChr m:val="|"/>
                          <m:ctrlP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1000" dirty="0">
                  <a:solidFill>
                    <a:srgbClr val="CF01B6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CBA6E8B-C495-4475-898A-8783EC0E1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763" y="3524660"/>
                <a:ext cx="1539644" cy="246221"/>
              </a:xfrm>
              <a:prstGeom prst="rect">
                <a:avLst/>
              </a:prstGeom>
              <a:blipFill>
                <a:blip r:embed="rId6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4FE0EB-B0EA-490A-B10B-15CA23EA6289}"/>
                  </a:ext>
                </a:extLst>
              </p:cNvPr>
              <p:cNvSpPr txBox="1"/>
              <p:nvPr/>
            </p:nvSpPr>
            <p:spPr>
              <a:xfrm rot="1942837">
                <a:off x="3039322" y="4331216"/>
                <a:ext cx="152079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0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SupPr>
                        <m:e>
                          <m: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r>
                            <a:rPr lang="en-US" sz="10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3</m:t>
                          </m:r>
                        </m:sub>
                        <m:sup>
                          <m:r>
                            <a:rPr lang="en-US" sz="10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p>
                      </m:sSubSup>
                      <m:d>
                        <m:dPr>
                          <m:begChr m:val="|"/>
                          <m:ctrlP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1000" dirty="0">
                  <a:solidFill>
                    <a:srgbClr val="CF01B6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4FE0EB-B0EA-490A-B10B-15CA23EA6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2837">
                <a:off x="3039322" y="4331216"/>
                <a:ext cx="1520792" cy="246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1D624161-1FB1-409C-89B3-4CAB3E46E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0" y="3688724"/>
            <a:ext cx="188531" cy="18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29D6AE5F-27CF-4AB3-AD40-23107DBB7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860" y="3641680"/>
            <a:ext cx="188531" cy="18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CFFA0CAB-3C6A-4462-BCEF-5059C36E7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496" y="4783360"/>
            <a:ext cx="225612" cy="22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7E23504-B542-49AA-8439-6D5AF9ADDBAB}"/>
                  </a:ext>
                </a:extLst>
              </p:cNvPr>
              <p:cNvSpPr txBox="1"/>
              <p:nvPr/>
            </p:nvSpPr>
            <p:spPr>
              <a:xfrm rot="19590089">
                <a:off x="2968117" y="3087873"/>
                <a:ext cx="196996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00" b="0" i="0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R</m:t>
                      </m:r>
                      <m:d>
                        <m:dPr>
                          <m:ctrlPr>
                            <a:rPr lang="en-US" sz="10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000" b="0" i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s</m:t>
                          </m:r>
                          <m:r>
                            <a:rPr lang="en-US" sz="1000" b="0" i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000" b="0" i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a</m:t>
                          </m:r>
                          <m:r>
                            <a:rPr lang="en-US" sz="1000" b="0" i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10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SupPr>
                            <m:e>
                              <m:r>
                                <a:rPr lang="en-US" sz="10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0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000" dirty="0">
                  <a:solidFill>
                    <a:srgbClr val="008000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7E23504-B542-49AA-8439-6D5AF9ADD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90089">
                <a:off x="2968117" y="3087873"/>
                <a:ext cx="1969963" cy="2462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2473E01F-706A-4DA3-9B63-FB4A36BB8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776" y="2464377"/>
            <a:ext cx="260169" cy="2698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889E7C-4114-4298-A793-8AC2D0231C01}"/>
                  </a:ext>
                </a:extLst>
              </p:cNvPr>
              <p:cNvSpPr txBox="1"/>
              <p:nvPr/>
            </p:nvSpPr>
            <p:spPr>
              <a:xfrm>
                <a:off x="3020680" y="3735946"/>
                <a:ext cx="163483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00" b="0" i="0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R</m:t>
                      </m:r>
                      <m:d>
                        <m:dPr>
                          <m:ctrlPr>
                            <a:rPr lang="en-US" sz="10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10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  <m:r>
                            <a:rPr lang="en-US" sz="10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10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SupPr>
                            <m:e>
                              <m:r>
                                <a:rPr lang="en-US" sz="10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0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000" dirty="0">
                  <a:solidFill>
                    <a:srgbClr val="008000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889E7C-4114-4298-A793-8AC2D0231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680" y="3735946"/>
                <a:ext cx="1634830" cy="24622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7A5B1C7-FEEB-4CA9-8FA7-4FEE74783900}"/>
                  </a:ext>
                </a:extLst>
              </p:cNvPr>
              <p:cNvSpPr txBox="1"/>
              <p:nvPr/>
            </p:nvSpPr>
            <p:spPr>
              <a:xfrm rot="1995490">
                <a:off x="3094583" y="4145650"/>
                <a:ext cx="167235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0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SupPr>
                        <m:e>
                          <m:r>
                            <a:rPr lang="en-US" sz="10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r>
                            <a:rPr lang="en-US" sz="10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r>
                            <a:rPr lang="en-US" sz="10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10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  <m:r>
                            <a:rPr lang="en-US" sz="10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sz="10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3</m:t>
                          </m:r>
                        </m:sub>
                        <m:sup>
                          <m:r>
                            <a:rPr lang="en-US" sz="10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p>
                      </m:sSubSup>
                      <m:r>
                        <a:rPr lang="en-US" sz="10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lang="en-US" sz="1000" dirty="0">
                  <a:solidFill>
                    <a:srgbClr val="008000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7A5B1C7-FEEB-4CA9-8FA7-4FEE74783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95490">
                <a:off x="3094583" y="4145650"/>
                <a:ext cx="1672351" cy="24622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1909B97-C3DE-4024-9BE3-850E81AB3BCA}"/>
                  </a:ext>
                </a:extLst>
              </p:cNvPr>
              <p:cNvSpPr/>
              <p:nvPr/>
            </p:nvSpPr>
            <p:spPr>
              <a:xfrm>
                <a:off x="2304446" y="3192449"/>
                <a:ext cx="65899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𝑄</m:t>
                          </m:r>
                        </m:e>
                        <m:sup>
                          <m:r>
                            <a:rPr lang="pt-BR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1909B97-C3DE-4024-9BE3-850E81AB3B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446" y="3192449"/>
                <a:ext cx="658993" cy="276999"/>
              </a:xfrm>
              <a:prstGeom prst="rect">
                <a:avLst/>
              </a:prstGeom>
              <a:blipFill>
                <a:blip r:embed="rId13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7B77B79-1FF7-4F43-85D8-4F922B90E8DB}"/>
                  </a:ext>
                </a:extLst>
              </p:cNvPr>
              <p:cNvSpPr txBox="1"/>
              <p:nvPr/>
            </p:nvSpPr>
            <p:spPr>
              <a:xfrm>
                <a:off x="4076102" y="2110215"/>
                <a:ext cx="62138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sSubSup>
                      <m:sSubSupPr>
                        <m:ctrlP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  <m:sup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200" dirty="0">
                    <a:solidFill>
                      <a:srgbClr val="0000FF"/>
                    </a:solidFill>
                    <a:latin typeface="Calibri"/>
                    <a:cs typeface="Calibri"/>
                  </a:rPr>
                  <a:t>)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7B77B79-1FF7-4F43-85D8-4F922B90E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102" y="2110215"/>
                <a:ext cx="621389" cy="276999"/>
              </a:xfrm>
              <a:prstGeom prst="rect">
                <a:avLst/>
              </a:prstGeom>
              <a:blipFill>
                <a:blip r:embed="rId1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4B517E6-6B80-4994-845C-3D7981C226F8}"/>
                  </a:ext>
                </a:extLst>
              </p:cNvPr>
              <p:cNvSpPr txBox="1"/>
              <p:nvPr/>
            </p:nvSpPr>
            <p:spPr>
              <a:xfrm>
                <a:off x="4091597" y="3990900"/>
                <a:ext cx="6177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sSubSup>
                      <m:sSubSupPr>
                        <m:ctrlP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  <m:sup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200" dirty="0">
                    <a:solidFill>
                      <a:srgbClr val="0000FF"/>
                    </a:solidFill>
                    <a:latin typeface="Calibri"/>
                    <a:cs typeface="Calibri"/>
                  </a:rPr>
                  <a:t>)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4B517E6-6B80-4994-845C-3D7981C22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1597" y="3990900"/>
                <a:ext cx="617798" cy="276999"/>
              </a:xfrm>
              <a:prstGeom prst="rect">
                <a:avLst/>
              </a:prstGeom>
              <a:blipFill>
                <a:blip r:embed="rId15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D30FFAF-1258-4DF1-8115-4BA77F288C09}"/>
                  </a:ext>
                </a:extLst>
              </p:cNvPr>
              <p:cNvSpPr txBox="1"/>
              <p:nvPr/>
            </p:nvSpPr>
            <p:spPr>
              <a:xfrm>
                <a:off x="4096064" y="5142862"/>
                <a:ext cx="62138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sSubSup>
                      <m:sSubSupPr>
                        <m:ctrlP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b>
                      <m:sup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200" dirty="0">
                    <a:solidFill>
                      <a:srgbClr val="0000FF"/>
                    </a:solidFill>
                    <a:latin typeface="Calibri"/>
                    <a:cs typeface="Calibri"/>
                  </a:rPr>
                  <a:t>)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D30FFAF-1258-4DF1-8115-4BA77F288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064" y="5142862"/>
                <a:ext cx="621389" cy="276999"/>
              </a:xfrm>
              <a:prstGeom prst="rect">
                <a:avLst/>
              </a:prstGeom>
              <a:blipFill>
                <a:blip r:embed="rId16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48F11D0-7F86-4553-82AC-1973BBEF6E23}"/>
                  </a:ext>
                </a:extLst>
              </p:cNvPr>
              <p:cNvSpPr txBox="1"/>
              <p:nvPr/>
            </p:nvSpPr>
            <p:spPr>
              <a:xfrm>
                <a:off x="507158" y="2974339"/>
                <a:ext cx="5561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𝑠</m:t>
                    </m:r>
                  </m:oMath>
                </a14:m>
                <a:r>
                  <a:rPr lang="en-US" sz="1200" dirty="0">
                    <a:solidFill>
                      <a:srgbClr val="0000FF"/>
                    </a:solidFill>
                    <a:latin typeface="Calibri"/>
                    <a:cs typeface="Calibri"/>
                  </a:rPr>
                  <a:t>)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48F11D0-7F86-4553-82AC-1973BBEF6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58" y="2974339"/>
                <a:ext cx="556178" cy="276999"/>
              </a:xfrm>
              <a:prstGeom prst="rect">
                <a:avLst/>
              </a:prstGeom>
              <a:blipFill>
                <a:blip r:embed="rId17"/>
                <a:stretch>
                  <a:fillRect t="-2222" r="-1099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C9A6F70-884B-4761-BD20-3D0A1240DCC4}"/>
                  </a:ext>
                </a:extLst>
              </p:cNvPr>
              <p:cNvSpPr/>
              <p:nvPr/>
            </p:nvSpPr>
            <p:spPr>
              <a:xfrm>
                <a:off x="6727708" y="3545480"/>
                <a:ext cx="5401479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⟵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pt-BR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[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pt-BR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),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C9A6F70-884B-4761-BD20-3D0A1240DC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708" y="3545480"/>
                <a:ext cx="5401479" cy="76450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4703A88-7553-4BE0-83F8-F55B858499F5}"/>
                  </a:ext>
                </a:extLst>
              </p:cNvPr>
              <p:cNvSpPr/>
              <p:nvPr/>
            </p:nvSpPr>
            <p:spPr>
              <a:xfrm>
                <a:off x="6472497" y="2547266"/>
                <a:ext cx="5719503" cy="1153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Initialize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d>
                      <m:dPr>
                        <m:ctrlP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⟵0</m:t>
                    </m:r>
                  </m:oMath>
                </a14:m>
                <a:r>
                  <a:rPr lang="en-US" sz="16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all states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Repeat until convergence: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=1, 2, 3,…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// While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t-BR" sz="16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pt-BR" sz="16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pt-BR" sz="1600" i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</m:lim>
                        </m:limLow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</m:sSubSup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rgbClr val="0000FF"/>
                            </a:solidFill>
                            <a:latin typeface="Calibri"/>
                            <a:cs typeface="Calibri"/>
                          </a:rPr>
                          <m:t>)</m:t>
                        </m:r>
                        <m:r>
                          <a:rPr lang="en-US" sz="1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−1</m:t>
                            </m:r>
                          </m:sub>
                          <m:sup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</m:sSubSup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rgbClr val="0000FF"/>
                            </a:solidFill>
                            <a:latin typeface="Calibri"/>
                            <a:cs typeface="Calibri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1600" b="0" i="0" dirty="0" smtClean="0">
                            <a:solidFill>
                              <a:srgbClr val="0000FF"/>
                            </a:solidFill>
                            <a:latin typeface="Calibri"/>
                            <a:cs typeface="Calibri"/>
                          </a:rPr>
                          <m:t>|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𝜀</m:t>
                        </m:r>
                        <m:r>
                          <a:rPr lang="en-US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≈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0.00001</m:t>
                        </m:r>
                      </m:e>
                    </m:func>
                  </m:oMath>
                </a14:m>
                <a:endParaRPr lang="en-US" sz="1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each state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4703A88-7553-4BE0-83F8-F55B858499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2497" y="2547266"/>
                <a:ext cx="5719503" cy="1153136"/>
              </a:xfrm>
              <a:prstGeom prst="rect">
                <a:avLst/>
              </a:prstGeom>
              <a:blipFill>
                <a:blip r:embed="rId19"/>
                <a:stretch>
                  <a:fillRect l="-640" t="-158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418F7E6-D442-4E7A-8BAD-C0FE746A33C3}"/>
              </a:ext>
            </a:extLst>
          </p:cNvPr>
          <p:cNvSpPr/>
          <p:nvPr/>
        </p:nvSpPr>
        <p:spPr>
          <a:xfrm>
            <a:off x="6351375" y="2348032"/>
            <a:ext cx="5715000" cy="2565494"/>
          </a:xfrm>
          <a:custGeom>
            <a:avLst/>
            <a:gdLst>
              <a:gd name="connsiteX0" fmla="*/ 0 w 5715000"/>
              <a:gd name="connsiteY0" fmla="*/ 427591 h 2565494"/>
              <a:gd name="connsiteX1" fmla="*/ 427591 w 5715000"/>
              <a:gd name="connsiteY1" fmla="*/ 0 h 2565494"/>
              <a:gd name="connsiteX2" fmla="*/ 821776 w 5715000"/>
              <a:gd name="connsiteY2" fmla="*/ 0 h 2565494"/>
              <a:gd name="connsiteX3" fmla="*/ 1215961 w 5715000"/>
              <a:gd name="connsiteY3" fmla="*/ 0 h 2565494"/>
              <a:gd name="connsiteX4" fmla="*/ 1707343 w 5715000"/>
              <a:gd name="connsiteY4" fmla="*/ 0 h 2565494"/>
              <a:gd name="connsiteX5" fmla="*/ 2295921 w 5715000"/>
              <a:gd name="connsiteY5" fmla="*/ 0 h 2565494"/>
              <a:gd name="connsiteX6" fmla="*/ 2690106 w 5715000"/>
              <a:gd name="connsiteY6" fmla="*/ 0 h 2565494"/>
              <a:gd name="connsiteX7" fmla="*/ 3230086 w 5715000"/>
              <a:gd name="connsiteY7" fmla="*/ 0 h 2565494"/>
              <a:gd name="connsiteX8" fmla="*/ 3721468 w 5715000"/>
              <a:gd name="connsiteY8" fmla="*/ 0 h 2565494"/>
              <a:gd name="connsiteX9" fmla="*/ 4212849 w 5715000"/>
              <a:gd name="connsiteY9" fmla="*/ 0 h 2565494"/>
              <a:gd name="connsiteX10" fmla="*/ 4607034 w 5715000"/>
              <a:gd name="connsiteY10" fmla="*/ 0 h 2565494"/>
              <a:gd name="connsiteX11" fmla="*/ 5287409 w 5715000"/>
              <a:gd name="connsiteY11" fmla="*/ 0 h 2565494"/>
              <a:gd name="connsiteX12" fmla="*/ 5715000 w 5715000"/>
              <a:gd name="connsiteY12" fmla="*/ 427591 h 2565494"/>
              <a:gd name="connsiteX13" fmla="*/ 5715000 w 5715000"/>
              <a:gd name="connsiteY13" fmla="*/ 980592 h 2565494"/>
              <a:gd name="connsiteX14" fmla="*/ 5715000 w 5715000"/>
              <a:gd name="connsiteY14" fmla="*/ 1499387 h 2565494"/>
              <a:gd name="connsiteX15" fmla="*/ 5715000 w 5715000"/>
              <a:gd name="connsiteY15" fmla="*/ 2137903 h 2565494"/>
              <a:gd name="connsiteX16" fmla="*/ 5287409 w 5715000"/>
              <a:gd name="connsiteY16" fmla="*/ 2565494 h 2565494"/>
              <a:gd name="connsiteX17" fmla="*/ 4796027 w 5715000"/>
              <a:gd name="connsiteY17" fmla="*/ 2565494 h 2565494"/>
              <a:gd name="connsiteX18" fmla="*/ 4304646 w 5715000"/>
              <a:gd name="connsiteY18" fmla="*/ 2565494 h 2565494"/>
              <a:gd name="connsiteX19" fmla="*/ 3764666 w 5715000"/>
              <a:gd name="connsiteY19" fmla="*/ 2565494 h 2565494"/>
              <a:gd name="connsiteX20" fmla="*/ 3127490 w 5715000"/>
              <a:gd name="connsiteY20" fmla="*/ 2565494 h 2565494"/>
              <a:gd name="connsiteX21" fmla="*/ 2733305 w 5715000"/>
              <a:gd name="connsiteY21" fmla="*/ 2565494 h 2565494"/>
              <a:gd name="connsiteX22" fmla="*/ 2241923 w 5715000"/>
              <a:gd name="connsiteY22" fmla="*/ 2565494 h 2565494"/>
              <a:gd name="connsiteX23" fmla="*/ 1847738 w 5715000"/>
              <a:gd name="connsiteY23" fmla="*/ 2565494 h 2565494"/>
              <a:gd name="connsiteX24" fmla="*/ 1453553 w 5715000"/>
              <a:gd name="connsiteY24" fmla="*/ 2565494 h 2565494"/>
              <a:gd name="connsiteX25" fmla="*/ 1010769 w 5715000"/>
              <a:gd name="connsiteY25" fmla="*/ 2565494 h 2565494"/>
              <a:gd name="connsiteX26" fmla="*/ 427591 w 5715000"/>
              <a:gd name="connsiteY26" fmla="*/ 2565494 h 2565494"/>
              <a:gd name="connsiteX27" fmla="*/ 0 w 5715000"/>
              <a:gd name="connsiteY27" fmla="*/ 2137903 h 2565494"/>
              <a:gd name="connsiteX28" fmla="*/ 0 w 5715000"/>
              <a:gd name="connsiteY28" fmla="*/ 1619108 h 2565494"/>
              <a:gd name="connsiteX29" fmla="*/ 0 w 5715000"/>
              <a:gd name="connsiteY29" fmla="*/ 1066107 h 2565494"/>
              <a:gd name="connsiteX30" fmla="*/ 0 w 5715000"/>
              <a:gd name="connsiteY30" fmla="*/ 427591 h 256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715000" h="2565494" extrusionOk="0">
                <a:moveTo>
                  <a:pt x="0" y="427591"/>
                </a:moveTo>
                <a:cubicBezTo>
                  <a:pt x="6872" y="185425"/>
                  <a:pt x="126545" y="-16403"/>
                  <a:pt x="427591" y="0"/>
                </a:cubicBezTo>
                <a:cubicBezTo>
                  <a:pt x="522594" y="-37095"/>
                  <a:pt x="714223" y="31380"/>
                  <a:pt x="821776" y="0"/>
                </a:cubicBezTo>
                <a:cubicBezTo>
                  <a:pt x="929329" y="-31380"/>
                  <a:pt x="1083538" y="42221"/>
                  <a:pt x="1215961" y="0"/>
                </a:cubicBezTo>
                <a:cubicBezTo>
                  <a:pt x="1348384" y="-42221"/>
                  <a:pt x="1579706" y="55258"/>
                  <a:pt x="1707343" y="0"/>
                </a:cubicBezTo>
                <a:cubicBezTo>
                  <a:pt x="1834980" y="-55258"/>
                  <a:pt x="2028021" y="10980"/>
                  <a:pt x="2295921" y="0"/>
                </a:cubicBezTo>
                <a:cubicBezTo>
                  <a:pt x="2563821" y="-10980"/>
                  <a:pt x="2599873" y="33729"/>
                  <a:pt x="2690106" y="0"/>
                </a:cubicBezTo>
                <a:cubicBezTo>
                  <a:pt x="2780339" y="-33729"/>
                  <a:pt x="3080604" y="44921"/>
                  <a:pt x="3230086" y="0"/>
                </a:cubicBezTo>
                <a:cubicBezTo>
                  <a:pt x="3379568" y="-44921"/>
                  <a:pt x="3595433" y="11046"/>
                  <a:pt x="3721468" y="0"/>
                </a:cubicBezTo>
                <a:cubicBezTo>
                  <a:pt x="3847503" y="-11046"/>
                  <a:pt x="4090175" y="42606"/>
                  <a:pt x="4212849" y="0"/>
                </a:cubicBezTo>
                <a:cubicBezTo>
                  <a:pt x="4335523" y="-42606"/>
                  <a:pt x="4513113" y="28962"/>
                  <a:pt x="4607034" y="0"/>
                </a:cubicBezTo>
                <a:cubicBezTo>
                  <a:pt x="4700956" y="-28962"/>
                  <a:pt x="5107280" y="67098"/>
                  <a:pt x="5287409" y="0"/>
                </a:cubicBezTo>
                <a:cubicBezTo>
                  <a:pt x="5544182" y="35650"/>
                  <a:pt x="5721583" y="196221"/>
                  <a:pt x="5715000" y="427591"/>
                </a:cubicBezTo>
                <a:cubicBezTo>
                  <a:pt x="5727335" y="691391"/>
                  <a:pt x="5655432" y="717022"/>
                  <a:pt x="5715000" y="980592"/>
                </a:cubicBezTo>
                <a:cubicBezTo>
                  <a:pt x="5774568" y="1244162"/>
                  <a:pt x="5684481" y="1281212"/>
                  <a:pt x="5715000" y="1499387"/>
                </a:cubicBezTo>
                <a:cubicBezTo>
                  <a:pt x="5745519" y="1717562"/>
                  <a:pt x="5651354" y="1923133"/>
                  <a:pt x="5715000" y="2137903"/>
                </a:cubicBezTo>
                <a:cubicBezTo>
                  <a:pt x="5746418" y="2365595"/>
                  <a:pt x="5472618" y="2534510"/>
                  <a:pt x="5287409" y="2565494"/>
                </a:cubicBezTo>
                <a:cubicBezTo>
                  <a:pt x="5070970" y="2567672"/>
                  <a:pt x="4894756" y="2543349"/>
                  <a:pt x="4796027" y="2565494"/>
                </a:cubicBezTo>
                <a:cubicBezTo>
                  <a:pt x="4697298" y="2587639"/>
                  <a:pt x="4476015" y="2541144"/>
                  <a:pt x="4304646" y="2565494"/>
                </a:cubicBezTo>
                <a:cubicBezTo>
                  <a:pt x="4133277" y="2589844"/>
                  <a:pt x="3953864" y="2540414"/>
                  <a:pt x="3764666" y="2565494"/>
                </a:cubicBezTo>
                <a:cubicBezTo>
                  <a:pt x="3575468" y="2590574"/>
                  <a:pt x="3317521" y="2535968"/>
                  <a:pt x="3127490" y="2565494"/>
                </a:cubicBezTo>
                <a:cubicBezTo>
                  <a:pt x="2937459" y="2595020"/>
                  <a:pt x="2876228" y="2556252"/>
                  <a:pt x="2733305" y="2565494"/>
                </a:cubicBezTo>
                <a:cubicBezTo>
                  <a:pt x="2590383" y="2574736"/>
                  <a:pt x="2383239" y="2520997"/>
                  <a:pt x="2241923" y="2565494"/>
                </a:cubicBezTo>
                <a:cubicBezTo>
                  <a:pt x="2100607" y="2609991"/>
                  <a:pt x="1943020" y="2559416"/>
                  <a:pt x="1847738" y="2565494"/>
                </a:cubicBezTo>
                <a:cubicBezTo>
                  <a:pt x="1752456" y="2571572"/>
                  <a:pt x="1564883" y="2542732"/>
                  <a:pt x="1453553" y="2565494"/>
                </a:cubicBezTo>
                <a:cubicBezTo>
                  <a:pt x="1342224" y="2588256"/>
                  <a:pt x="1231180" y="2515092"/>
                  <a:pt x="1010769" y="2565494"/>
                </a:cubicBezTo>
                <a:cubicBezTo>
                  <a:pt x="790358" y="2615896"/>
                  <a:pt x="662890" y="2549375"/>
                  <a:pt x="427591" y="2565494"/>
                </a:cubicBezTo>
                <a:cubicBezTo>
                  <a:pt x="163970" y="2507995"/>
                  <a:pt x="-60231" y="2367905"/>
                  <a:pt x="0" y="2137903"/>
                </a:cubicBezTo>
                <a:cubicBezTo>
                  <a:pt x="-39381" y="1904746"/>
                  <a:pt x="59720" y="1789913"/>
                  <a:pt x="0" y="1619108"/>
                </a:cubicBezTo>
                <a:cubicBezTo>
                  <a:pt x="-59720" y="1448304"/>
                  <a:pt x="26806" y="1258710"/>
                  <a:pt x="0" y="1066107"/>
                </a:cubicBezTo>
                <a:cubicBezTo>
                  <a:pt x="-26806" y="873504"/>
                  <a:pt x="2707" y="591308"/>
                  <a:pt x="0" y="427591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82505698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8EC45F4-1FFA-4C06-B401-131131CCAFFD}"/>
                  </a:ext>
                </a:extLst>
              </p:cNvPr>
              <p:cNvSpPr/>
              <p:nvPr/>
            </p:nvSpPr>
            <p:spPr>
              <a:xfrm>
                <a:off x="9246899" y="4518670"/>
                <a:ext cx="138871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16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8EC45F4-1FFA-4C06-B401-131131CCAF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6899" y="4518670"/>
                <a:ext cx="1388713" cy="338554"/>
              </a:xfrm>
              <a:prstGeom prst="rect">
                <a:avLst/>
              </a:prstGeom>
              <a:blipFill>
                <a:blip r:embed="rId20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Left Brace 53">
            <a:extLst>
              <a:ext uri="{FF2B5EF4-FFF2-40B4-BE49-F238E27FC236}">
                <a16:creationId xmlns:a16="http://schemas.microsoft.com/office/drawing/2014/main" id="{61560381-F159-4EEC-B66F-BBF41EF20EFE}"/>
              </a:ext>
            </a:extLst>
          </p:cNvPr>
          <p:cNvSpPr/>
          <p:nvPr/>
        </p:nvSpPr>
        <p:spPr>
          <a:xfrm rot="16200000">
            <a:off x="9839687" y="2453360"/>
            <a:ext cx="203137" cy="3962400"/>
          </a:xfrm>
          <a:prstGeom prst="leftBrace">
            <a:avLst>
              <a:gd name="adj1" fmla="val 8333"/>
              <a:gd name="adj2" fmla="val 50735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A2E9C3C-97CF-49BD-AB0B-82B31E491A8E}"/>
                  </a:ext>
                </a:extLst>
              </p:cNvPr>
              <p:cNvSpPr/>
              <p:nvPr/>
            </p:nvSpPr>
            <p:spPr>
              <a:xfrm>
                <a:off x="486002" y="1173022"/>
                <a:ext cx="5202065" cy="6151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sup>
                      </m:sSup>
                      <m:r>
                        <a:rPr lang="en-US" sz="1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sz="1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m:rPr>
                          <m:nor/>
                        </m:rPr>
                        <a:rPr lang="en-US" sz="1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m:t>)</m:t>
                      </m:r>
                      <m:r>
                        <a:rPr lang="en-US" sz="1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sSup>
                        <m:sSupPr>
                          <m:ctrlPr>
                            <a:rPr lang="pt-BR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𝑄</m:t>
                          </m:r>
                        </m:e>
                        <m:sup>
                          <m:r>
                            <a:rPr lang="pt-BR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14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14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1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1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pt-BR" sz="140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  <m:r>
                                <a:rPr lang="en-US" sz="1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sz="1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1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  <a:cs typeface="Calibri"/>
                            </a:rPr>
                            <m:t>[</m:t>
                          </m:r>
                          <m:r>
                            <a:rPr lang="en-US" sz="14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1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pt-BR" sz="140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  <m:r>
                                <a:rPr lang="en-US" sz="1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sz="1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1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),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4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sz="1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A2E9C3C-97CF-49BD-AB0B-82B31E491A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2" y="1173022"/>
                <a:ext cx="5202065" cy="615168"/>
              </a:xfrm>
              <a:prstGeom prst="rect">
                <a:avLst/>
              </a:prstGeom>
              <a:blipFill>
                <a:blip r:embed="rId21"/>
                <a:stretch>
                  <a:fillRect t="-115842" b="-166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699D7611-6A30-4684-92D7-56BF30254BF2}"/>
              </a:ext>
            </a:extLst>
          </p:cNvPr>
          <p:cNvSpPr txBox="1"/>
          <p:nvPr/>
        </p:nvSpPr>
        <p:spPr>
          <a:xfrm>
            <a:off x="7767519" y="1602463"/>
            <a:ext cx="2960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Iterative Approach</a:t>
            </a:r>
          </a:p>
        </p:txBody>
      </p:sp>
    </p:spTree>
    <p:extLst>
      <p:ext uri="{BB962C8B-B14F-4D97-AF65-F5344CB8AC3E}">
        <p14:creationId xmlns:p14="http://schemas.microsoft.com/office/powerpoint/2010/main" val="139519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9" grpId="0" animBg="1"/>
      <p:bldP spid="53" grpId="0"/>
      <p:bldP spid="54" grpId="0" animBg="1"/>
      <p:bldP spid="55" grpId="0"/>
      <p:bldP spid="5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Grid World Actions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36308" y="1728787"/>
            <a:ext cx="2067596" cy="3113557"/>
          </a:xfrm>
          <a:prstGeom prst="rect">
            <a:avLst/>
          </a:prstGeom>
          <a:noFill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50953" y="1805405"/>
            <a:ext cx="6607647" cy="4518777"/>
          </a:xfrm>
          <a:prstGeom prst="rect">
            <a:avLst/>
          </a:prstGeom>
          <a:noFill/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914400" y="1214735"/>
            <a:ext cx="3276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Deterministic Grid World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6858000" y="1214735"/>
            <a:ext cx="3276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2400" dirty="0">
                <a:latin typeface="Calibri" pitchFamily="34" charset="0"/>
              </a:rPr>
              <a:t>Stochastic Grid World</a:t>
            </a:r>
          </a:p>
        </p:txBody>
      </p:sp>
      <p:cxnSp>
        <p:nvCxnSpPr>
          <p:cNvPr id="8" name="Straight Connector 7"/>
          <p:cNvCxnSpPr/>
          <p:nvPr/>
        </p:nvCxnSpPr>
        <p:spPr>
          <a:xfrm rot="16200000" flipH="1">
            <a:off x="2171700" y="3924301"/>
            <a:ext cx="5181600" cy="7620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71600" y="4877716"/>
            <a:ext cx="2057400" cy="144261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Example: Policy Evaluation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47800" y="1290935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Always Go Right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10387" y="1290935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Always Go Forward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78427" y="1219200"/>
            <a:ext cx="4592932" cy="4562475"/>
          </a:xfrm>
          <a:prstGeom prst="rect">
            <a:avLst/>
          </a:prstGeom>
          <a:noFill/>
        </p:spPr>
      </p:pic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7023" y="1219200"/>
            <a:ext cx="4647754" cy="4562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10808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F03A-A6B8-4FEC-9E43-E08831C1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Policy 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3227EC-AA61-4B07-BB3C-C6B10D85B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2484" y="2219326"/>
            <a:ext cx="3115110" cy="41534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9D9F317-7D18-4EE7-8625-4460208C5D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81" y="2209800"/>
            <a:ext cx="3124636" cy="41630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E55648-8157-4FC3-AECE-A1F1EF7CEC3A}"/>
              </a:ext>
            </a:extLst>
          </p:cNvPr>
          <p:cNvSpPr txBox="1"/>
          <p:nvPr/>
        </p:nvSpPr>
        <p:spPr>
          <a:xfrm>
            <a:off x="10058400" y="7233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-0.3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D38A536-230D-4709-BA6C-A3DB3F61A664}"/>
                  </a:ext>
                </a:extLst>
              </p:cNvPr>
              <p:cNvSpPr/>
              <p:nvPr/>
            </p:nvSpPr>
            <p:spPr>
              <a:xfrm>
                <a:off x="1524000" y="1564016"/>
                <a:ext cx="65614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D38A536-230D-4709-BA6C-A3DB3F61A6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1564016"/>
                <a:ext cx="656141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2105DBB-79C1-45DC-AF28-2EA2B470CCAB}"/>
                  </a:ext>
                </a:extLst>
              </p:cNvPr>
              <p:cNvSpPr/>
              <p:nvPr/>
            </p:nvSpPr>
            <p:spPr>
              <a:xfrm>
                <a:off x="10077275" y="1564016"/>
                <a:ext cx="66441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2105DBB-79C1-45DC-AF28-2EA2B470CC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77275" y="1564016"/>
                <a:ext cx="664413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8">
                <a:extLst>
                  <a:ext uri="{FF2B5EF4-FFF2-40B4-BE49-F238E27FC236}">
                    <a16:creationId xmlns:a16="http://schemas.microsoft.com/office/drawing/2014/main" id="{8EDEFE16-378F-4DDD-9E6C-A3FF7F34F73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614325" y="2956529"/>
              <a:ext cx="1676400" cy="2804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25214">
                      <a:extLst>
                        <a:ext uri="{9D8B030D-6E8A-4147-A177-3AD203B41FA5}">
                          <a16:colId xmlns:a16="http://schemas.microsoft.com/office/drawing/2014/main" val="3372511819"/>
                        </a:ext>
                      </a:extLst>
                    </a:gridCol>
                    <a:gridCol w="951186">
                      <a:extLst>
                        <a:ext uri="{9D8B030D-6E8A-4147-A177-3AD203B41FA5}">
                          <a16:colId xmlns:a16="http://schemas.microsoft.com/office/drawing/2014/main" val="31134888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State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oMath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Action</a:t>
                          </a:r>
                          <a:r>
                            <a:rPr lang="en-US" sz="160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16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oMath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195838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(2,1)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“east”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499490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(2,2)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“east”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6397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(2,3)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“east”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361535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(2,4)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“exit”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411952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(1,3)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“exit”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180421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855623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8">
                <a:extLst>
                  <a:ext uri="{FF2B5EF4-FFF2-40B4-BE49-F238E27FC236}">
                    <a16:creationId xmlns:a16="http://schemas.microsoft.com/office/drawing/2014/main" id="{8EDEFE16-378F-4DDD-9E6C-A3FF7F34F737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614325" y="2956529"/>
              <a:ext cx="1676400" cy="2804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25214">
                      <a:extLst>
                        <a:ext uri="{9D8B030D-6E8A-4147-A177-3AD203B41FA5}">
                          <a16:colId xmlns:a16="http://schemas.microsoft.com/office/drawing/2014/main" val="3372511819"/>
                        </a:ext>
                      </a:extLst>
                    </a:gridCol>
                    <a:gridCol w="951186">
                      <a:extLst>
                        <a:ext uri="{9D8B030D-6E8A-4147-A177-3AD203B41FA5}">
                          <a16:colId xmlns:a16="http://schemas.microsoft.com/office/drawing/2014/main" val="3113488806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840" t="-2105" r="-133613" b="-39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6"/>
                          <a:stretch>
                            <a:fillRect l="-76433" t="-2105" r="-1274" b="-39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95838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(2,1)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“east”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499490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(2,2)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“east”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6397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(2,3)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“east”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361535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(2,4)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“exit”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411952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(1,3)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“exit”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180421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855623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A3C5FC1-E8EF-4271-BBE6-79E6435F3C69}"/>
                  </a:ext>
                </a:extLst>
              </p:cNvPr>
              <p:cNvSpPr/>
              <p:nvPr/>
            </p:nvSpPr>
            <p:spPr>
              <a:xfrm>
                <a:off x="3889133" y="2360926"/>
                <a:ext cx="993285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A3C5FC1-E8EF-4271-BBE6-79E6435F3C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9133" y="2360926"/>
                <a:ext cx="993285" cy="461665"/>
              </a:xfrm>
              <a:prstGeom prst="rect">
                <a:avLst/>
              </a:prstGeom>
              <a:blipFill>
                <a:blip r:embed="rId7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8">
                <a:extLst>
                  <a:ext uri="{FF2B5EF4-FFF2-40B4-BE49-F238E27FC236}">
                    <a16:creationId xmlns:a16="http://schemas.microsoft.com/office/drawing/2014/main" id="{E3C95D75-13AF-4597-8D9F-25979E8241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0337710"/>
                  </p:ext>
                </p:extLst>
              </p:nvPr>
            </p:nvGraphicFramePr>
            <p:xfrm>
              <a:off x="6934200" y="2956529"/>
              <a:ext cx="1676400" cy="2804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25214">
                      <a:extLst>
                        <a:ext uri="{9D8B030D-6E8A-4147-A177-3AD203B41FA5}">
                          <a16:colId xmlns:a16="http://schemas.microsoft.com/office/drawing/2014/main" val="3372511819"/>
                        </a:ext>
                      </a:extLst>
                    </a:gridCol>
                    <a:gridCol w="951186">
                      <a:extLst>
                        <a:ext uri="{9D8B030D-6E8A-4147-A177-3AD203B41FA5}">
                          <a16:colId xmlns:a16="http://schemas.microsoft.com/office/drawing/2014/main" val="3113488806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State </a:t>
                          </a:r>
                          <a14:m>
                            <m:oMath xmlns:m="http://schemas.openxmlformats.org/officeDocument/2006/math">
                              <m:r>
                                <a:rPr lang="en-US" sz="16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oMath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Action</a:t>
                          </a:r>
                          <a:r>
                            <a:rPr lang="en-US" sz="1600" baseline="0" dirty="0">
                              <a:solidFill>
                                <a:schemeClr val="tx1"/>
                              </a:solidFill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sz="16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16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oMath>
                          </a14:m>
                          <a:endParaRPr lang="en-US" sz="16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9195838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(2,1)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“north”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499490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(2,2)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“north”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6397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(2,3)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“north”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361535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(2,4)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“exit”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411952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(1,3)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“exit”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180421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855623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8">
                <a:extLst>
                  <a:ext uri="{FF2B5EF4-FFF2-40B4-BE49-F238E27FC236}">
                    <a16:creationId xmlns:a16="http://schemas.microsoft.com/office/drawing/2014/main" id="{E3C95D75-13AF-4597-8D9F-25979E8241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0337710"/>
                  </p:ext>
                </p:extLst>
              </p:nvPr>
            </p:nvGraphicFramePr>
            <p:xfrm>
              <a:off x="6934200" y="2956529"/>
              <a:ext cx="1676400" cy="280416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25214">
                      <a:extLst>
                        <a:ext uri="{9D8B030D-6E8A-4147-A177-3AD203B41FA5}">
                          <a16:colId xmlns:a16="http://schemas.microsoft.com/office/drawing/2014/main" val="3372511819"/>
                        </a:ext>
                      </a:extLst>
                    </a:gridCol>
                    <a:gridCol w="951186">
                      <a:extLst>
                        <a:ext uri="{9D8B030D-6E8A-4147-A177-3AD203B41FA5}">
                          <a16:colId xmlns:a16="http://schemas.microsoft.com/office/drawing/2014/main" val="3113488806"/>
                        </a:ext>
                      </a:extLst>
                    </a:gridCol>
                  </a:tblGrid>
                  <a:tr h="5791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840" t="-2105" r="-133613" b="-39263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8"/>
                          <a:stretch>
                            <a:fillRect l="-76433" t="-2105" r="-1274" b="-392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195838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(2,1)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“north”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14994907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(2,2)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“north”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6397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(2,3)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“north”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83615356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(2,4)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“exit”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4119528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(1,3)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“exit”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81804213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600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28556238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01F7197-2644-42E4-8613-01C9B1443757}"/>
                  </a:ext>
                </a:extLst>
              </p:cNvPr>
              <p:cNvSpPr/>
              <p:nvPr/>
            </p:nvSpPr>
            <p:spPr>
              <a:xfrm>
                <a:off x="7209008" y="2360926"/>
                <a:ext cx="100040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2</m:t>
                          </m:r>
                        </m:sub>
                      </m:sSub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801F7197-2644-42E4-8613-01C9B14437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9008" y="2360926"/>
                <a:ext cx="1000402" cy="461665"/>
              </a:xfrm>
              <a:prstGeom prst="rect">
                <a:avLst/>
              </a:prstGeom>
              <a:blipFill>
                <a:blip r:embed="rId9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104565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F03A-A6B8-4FEC-9E43-E08831C1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t=0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50A930B-9A08-43B8-ACA6-495404FABFC8}"/>
                  </a:ext>
                </a:extLst>
              </p:cNvPr>
              <p:cNvSpPr/>
              <p:nvPr/>
            </p:nvSpPr>
            <p:spPr>
              <a:xfrm>
                <a:off x="5420494" y="1524000"/>
                <a:ext cx="17371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d>
                      <m:d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⟵0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F50A930B-9A08-43B8-ACA6-495404FABF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0494" y="1524000"/>
                <a:ext cx="1737142" cy="461665"/>
              </a:xfrm>
              <a:prstGeom prst="rect">
                <a:avLst/>
              </a:prstGeom>
              <a:blipFill>
                <a:blip r:embed="rId2"/>
                <a:stretch>
                  <a:fillRect l="-702"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FA08713C-DD0D-40FD-8ADE-43A156788E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2362200"/>
            <a:ext cx="3143689" cy="42011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65F7432-F22A-4AB8-9ED3-278A9D72EC68}"/>
              </a:ext>
            </a:extLst>
          </p:cNvPr>
          <p:cNvSpPr txBox="1"/>
          <p:nvPr/>
        </p:nvSpPr>
        <p:spPr>
          <a:xfrm>
            <a:off x="10058400" y="7233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-0.3</a:t>
            </a:r>
          </a:p>
        </p:txBody>
      </p:sp>
    </p:spTree>
    <p:extLst>
      <p:ext uri="{BB962C8B-B14F-4D97-AF65-F5344CB8AC3E}">
        <p14:creationId xmlns:p14="http://schemas.microsoft.com/office/powerpoint/2010/main" val="32538156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F03A-A6B8-4FEC-9E43-E08831C1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t=0 </a:t>
            </a:r>
            <a:r>
              <a:rPr lang="en-US" dirty="0">
                <a:sym typeface="Wingdings" panose="05000000000000000000" pitchFamily="2" charset="2"/>
              </a:rPr>
              <a:t> t=1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FE33CA1-6A8E-4B86-93EB-0D3F9E995CDB}"/>
                  </a:ext>
                </a:extLst>
              </p:cNvPr>
              <p:cNvSpPr/>
              <p:nvPr/>
            </p:nvSpPr>
            <p:spPr>
              <a:xfrm>
                <a:off x="3034852" y="1041289"/>
                <a:ext cx="5401479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⟵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pt-BR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[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pt-BR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),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FE33CA1-6A8E-4B86-93EB-0D3F9E995C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852" y="1041289"/>
                <a:ext cx="5401479" cy="7645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A5B9C98-9D91-4586-87E0-61A5C803A9B5}"/>
                  </a:ext>
                </a:extLst>
              </p:cNvPr>
              <p:cNvSpPr/>
              <p:nvPr/>
            </p:nvSpPr>
            <p:spPr>
              <a:xfrm>
                <a:off x="5638800" y="1931823"/>
                <a:ext cx="138871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16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A5B9C98-9D91-4586-87E0-61A5C803A9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931823"/>
                <a:ext cx="1388713" cy="338554"/>
              </a:xfrm>
              <a:prstGeom prst="rect">
                <a:avLst/>
              </a:prstGeom>
              <a:blipFill>
                <a:blip r:embed="rId3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CB377F55-DBD3-495B-9DA0-8C44A0BB8845}"/>
              </a:ext>
            </a:extLst>
          </p:cNvPr>
          <p:cNvSpPr/>
          <p:nvPr/>
        </p:nvSpPr>
        <p:spPr>
          <a:xfrm rot="16200000">
            <a:off x="6137307" y="-82581"/>
            <a:ext cx="203137" cy="3962400"/>
          </a:xfrm>
          <a:prstGeom prst="leftBrace">
            <a:avLst>
              <a:gd name="adj1" fmla="val 8333"/>
              <a:gd name="adj2" fmla="val 50735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68931B-0FDD-4908-97F5-49C300B9E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2590800"/>
            <a:ext cx="3143689" cy="420111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C414D-61C9-4623-B25B-F701235D5B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19711" y="2606643"/>
            <a:ext cx="3143689" cy="41694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376888E-FB8B-45FF-8D2B-53C1E5F4539E}"/>
                  </a:ext>
                </a:extLst>
              </p:cNvPr>
              <p:cNvSpPr/>
              <p:nvPr/>
            </p:nvSpPr>
            <p:spPr>
              <a:xfrm>
                <a:off x="1313676" y="2117178"/>
                <a:ext cx="9735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376888E-FB8B-45FF-8D2B-53C1E5F453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676" y="2117178"/>
                <a:ext cx="973536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333FC7D-8906-45CA-8602-D94C623BB234}"/>
                  </a:ext>
                </a:extLst>
              </p:cNvPr>
              <p:cNvSpPr/>
              <p:nvPr/>
            </p:nvSpPr>
            <p:spPr>
              <a:xfrm>
                <a:off x="9810311" y="2117178"/>
                <a:ext cx="8472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333FC7D-8906-45CA-8602-D94C623BB2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311" y="2117178"/>
                <a:ext cx="847220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DE7B938-58CF-497D-8495-C7553AF0999E}"/>
                  </a:ext>
                </a:extLst>
              </p:cNvPr>
              <p:cNvSpPr/>
              <p:nvPr/>
            </p:nvSpPr>
            <p:spPr>
              <a:xfrm>
                <a:off x="5382999" y="3303422"/>
                <a:ext cx="171175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DDE7B938-58CF-497D-8495-C7553AF099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2999" y="3303422"/>
                <a:ext cx="1711751" cy="369332"/>
              </a:xfrm>
              <a:prstGeom prst="rect">
                <a:avLst/>
              </a:prstGeom>
              <a:blipFill>
                <a:blip r:embed="rId8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B47B9D7-63C2-4F03-8EDF-4590DD5658A6}"/>
                  </a:ext>
                </a:extLst>
              </p:cNvPr>
              <p:cNvSpPr/>
              <p:nvPr/>
            </p:nvSpPr>
            <p:spPr>
              <a:xfrm>
                <a:off x="5360556" y="3841670"/>
                <a:ext cx="17566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B47B9D7-63C2-4F03-8EDF-4590DD5658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0556" y="3841670"/>
                <a:ext cx="1756635" cy="369332"/>
              </a:xfrm>
              <a:prstGeom prst="rect">
                <a:avLst/>
              </a:prstGeom>
              <a:blipFill>
                <a:blip r:embed="rId9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44750CE-2ABB-4EBA-B60A-8BFE56450254}"/>
                  </a:ext>
                </a:extLst>
              </p:cNvPr>
              <p:cNvSpPr/>
              <p:nvPr/>
            </p:nvSpPr>
            <p:spPr>
              <a:xfrm>
                <a:off x="3839115" y="4379918"/>
                <a:ext cx="4165820" cy="10302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</m:oMath>
                  </m:oMathPara>
                </a14:m>
                <a:endParaRPr lang="en-US" b="0" dirty="0">
                  <a:solidFill>
                    <a:srgbClr val="008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44750CE-2ABB-4EBA-B60A-8BFE564502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115" y="4379918"/>
                <a:ext cx="4165820" cy="103028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EECB2B8-59DB-4BEC-A824-33BD7FB5DA84}"/>
              </a:ext>
            </a:extLst>
          </p:cNvPr>
          <p:cNvSpPr txBox="1"/>
          <p:nvPr/>
        </p:nvSpPr>
        <p:spPr>
          <a:xfrm>
            <a:off x="10058400" y="7233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-0.3</a:t>
            </a:r>
          </a:p>
        </p:txBody>
      </p:sp>
    </p:spTree>
    <p:extLst>
      <p:ext uri="{BB962C8B-B14F-4D97-AF65-F5344CB8AC3E}">
        <p14:creationId xmlns:p14="http://schemas.microsoft.com/office/powerpoint/2010/main" val="940040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F03A-A6B8-4FEC-9E43-E08831C1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t=1 </a:t>
            </a:r>
            <a:r>
              <a:rPr lang="en-US" dirty="0">
                <a:sym typeface="Wingdings" panose="05000000000000000000" pitchFamily="2" charset="2"/>
              </a:rPr>
              <a:t> t=2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FE33CA1-6A8E-4B86-93EB-0D3F9E995CDB}"/>
                  </a:ext>
                </a:extLst>
              </p:cNvPr>
              <p:cNvSpPr/>
              <p:nvPr/>
            </p:nvSpPr>
            <p:spPr>
              <a:xfrm>
                <a:off x="3034852" y="1041289"/>
                <a:ext cx="5401479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⟵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pt-BR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[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pt-BR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),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FE33CA1-6A8E-4B86-93EB-0D3F9E995C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852" y="1041289"/>
                <a:ext cx="5401479" cy="7645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A5B9C98-9D91-4586-87E0-61A5C803A9B5}"/>
                  </a:ext>
                </a:extLst>
              </p:cNvPr>
              <p:cNvSpPr/>
              <p:nvPr/>
            </p:nvSpPr>
            <p:spPr>
              <a:xfrm>
                <a:off x="5638800" y="1931823"/>
                <a:ext cx="138871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16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A5B9C98-9D91-4586-87E0-61A5C803A9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931823"/>
                <a:ext cx="1388713" cy="338554"/>
              </a:xfrm>
              <a:prstGeom prst="rect">
                <a:avLst/>
              </a:prstGeom>
              <a:blipFill>
                <a:blip r:embed="rId3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CB377F55-DBD3-495B-9DA0-8C44A0BB8845}"/>
              </a:ext>
            </a:extLst>
          </p:cNvPr>
          <p:cNvSpPr/>
          <p:nvPr/>
        </p:nvSpPr>
        <p:spPr>
          <a:xfrm rot="16200000">
            <a:off x="6137307" y="-82581"/>
            <a:ext cx="203137" cy="3962400"/>
          </a:xfrm>
          <a:prstGeom prst="leftBrace">
            <a:avLst>
              <a:gd name="adj1" fmla="val 8333"/>
              <a:gd name="adj2" fmla="val 50735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68931B-0FDD-4908-97F5-49C300B9E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8600" y="2607748"/>
            <a:ext cx="3143689" cy="41672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C414D-61C9-4623-B25B-F701235D5B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3958" y="2606643"/>
            <a:ext cx="3115195" cy="41694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376888E-FB8B-45FF-8D2B-53C1E5F4539E}"/>
                  </a:ext>
                </a:extLst>
              </p:cNvPr>
              <p:cNvSpPr/>
              <p:nvPr/>
            </p:nvSpPr>
            <p:spPr>
              <a:xfrm>
                <a:off x="1313676" y="2117178"/>
                <a:ext cx="9735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376888E-FB8B-45FF-8D2B-53C1E5F453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676" y="2117178"/>
                <a:ext cx="973536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333FC7D-8906-45CA-8602-D94C623BB234}"/>
                  </a:ext>
                </a:extLst>
              </p:cNvPr>
              <p:cNvSpPr/>
              <p:nvPr/>
            </p:nvSpPr>
            <p:spPr>
              <a:xfrm>
                <a:off x="9810311" y="2117178"/>
                <a:ext cx="8472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333FC7D-8906-45CA-8602-D94C623BB2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311" y="2117178"/>
                <a:ext cx="847220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44750CE-2ABB-4EBA-B60A-8BFE56450254}"/>
                  </a:ext>
                </a:extLst>
              </p:cNvPr>
              <p:cNvSpPr/>
              <p:nvPr/>
            </p:nvSpPr>
            <p:spPr>
              <a:xfrm>
                <a:off x="4009372" y="2679638"/>
                <a:ext cx="4210704" cy="18613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2,2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0.8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0.8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(−10)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(−0.3)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(−0.3)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≈−7.55</m:t>
                      </m:r>
                    </m:oMath>
                  </m:oMathPara>
                </a14:m>
                <a:br>
                  <a:rPr lang="en-US" i="1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b="0" dirty="0">
                  <a:solidFill>
                    <a:srgbClr val="008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44750CE-2ABB-4EBA-B60A-8BFE564502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372" y="2679638"/>
                <a:ext cx="4210704" cy="1861343"/>
              </a:xfrm>
              <a:prstGeom prst="rect">
                <a:avLst/>
              </a:prstGeom>
              <a:blipFill>
                <a:blip r:embed="rId8"/>
                <a:stretch>
                  <a:fillRect b="-2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EECB2B8-59DB-4BEC-A824-33BD7FB5DA84}"/>
              </a:ext>
            </a:extLst>
          </p:cNvPr>
          <p:cNvSpPr txBox="1"/>
          <p:nvPr/>
        </p:nvSpPr>
        <p:spPr>
          <a:xfrm>
            <a:off x="10058400" y="7233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-0.3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B3B4DB6-BD5A-4B00-BD35-602B3E7C4D97}"/>
                  </a:ext>
                </a:extLst>
              </p:cNvPr>
              <p:cNvSpPr/>
              <p:nvPr/>
            </p:nvSpPr>
            <p:spPr>
              <a:xfrm>
                <a:off x="3986171" y="4886039"/>
                <a:ext cx="4210704" cy="18613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2,3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0.8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0.8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(−10)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(100)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(−0.3)</m:t>
                          </m:r>
                        </m:e>
                      </m:d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1.47</m:t>
                      </m:r>
                    </m:oMath>
                  </m:oMathPara>
                </a14:m>
                <a:endParaRPr lang="en-US" b="0" dirty="0">
                  <a:solidFill>
                    <a:srgbClr val="008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B3B4DB6-BD5A-4B00-BD35-602B3E7C4D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171" y="4886039"/>
                <a:ext cx="4210704" cy="1861343"/>
              </a:xfrm>
              <a:prstGeom prst="rect">
                <a:avLst/>
              </a:prstGeom>
              <a:blipFill>
                <a:blip r:embed="rId9"/>
                <a:stretch>
                  <a:fillRect b="-2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0441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F03A-A6B8-4FEC-9E43-E08831C1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t=2 </a:t>
            </a:r>
            <a:r>
              <a:rPr lang="en-US" dirty="0">
                <a:sym typeface="Wingdings" panose="05000000000000000000" pitchFamily="2" charset="2"/>
              </a:rPr>
              <a:t> t=3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FE33CA1-6A8E-4B86-93EB-0D3F9E995CDB}"/>
                  </a:ext>
                </a:extLst>
              </p:cNvPr>
              <p:cNvSpPr/>
              <p:nvPr/>
            </p:nvSpPr>
            <p:spPr>
              <a:xfrm>
                <a:off x="3034852" y="1041289"/>
                <a:ext cx="5401479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⟵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pt-BR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[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pt-BR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),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FE33CA1-6A8E-4B86-93EB-0D3F9E995C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852" y="1041289"/>
                <a:ext cx="5401479" cy="7645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A5B9C98-9D91-4586-87E0-61A5C803A9B5}"/>
                  </a:ext>
                </a:extLst>
              </p:cNvPr>
              <p:cNvSpPr/>
              <p:nvPr/>
            </p:nvSpPr>
            <p:spPr>
              <a:xfrm>
                <a:off x="5638800" y="1931823"/>
                <a:ext cx="138871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16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A5B9C98-9D91-4586-87E0-61A5C803A9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931823"/>
                <a:ext cx="1388713" cy="338554"/>
              </a:xfrm>
              <a:prstGeom prst="rect">
                <a:avLst/>
              </a:prstGeom>
              <a:blipFill>
                <a:blip r:embed="rId3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CB377F55-DBD3-495B-9DA0-8C44A0BB8845}"/>
              </a:ext>
            </a:extLst>
          </p:cNvPr>
          <p:cNvSpPr/>
          <p:nvPr/>
        </p:nvSpPr>
        <p:spPr>
          <a:xfrm rot="16200000">
            <a:off x="6137307" y="-82581"/>
            <a:ext cx="203137" cy="3962400"/>
          </a:xfrm>
          <a:prstGeom prst="leftBrace">
            <a:avLst>
              <a:gd name="adj1" fmla="val 8333"/>
              <a:gd name="adj2" fmla="val 50735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68931B-0FDD-4908-97F5-49C300B9E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832" y="2607748"/>
            <a:ext cx="3113225" cy="416721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C414D-61C9-4623-B25B-F701235D5B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3958" y="2612980"/>
            <a:ext cx="3115195" cy="41567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376888E-FB8B-45FF-8D2B-53C1E5F4539E}"/>
                  </a:ext>
                </a:extLst>
              </p:cNvPr>
              <p:cNvSpPr/>
              <p:nvPr/>
            </p:nvSpPr>
            <p:spPr>
              <a:xfrm>
                <a:off x="1313676" y="2117178"/>
                <a:ext cx="9735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376888E-FB8B-45FF-8D2B-53C1E5F453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676" y="2117178"/>
                <a:ext cx="973536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333FC7D-8906-45CA-8602-D94C623BB234}"/>
                  </a:ext>
                </a:extLst>
              </p:cNvPr>
              <p:cNvSpPr/>
              <p:nvPr/>
            </p:nvSpPr>
            <p:spPr>
              <a:xfrm>
                <a:off x="9810311" y="2117178"/>
                <a:ext cx="8472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333FC7D-8906-45CA-8602-D94C623BB2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311" y="2117178"/>
                <a:ext cx="847220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44750CE-2ABB-4EBA-B60A-8BFE56450254}"/>
                  </a:ext>
                </a:extLst>
              </p:cNvPr>
              <p:cNvSpPr/>
              <p:nvPr/>
            </p:nvSpPr>
            <p:spPr>
              <a:xfrm>
                <a:off x="4009372" y="2679638"/>
                <a:ext cx="4280339" cy="18613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2,2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0.8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0.8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(−10)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(1.47)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−7.55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−8.05</m:t>
                      </m:r>
                    </m:oMath>
                  </m:oMathPara>
                </a14:m>
                <a:br>
                  <a:rPr lang="en-US" i="1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b="0" dirty="0">
                  <a:solidFill>
                    <a:srgbClr val="008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44750CE-2ABB-4EBA-B60A-8BFE564502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372" y="2679638"/>
                <a:ext cx="4280339" cy="1861343"/>
              </a:xfrm>
              <a:prstGeom prst="rect">
                <a:avLst/>
              </a:prstGeom>
              <a:blipFill>
                <a:blip r:embed="rId8"/>
                <a:stretch>
                  <a:fillRect b="-2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EECB2B8-59DB-4BEC-A824-33BD7FB5DA84}"/>
              </a:ext>
            </a:extLst>
          </p:cNvPr>
          <p:cNvSpPr txBox="1"/>
          <p:nvPr/>
        </p:nvSpPr>
        <p:spPr>
          <a:xfrm>
            <a:off x="10058400" y="7233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-0.3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B3B4DB6-BD5A-4B00-BD35-602B3E7C4D97}"/>
                  </a:ext>
                </a:extLst>
              </p:cNvPr>
              <p:cNvSpPr/>
              <p:nvPr/>
            </p:nvSpPr>
            <p:spPr>
              <a:xfrm>
                <a:off x="3986171" y="4886039"/>
                <a:ext cx="4137736" cy="1861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0.8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,1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0.8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(−10)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(−7.55)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7.55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−8.86</m:t>
                      </m:r>
                    </m:oMath>
                  </m:oMathPara>
                </a14:m>
                <a:endParaRPr lang="en-US" b="0" dirty="0">
                  <a:solidFill>
                    <a:srgbClr val="008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B3B4DB6-BD5A-4B00-BD35-602B3E7C4D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171" y="4886039"/>
                <a:ext cx="4137736" cy="1861279"/>
              </a:xfrm>
              <a:prstGeom prst="rect">
                <a:avLst/>
              </a:prstGeom>
              <a:blipFill>
                <a:blip r:embed="rId9"/>
                <a:stretch>
                  <a:fillRect b="-2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718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F03A-A6B8-4FEC-9E43-E08831C1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t=3 </a:t>
            </a:r>
            <a:r>
              <a:rPr lang="en-US" dirty="0">
                <a:sym typeface="Wingdings" panose="05000000000000000000" pitchFamily="2" charset="2"/>
              </a:rPr>
              <a:t> t=4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FE33CA1-6A8E-4B86-93EB-0D3F9E995CDB}"/>
                  </a:ext>
                </a:extLst>
              </p:cNvPr>
              <p:cNvSpPr/>
              <p:nvPr/>
            </p:nvSpPr>
            <p:spPr>
              <a:xfrm>
                <a:off x="3034852" y="1041289"/>
                <a:ext cx="5401479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⟵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pt-BR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[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pt-BR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),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FE33CA1-6A8E-4B86-93EB-0D3F9E995C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852" y="1041289"/>
                <a:ext cx="5401479" cy="7645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A5B9C98-9D91-4586-87E0-61A5C803A9B5}"/>
                  </a:ext>
                </a:extLst>
              </p:cNvPr>
              <p:cNvSpPr/>
              <p:nvPr/>
            </p:nvSpPr>
            <p:spPr>
              <a:xfrm>
                <a:off x="5638800" y="1931823"/>
                <a:ext cx="138871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16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A5B9C98-9D91-4586-87E0-61A5C803A9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931823"/>
                <a:ext cx="1388713" cy="338554"/>
              </a:xfrm>
              <a:prstGeom prst="rect">
                <a:avLst/>
              </a:prstGeom>
              <a:blipFill>
                <a:blip r:embed="rId3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CB377F55-DBD3-495B-9DA0-8C44A0BB8845}"/>
              </a:ext>
            </a:extLst>
          </p:cNvPr>
          <p:cNvSpPr/>
          <p:nvPr/>
        </p:nvSpPr>
        <p:spPr>
          <a:xfrm rot="16200000">
            <a:off x="6137307" y="-82581"/>
            <a:ext cx="203137" cy="3962400"/>
          </a:xfrm>
          <a:prstGeom prst="leftBrace">
            <a:avLst>
              <a:gd name="adj1" fmla="val 8333"/>
              <a:gd name="adj2" fmla="val 50735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68931B-0FDD-4908-97F5-49C300B9E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832" y="2613841"/>
            <a:ext cx="3113225" cy="415502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C414D-61C9-4623-B25B-F701235D5B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3958" y="2616141"/>
            <a:ext cx="3115195" cy="41504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376888E-FB8B-45FF-8D2B-53C1E5F4539E}"/>
                  </a:ext>
                </a:extLst>
              </p:cNvPr>
              <p:cNvSpPr/>
              <p:nvPr/>
            </p:nvSpPr>
            <p:spPr>
              <a:xfrm>
                <a:off x="1313676" y="2117178"/>
                <a:ext cx="9735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376888E-FB8B-45FF-8D2B-53C1E5F453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676" y="2117178"/>
                <a:ext cx="973536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333FC7D-8906-45CA-8602-D94C623BB234}"/>
                  </a:ext>
                </a:extLst>
              </p:cNvPr>
              <p:cNvSpPr/>
              <p:nvPr/>
            </p:nvSpPr>
            <p:spPr>
              <a:xfrm>
                <a:off x="9810311" y="2117178"/>
                <a:ext cx="8472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333FC7D-8906-45CA-8602-D94C623BB2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311" y="2117178"/>
                <a:ext cx="847220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44750CE-2ABB-4EBA-B60A-8BFE56450254}"/>
                  </a:ext>
                </a:extLst>
              </p:cNvPr>
              <p:cNvSpPr/>
              <p:nvPr/>
            </p:nvSpPr>
            <p:spPr>
              <a:xfrm>
                <a:off x="4009372" y="2679638"/>
                <a:ext cx="4217052" cy="18613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82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86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22</m:t>
                      </m:r>
                    </m:oMath>
                  </m:oMathPara>
                </a14:m>
                <a:br>
                  <a:rPr lang="en-US" i="1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b="0" dirty="0">
                  <a:solidFill>
                    <a:srgbClr val="008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44750CE-2ABB-4EBA-B60A-8BFE564502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372" y="2679638"/>
                <a:ext cx="4217052" cy="1861343"/>
              </a:xfrm>
              <a:prstGeom prst="rect">
                <a:avLst/>
              </a:prstGeom>
              <a:blipFill>
                <a:blip r:embed="rId8"/>
                <a:stretch>
                  <a:fillRect b="-2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EECB2B8-59DB-4BEC-A824-33BD7FB5DA84}"/>
              </a:ext>
            </a:extLst>
          </p:cNvPr>
          <p:cNvSpPr txBox="1"/>
          <p:nvPr/>
        </p:nvSpPr>
        <p:spPr>
          <a:xfrm>
            <a:off x="10058400" y="7233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-0.3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B3B4DB6-BD5A-4B00-BD35-602B3E7C4D97}"/>
                  </a:ext>
                </a:extLst>
              </p:cNvPr>
              <p:cNvSpPr/>
              <p:nvPr/>
            </p:nvSpPr>
            <p:spPr>
              <a:xfrm>
                <a:off x="3986171" y="4886039"/>
                <a:ext cx="4137736" cy="1861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4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05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86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9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02</m:t>
                      </m:r>
                    </m:oMath>
                  </m:oMathPara>
                </a14:m>
                <a:endParaRPr lang="en-US" b="0" dirty="0">
                  <a:solidFill>
                    <a:srgbClr val="008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B3B4DB6-BD5A-4B00-BD35-602B3E7C4D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171" y="4886039"/>
                <a:ext cx="4137736" cy="1861279"/>
              </a:xfrm>
              <a:prstGeom prst="rect">
                <a:avLst/>
              </a:prstGeom>
              <a:blipFill>
                <a:blip r:embed="rId9"/>
                <a:stretch>
                  <a:fillRect b="-2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155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6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F03A-A6B8-4FEC-9E43-E08831C1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t=4 </a:t>
            </a:r>
            <a:r>
              <a:rPr lang="en-US" dirty="0">
                <a:sym typeface="Wingdings" panose="05000000000000000000" pitchFamily="2" charset="2"/>
              </a:rPr>
              <a:t> t=5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FE33CA1-6A8E-4B86-93EB-0D3F9E995CDB}"/>
                  </a:ext>
                </a:extLst>
              </p:cNvPr>
              <p:cNvSpPr/>
              <p:nvPr/>
            </p:nvSpPr>
            <p:spPr>
              <a:xfrm>
                <a:off x="3034852" y="1041289"/>
                <a:ext cx="5401479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⟵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pt-BR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[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pt-BR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),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FE33CA1-6A8E-4B86-93EB-0D3F9E995C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852" y="1041289"/>
                <a:ext cx="5401479" cy="7645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A5B9C98-9D91-4586-87E0-61A5C803A9B5}"/>
                  </a:ext>
                </a:extLst>
              </p:cNvPr>
              <p:cNvSpPr/>
              <p:nvPr/>
            </p:nvSpPr>
            <p:spPr>
              <a:xfrm>
                <a:off x="5638800" y="1931823"/>
                <a:ext cx="138871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16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A5B9C98-9D91-4586-87E0-61A5C803A9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931823"/>
                <a:ext cx="1388713" cy="338554"/>
              </a:xfrm>
              <a:prstGeom prst="rect">
                <a:avLst/>
              </a:prstGeom>
              <a:blipFill>
                <a:blip r:embed="rId3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CB377F55-DBD3-495B-9DA0-8C44A0BB8845}"/>
              </a:ext>
            </a:extLst>
          </p:cNvPr>
          <p:cNvSpPr/>
          <p:nvPr/>
        </p:nvSpPr>
        <p:spPr>
          <a:xfrm rot="16200000">
            <a:off x="6137307" y="-82581"/>
            <a:ext cx="203137" cy="3962400"/>
          </a:xfrm>
          <a:prstGeom prst="leftBrace">
            <a:avLst>
              <a:gd name="adj1" fmla="val 8333"/>
              <a:gd name="adj2" fmla="val 50735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68931B-0FDD-4908-97F5-49C300B9E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832" y="2616886"/>
            <a:ext cx="3113225" cy="414893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C414D-61C9-4623-B25B-F701235D5B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3958" y="2619278"/>
            <a:ext cx="3115195" cy="41441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376888E-FB8B-45FF-8D2B-53C1E5F4539E}"/>
                  </a:ext>
                </a:extLst>
              </p:cNvPr>
              <p:cNvSpPr/>
              <p:nvPr/>
            </p:nvSpPr>
            <p:spPr>
              <a:xfrm>
                <a:off x="1313676" y="2117178"/>
                <a:ext cx="9735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376888E-FB8B-45FF-8D2B-53C1E5F453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676" y="2117178"/>
                <a:ext cx="973536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333FC7D-8906-45CA-8602-D94C623BB234}"/>
                  </a:ext>
                </a:extLst>
              </p:cNvPr>
              <p:cNvSpPr/>
              <p:nvPr/>
            </p:nvSpPr>
            <p:spPr>
              <a:xfrm>
                <a:off x="9810311" y="2117178"/>
                <a:ext cx="8472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333FC7D-8906-45CA-8602-D94C623BB2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311" y="2117178"/>
                <a:ext cx="847220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44750CE-2ABB-4EBA-B60A-8BFE56450254}"/>
                  </a:ext>
                </a:extLst>
              </p:cNvPr>
              <p:cNvSpPr/>
              <p:nvPr/>
            </p:nvSpPr>
            <p:spPr>
              <a:xfrm>
                <a:off x="4009372" y="2679638"/>
                <a:ext cx="4217052" cy="18613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78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02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24</m:t>
                      </m:r>
                    </m:oMath>
                  </m:oMathPara>
                </a14:m>
                <a:br>
                  <a:rPr lang="en-US" i="1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b="0" dirty="0">
                  <a:solidFill>
                    <a:srgbClr val="008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44750CE-2ABB-4EBA-B60A-8BFE564502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372" y="2679638"/>
                <a:ext cx="4217052" cy="1861343"/>
              </a:xfrm>
              <a:prstGeom prst="rect">
                <a:avLst/>
              </a:prstGeom>
              <a:blipFill>
                <a:blip r:embed="rId8"/>
                <a:stretch>
                  <a:fillRect b="-2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EECB2B8-59DB-4BEC-A824-33BD7FB5DA84}"/>
              </a:ext>
            </a:extLst>
          </p:cNvPr>
          <p:cNvSpPr txBox="1"/>
          <p:nvPr/>
        </p:nvSpPr>
        <p:spPr>
          <a:xfrm>
            <a:off x="10058400" y="7233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-0.3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B3B4DB6-BD5A-4B00-BD35-602B3E7C4D97}"/>
                  </a:ext>
                </a:extLst>
              </p:cNvPr>
              <p:cNvSpPr/>
              <p:nvPr/>
            </p:nvSpPr>
            <p:spPr>
              <a:xfrm>
                <a:off x="3986171" y="4886039"/>
                <a:ext cx="4120295" cy="1861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5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22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76</m:t>
                      </m:r>
                    </m:oMath>
                  </m:oMathPara>
                </a14:m>
                <a:endParaRPr lang="en-US" b="0" dirty="0">
                  <a:solidFill>
                    <a:srgbClr val="008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B3B4DB6-BD5A-4B00-BD35-602B3E7C4D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171" y="4886039"/>
                <a:ext cx="4120295" cy="1861279"/>
              </a:xfrm>
              <a:prstGeom prst="rect">
                <a:avLst/>
              </a:prstGeom>
              <a:blipFill>
                <a:blip r:embed="rId9"/>
                <a:stretch>
                  <a:fillRect b="-2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8529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F03A-A6B8-4FEC-9E43-E08831C1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t=5 </a:t>
            </a:r>
            <a:r>
              <a:rPr lang="en-US" dirty="0">
                <a:sym typeface="Wingdings" panose="05000000000000000000" pitchFamily="2" charset="2"/>
              </a:rPr>
              <a:t> t=6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FE33CA1-6A8E-4B86-93EB-0D3F9E995CDB}"/>
                  </a:ext>
                </a:extLst>
              </p:cNvPr>
              <p:cNvSpPr/>
              <p:nvPr/>
            </p:nvSpPr>
            <p:spPr>
              <a:xfrm>
                <a:off x="3034852" y="1041289"/>
                <a:ext cx="5401479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⟵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pt-BR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[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pt-BR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),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FE33CA1-6A8E-4B86-93EB-0D3F9E995C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852" y="1041289"/>
                <a:ext cx="5401479" cy="7645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A5B9C98-9D91-4586-87E0-61A5C803A9B5}"/>
                  </a:ext>
                </a:extLst>
              </p:cNvPr>
              <p:cNvSpPr/>
              <p:nvPr/>
            </p:nvSpPr>
            <p:spPr>
              <a:xfrm>
                <a:off x="5638800" y="1931823"/>
                <a:ext cx="138871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16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A5B9C98-9D91-4586-87E0-61A5C803A9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931823"/>
                <a:ext cx="1388713" cy="338554"/>
              </a:xfrm>
              <a:prstGeom prst="rect">
                <a:avLst/>
              </a:prstGeom>
              <a:blipFill>
                <a:blip r:embed="rId3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CB377F55-DBD3-495B-9DA0-8C44A0BB8845}"/>
              </a:ext>
            </a:extLst>
          </p:cNvPr>
          <p:cNvSpPr/>
          <p:nvPr/>
        </p:nvSpPr>
        <p:spPr>
          <a:xfrm rot="16200000">
            <a:off x="6137307" y="-82581"/>
            <a:ext cx="203137" cy="3962400"/>
          </a:xfrm>
          <a:prstGeom prst="leftBrace">
            <a:avLst>
              <a:gd name="adj1" fmla="val 8333"/>
              <a:gd name="adj2" fmla="val 50735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68931B-0FDD-4908-97F5-49C300B9E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832" y="2622978"/>
            <a:ext cx="3113225" cy="41367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C414D-61C9-4623-B25B-F701235D5B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3958" y="2619278"/>
            <a:ext cx="3115194" cy="41441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376888E-FB8B-45FF-8D2B-53C1E5F4539E}"/>
                  </a:ext>
                </a:extLst>
              </p:cNvPr>
              <p:cNvSpPr/>
              <p:nvPr/>
            </p:nvSpPr>
            <p:spPr>
              <a:xfrm>
                <a:off x="1313676" y="2117178"/>
                <a:ext cx="9735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376888E-FB8B-45FF-8D2B-53C1E5F453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676" y="2117178"/>
                <a:ext cx="973536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333FC7D-8906-45CA-8602-D94C623BB234}"/>
                  </a:ext>
                </a:extLst>
              </p:cNvPr>
              <p:cNvSpPr/>
              <p:nvPr/>
            </p:nvSpPr>
            <p:spPr>
              <a:xfrm>
                <a:off x="9810311" y="2117178"/>
                <a:ext cx="8472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333FC7D-8906-45CA-8602-D94C623BB2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311" y="2117178"/>
                <a:ext cx="847220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44750CE-2ABB-4EBA-B60A-8BFE56450254}"/>
                  </a:ext>
                </a:extLst>
              </p:cNvPr>
              <p:cNvSpPr/>
              <p:nvPr/>
            </p:nvSpPr>
            <p:spPr>
              <a:xfrm>
                <a:off x="4009372" y="2679638"/>
                <a:ext cx="4217052" cy="18613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2,2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0.8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0.8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(−10)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(0.76)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−9.05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−8.25</m:t>
                      </m:r>
                    </m:oMath>
                  </m:oMathPara>
                </a14:m>
                <a:br>
                  <a:rPr lang="en-US" i="1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b="0" dirty="0">
                  <a:solidFill>
                    <a:srgbClr val="008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44750CE-2ABB-4EBA-B60A-8BFE564502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372" y="2679638"/>
                <a:ext cx="4217052" cy="1861343"/>
              </a:xfrm>
              <a:prstGeom prst="rect">
                <a:avLst/>
              </a:prstGeom>
              <a:blipFill>
                <a:blip r:embed="rId8"/>
                <a:stretch>
                  <a:fillRect b="-2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EECB2B8-59DB-4BEC-A824-33BD7FB5DA84}"/>
              </a:ext>
            </a:extLst>
          </p:cNvPr>
          <p:cNvSpPr txBox="1"/>
          <p:nvPr/>
        </p:nvSpPr>
        <p:spPr>
          <a:xfrm>
            <a:off x="10058400" y="7233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-0.3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B3B4DB6-BD5A-4B00-BD35-602B3E7C4D97}"/>
                  </a:ext>
                </a:extLst>
              </p:cNvPr>
              <p:cNvSpPr/>
              <p:nvPr/>
            </p:nvSpPr>
            <p:spPr>
              <a:xfrm>
                <a:off x="3986171" y="4886039"/>
                <a:ext cx="4120295" cy="1861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6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2,3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0.8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,2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0.8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(−10)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(100)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−0.3+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0.9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8.24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0.76</m:t>
                      </m:r>
                    </m:oMath>
                  </m:oMathPara>
                </a14:m>
                <a:endParaRPr lang="en-US" b="0" dirty="0">
                  <a:solidFill>
                    <a:srgbClr val="008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B3B4DB6-BD5A-4B00-BD35-602B3E7C4D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171" y="4886039"/>
                <a:ext cx="4120295" cy="1861279"/>
              </a:xfrm>
              <a:prstGeom prst="rect">
                <a:avLst/>
              </a:prstGeom>
              <a:blipFill>
                <a:blip r:embed="rId9"/>
                <a:stretch>
                  <a:fillRect b="-2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7297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F03A-A6B8-4FEC-9E43-E08831C1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t=6 </a:t>
            </a:r>
            <a:r>
              <a:rPr lang="en-US" dirty="0">
                <a:sym typeface="Wingdings" panose="05000000000000000000" pitchFamily="2" charset="2"/>
              </a:rPr>
              <a:t> t=7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FE33CA1-6A8E-4B86-93EB-0D3F9E995CDB}"/>
                  </a:ext>
                </a:extLst>
              </p:cNvPr>
              <p:cNvSpPr/>
              <p:nvPr/>
            </p:nvSpPr>
            <p:spPr>
              <a:xfrm>
                <a:off x="3034852" y="1041289"/>
                <a:ext cx="5401479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⟵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pt-BR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[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pt-BR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),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FE33CA1-6A8E-4B86-93EB-0D3F9E995C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34852" y="1041289"/>
                <a:ext cx="5401479" cy="7645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A5B9C98-9D91-4586-87E0-61A5C803A9B5}"/>
                  </a:ext>
                </a:extLst>
              </p:cNvPr>
              <p:cNvSpPr/>
              <p:nvPr/>
            </p:nvSpPr>
            <p:spPr>
              <a:xfrm>
                <a:off x="5638800" y="1931823"/>
                <a:ext cx="138871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16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8A5B9C98-9D91-4586-87E0-61A5C803A9B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1931823"/>
                <a:ext cx="1388713" cy="338554"/>
              </a:xfrm>
              <a:prstGeom prst="rect">
                <a:avLst/>
              </a:prstGeom>
              <a:blipFill>
                <a:blip r:embed="rId3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Left Brace 7">
            <a:extLst>
              <a:ext uri="{FF2B5EF4-FFF2-40B4-BE49-F238E27FC236}">
                <a16:creationId xmlns:a16="http://schemas.microsoft.com/office/drawing/2014/main" id="{CB377F55-DBD3-495B-9DA0-8C44A0BB8845}"/>
              </a:ext>
            </a:extLst>
          </p:cNvPr>
          <p:cNvSpPr/>
          <p:nvPr/>
        </p:nvSpPr>
        <p:spPr>
          <a:xfrm rot="16200000">
            <a:off x="6137307" y="-82581"/>
            <a:ext cx="203137" cy="3962400"/>
          </a:xfrm>
          <a:prstGeom prst="leftBrace">
            <a:avLst>
              <a:gd name="adj1" fmla="val 8333"/>
              <a:gd name="adj2" fmla="val 50735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68931B-0FDD-4908-97F5-49C300B9E1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832" y="2622978"/>
            <a:ext cx="3113224" cy="41367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C414D-61C9-4623-B25B-F701235D5B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33958" y="2619278"/>
            <a:ext cx="3115194" cy="41441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376888E-FB8B-45FF-8D2B-53C1E5F4539E}"/>
                  </a:ext>
                </a:extLst>
              </p:cNvPr>
              <p:cNvSpPr/>
              <p:nvPr/>
            </p:nvSpPr>
            <p:spPr>
              <a:xfrm>
                <a:off x="1313676" y="2117178"/>
                <a:ext cx="97353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376888E-FB8B-45FF-8D2B-53C1E5F453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676" y="2117178"/>
                <a:ext cx="973536" cy="369332"/>
              </a:xfrm>
              <a:prstGeom prst="rect">
                <a:avLst/>
              </a:prstGeom>
              <a:blipFill>
                <a:blip r:embed="rId6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333FC7D-8906-45CA-8602-D94C623BB234}"/>
                  </a:ext>
                </a:extLst>
              </p:cNvPr>
              <p:cNvSpPr/>
              <p:nvPr/>
            </p:nvSpPr>
            <p:spPr>
              <a:xfrm>
                <a:off x="9810311" y="2117178"/>
                <a:ext cx="8472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333FC7D-8906-45CA-8602-D94C623BB2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10311" y="2117178"/>
                <a:ext cx="847220" cy="369332"/>
              </a:xfrm>
              <a:prstGeom prst="rect">
                <a:avLst/>
              </a:prstGeom>
              <a:blipFill>
                <a:blip r:embed="rId7"/>
                <a:stretch>
                  <a:fillRect b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44750CE-2ABB-4EBA-B60A-8BFE56450254}"/>
                  </a:ext>
                </a:extLst>
              </p:cNvPr>
              <p:cNvSpPr/>
              <p:nvPr/>
            </p:nvSpPr>
            <p:spPr>
              <a:xfrm>
                <a:off x="4158244" y="2717667"/>
                <a:ext cx="4217052" cy="186134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76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05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25</m:t>
                      </m:r>
                    </m:oMath>
                  </m:oMathPara>
                </a14:m>
                <a:br>
                  <a:rPr lang="en-US" i="1" dirty="0">
                    <a:solidFill>
                      <a:srgbClr val="0000FF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</a:br>
                <a:endParaRPr lang="en-US" b="0" dirty="0">
                  <a:solidFill>
                    <a:srgbClr val="008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44750CE-2ABB-4EBA-B60A-8BFE564502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244" y="2717667"/>
                <a:ext cx="4217052" cy="1861343"/>
              </a:xfrm>
              <a:prstGeom prst="rect">
                <a:avLst/>
              </a:prstGeom>
              <a:blipFill>
                <a:blip r:embed="rId8"/>
                <a:stretch>
                  <a:fillRect b="-22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EECB2B8-59DB-4BEC-A824-33BD7FB5DA84}"/>
              </a:ext>
            </a:extLst>
          </p:cNvPr>
          <p:cNvSpPr txBox="1"/>
          <p:nvPr/>
        </p:nvSpPr>
        <p:spPr>
          <a:xfrm>
            <a:off x="10058400" y="7233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-0.3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B3B4DB6-BD5A-4B00-BD35-602B3E7C4D97}"/>
                  </a:ext>
                </a:extLst>
              </p:cNvPr>
              <p:cNvSpPr/>
              <p:nvPr/>
            </p:nvSpPr>
            <p:spPr>
              <a:xfrm>
                <a:off x="4159229" y="4727202"/>
                <a:ext cx="4120295" cy="18612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7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e>
                      </m:d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6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e>
                      </m:d>
                    </m:oMath>
                    <m:oMath xmlns:m="http://schemas.openxmlformats.org/officeDocument/2006/math">
                      <m:r>
                        <a:rPr lang="en-US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100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(−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8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25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76</m:t>
                      </m:r>
                    </m:oMath>
                  </m:oMathPara>
                </a14:m>
                <a:endParaRPr lang="en-US" b="0" dirty="0">
                  <a:solidFill>
                    <a:srgbClr val="008000"/>
                  </a:solidFill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B3B4DB6-BD5A-4B00-BD35-602B3E7C4D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9229" y="4727202"/>
                <a:ext cx="4120295" cy="1861279"/>
              </a:xfrm>
              <a:prstGeom prst="rect">
                <a:avLst/>
              </a:prstGeom>
              <a:blipFill>
                <a:blip r:embed="rId9"/>
                <a:stretch>
                  <a:fillRect b="-22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AF4C91A-E1C3-4926-8894-7CF66E336EF8}"/>
                  </a:ext>
                </a:extLst>
              </p:cNvPr>
              <p:cNvSpPr/>
              <p:nvPr/>
            </p:nvSpPr>
            <p:spPr>
              <a:xfrm>
                <a:off x="4034867" y="4140333"/>
                <a:ext cx="3959803" cy="575542"/>
              </a:xfrm>
              <a:custGeom>
                <a:avLst/>
                <a:gdLst>
                  <a:gd name="connsiteX0" fmla="*/ 0 w 3959803"/>
                  <a:gd name="connsiteY0" fmla="*/ 0 h 575542"/>
                  <a:gd name="connsiteX1" fmla="*/ 565686 w 3959803"/>
                  <a:gd name="connsiteY1" fmla="*/ 0 h 575542"/>
                  <a:gd name="connsiteX2" fmla="*/ 1170970 w 3959803"/>
                  <a:gd name="connsiteY2" fmla="*/ 0 h 575542"/>
                  <a:gd name="connsiteX3" fmla="*/ 1657460 w 3959803"/>
                  <a:gd name="connsiteY3" fmla="*/ 0 h 575542"/>
                  <a:gd name="connsiteX4" fmla="*/ 2223147 w 3959803"/>
                  <a:gd name="connsiteY4" fmla="*/ 0 h 575542"/>
                  <a:gd name="connsiteX5" fmla="*/ 2788833 w 3959803"/>
                  <a:gd name="connsiteY5" fmla="*/ 0 h 575542"/>
                  <a:gd name="connsiteX6" fmla="*/ 3314921 w 3959803"/>
                  <a:gd name="connsiteY6" fmla="*/ 0 h 575542"/>
                  <a:gd name="connsiteX7" fmla="*/ 3959803 w 3959803"/>
                  <a:gd name="connsiteY7" fmla="*/ 0 h 575542"/>
                  <a:gd name="connsiteX8" fmla="*/ 3959803 w 3959803"/>
                  <a:gd name="connsiteY8" fmla="*/ 575542 h 575542"/>
                  <a:gd name="connsiteX9" fmla="*/ 3512911 w 3959803"/>
                  <a:gd name="connsiteY9" fmla="*/ 575542 h 575542"/>
                  <a:gd name="connsiteX10" fmla="*/ 2907627 w 3959803"/>
                  <a:gd name="connsiteY10" fmla="*/ 575542 h 575542"/>
                  <a:gd name="connsiteX11" fmla="*/ 2302343 w 3959803"/>
                  <a:gd name="connsiteY11" fmla="*/ 575542 h 575542"/>
                  <a:gd name="connsiteX12" fmla="*/ 1697058 w 3959803"/>
                  <a:gd name="connsiteY12" fmla="*/ 575542 h 575542"/>
                  <a:gd name="connsiteX13" fmla="*/ 1250166 w 3959803"/>
                  <a:gd name="connsiteY13" fmla="*/ 575542 h 575542"/>
                  <a:gd name="connsiteX14" fmla="*/ 724078 w 3959803"/>
                  <a:gd name="connsiteY14" fmla="*/ 575542 h 575542"/>
                  <a:gd name="connsiteX15" fmla="*/ 0 w 3959803"/>
                  <a:gd name="connsiteY15" fmla="*/ 575542 h 575542"/>
                  <a:gd name="connsiteX16" fmla="*/ 0 w 3959803"/>
                  <a:gd name="connsiteY16" fmla="*/ 0 h 575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59803" h="575542" fill="none" extrusionOk="0">
                    <a:moveTo>
                      <a:pt x="0" y="0"/>
                    </a:moveTo>
                    <a:cubicBezTo>
                      <a:pt x="125223" y="-58954"/>
                      <a:pt x="417668" y="67571"/>
                      <a:pt x="565686" y="0"/>
                    </a:cubicBezTo>
                    <a:cubicBezTo>
                      <a:pt x="713704" y="-67571"/>
                      <a:pt x="960607" y="71759"/>
                      <a:pt x="1170970" y="0"/>
                    </a:cubicBezTo>
                    <a:cubicBezTo>
                      <a:pt x="1381333" y="-71759"/>
                      <a:pt x="1527067" y="41460"/>
                      <a:pt x="1657460" y="0"/>
                    </a:cubicBezTo>
                    <a:cubicBezTo>
                      <a:pt x="1787853" y="-41460"/>
                      <a:pt x="2030743" y="9909"/>
                      <a:pt x="2223147" y="0"/>
                    </a:cubicBezTo>
                    <a:cubicBezTo>
                      <a:pt x="2415551" y="-9909"/>
                      <a:pt x="2635609" y="5181"/>
                      <a:pt x="2788833" y="0"/>
                    </a:cubicBezTo>
                    <a:cubicBezTo>
                      <a:pt x="2942057" y="-5181"/>
                      <a:pt x="3106729" y="56581"/>
                      <a:pt x="3314921" y="0"/>
                    </a:cubicBezTo>
                    <a:cubicBezTo>
                      <a:pt x="3523113" y="-56581"/>
                      <a:pt x="3798128" y="6310"/>
                      <a:pt x="3959803" y="0"/>
                    </a:cubicBezTo>
                    <a:cubicBezTo>
                      <a:pt x="3963135" y="219806"/>
                      <a:pt x="3924380" y="392891"/>
                      <a:pt x="3959803" y="575542"/>
                    </a:cubicBezTo>
                    <a:cubicBezTo>
                      <a:pt x="3848021" y="616453"/>
                      <a:pt x="3658121" y="530991"/>
                      <a:pt x="3512911" y="575542"/>
                    </a:cubicBezTo>
                    <a:cubicBezTo>
                      <a:pt x="3367701" y="620093"/>
                      <a:pt x="3071149" y="562125"/>
                      <a:pt x="2907627" y="575542"/>
                    </a:cubicBezTo>
                    <a:cubicBezTo>
                      <a:pt x="2744105" y="588959"/>
                      <a:pt x="2538915" y="554450"/>
                      <a:pt x="2302343" y="575542"/>
                    </a:cubicBezTo>
                    <a:cubicBezTo>
                      <a:pt x="2065771" y="596634"/>
                      <a:pt x="1892832" y="521972"/>
                      <a:pt x="1697058" y="575542"/>
                    </a:cubicBezTo>
                    <a:cubicBezTo>
                      <a:pt x="1501284" y="629112"/>
                      <a:pt x="1361785" y="527326"/>
                      <a:pt x="1250166" y="575542"/>
                    </a:cubicBezTo>
                    <a:cubicBezTo>
                      <a:pt x="1138547" y="623758"/>
                      <a:pt x="882548" y="563706"/>
                      <a:pt x="724078" y="575542"/>
                    </a:cubicBezTo>
                    <a:cubicBezTo>
                      <a:pt x="565608" y="587378"/>
                      <a:pt x="285803" y="512432"/>
                      <a:pt x="0" y="575542"/>
                    </a:cubicBezTo>
                    <a:cubicBezTo>
                      <a:pt x="-44222" y="457134"/>
                      <a:pt x="23843" y="129903"/>
                      <a:pt x="0" y="0"/>
                    </a:cubicBezTo>
                    <a:close/>
                  </a:path>
                  <a:path w="3959803" h="575542" stroke="0" extrusionOk="0">
                    <a:moveTo>
                      <a:pt x="0" y="0"/>
                    </a:moveTo>
                    <a:cubicBezTo>
                      <a:pt x="261282" y="-33490"/>
                      <a:pt x="305700" y="20055"/>
                      <a:pt x="526088" y="0"/>
                    </a:cubicBezTo>
                    <a:cubicBezTo>
                      <a:pt x="746476" y="-20055"/>
                      <a:pt x="1025059" y="46182"/>
                      <a:pt x="1170970" y="0"/>
                    </a:cubicBezTo>
                    <a:cubicBezTo>
                      <a:pt x="1316881" y="-46182"/>
                      <a:pt x="1457996" y="416"/>
                      <a:pt x="1736656" y="0"/>
                    </a:cubicBezTo>
                    <a:cubicBezTo>
                      <a:pt x="2015316" y="-416"/>
                      <a:pt x="2172499" y="29302"/>
                      <a:pt x="2302343" y="0"/>
                    </a:cubicBezTo>
                    <a:cubicBezTo>
                      <a:pt x="2432187" y="-29302"/>
                      <a:pt x="2719875" y="32611"/>
                      <a:pt x="2907627" y="0"/>
                    </a:cubicBezTo>
                    <a:cubicBezTo>
                      <a:pt x="3095379" y="-32611"/>
                      <a:pt x="3135006" y="43730"/>
                      <a:pt x="3354519" y="0"/>
                    </a:cubicBezTo>
                    <a:cubicBezTo>
                      <a:pt x="3574032" y="-43730"/>
                      <a:pt x="3814093" y="45984"/>
                      <a:pt x="3959803" y="0"/>
                    </a:cubicBezTo>
                    <a:cubicBezTo>
                      <a:pt x="4018773" y="242918"/>
                      <a:pt x="3905049" y="392182"/>
                      <a:pt x="3959803" y="575542"/>
                    </a:cubicBezTo>
                    <a:cubicBezTo>
                      <a:pt x="3810310" y="582441"/>
                      <a:pt x="3493012" y="540151"/>
                      <a:pt x="3314921" y="575542"/>
                    </a:cubicBezTo>
                    <a:cubicBezTo>
                      <a:pt x="3136830" y="610933"/>
                      <a:pt x="2987877" y="567983"/>
                      <a:pt x="2828431" y="575542"/>
                    </a:cubicBezTo>
                    <a:cubicBezTo>
                      <a:pt x="2668985" y="583101"/>
                      <a:pt x="2397713" y="569084"/>
                      <a:pt x="2262745" y="575542"/>
                    </a:cubicBezTo>
                    <a:cubicBezTo>
                      <a:pt x="2127777" y="582000"/>
                      <a:pt x="1977576" y="540770"/>
                      <a:pt x="1776254" y="575542"/>
                    </a:cubicBezTo>
                    <a:cubicBezTo>
                      <a:pt x="1574932" y="610314"/>
                      <a:pt x="1300081" y="549591"/>
                      <a:pt x="1170970" y="575542"/>
                    </a:cubicBezTo>
                    <a:cubicBezTo>
                      <a:pt x="1041859" y="601493"/>
                      <a:pt x="795973" y="526753"/>
                      <a:pt x="684480" y="575542"/>
                    </a:cubicBezTo>
                    <a:cubicBezTo>
                      <a:pt x="572987" y="624331"/>
                      <a:pt x="226303" y="506886"/>
                      <a:pt x="0" y="575542"/>
                    </a:cubicBezTo>
                    <a:cubicBezTo>
                      <a:pt x="-8788" y="419243"/>
                      <a:pt x="9631" y="115590"/>
                      <a:pt x="0" y="0"/>
                    </a:cubicBezTo>
                    <a:close/>
                  </a:path>
                </a:pathLst>
              </a:custGeom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3112467436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square">
                <a:spAutoFit/>
              </a:bodyPr>
              <a:lstStyle/>
              <a:p>
                <a:r>
                  <a:rPr lang="en-US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t-BR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pt-BR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pt-BR" sz="240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2400" i="1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</m:lim>
                        </m:limLow>
                      </m:fName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</m:sSubSup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  <m:r>
                          <m:rPr>
                            <m:nor/>
                          </m:rPr>
                          <a:rPr lang="en-US" sz="2400" dirty="0">
                            <a:solidFill>
                              <a:srgbClr val="0000FF"/>
                            </a:solidFill>
                            <a:latin typeface="Calibri"/>
                            <a:cs typeface="Calibri"/>
                          </a:rPr>
                          <m:t>)</m:t>
                        </m:r>
                        <m:r>
                          <a:rPr lang="en-US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</m:sSubSup>
                        <m:d>
                          <m:dPr>
                            <m:ctrlP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cs typeface="Calibri"/>
                              </a:rPr>
                              <m:t>𝑠</m:t>
                            </m:r>
                            <m:r>
                              <m:rPr>
                                <m:nor/>
                              </m:rPr>
                              <a:rPr lang="en-US" sz="2400" dirty="0">
                                <a:solidFill>
                                  <a:srgbClr val="0000FF"/>
                                </a:solidFill>
                                <a:latin typeface="Calibri"/>
                                <a:cs typeface="Calibri"/>
                              </a:rPr>
                              <m:t>)</m:t>
                            </m:r>
                            <m:r>
                              <m:rPr>
                                <m:nor/>
                              </m:rPr>
                              <a:rPr lang="en-US" sz="2400" dirty="0">
                                <a:solidFill>
                                  <a:srgbClr val="0000FF"/>
                                </a:solidFill>
                                <a:latin typeface="Calibri"/>
                                <a:cs typeface="Calibri"/>
                              </a:rPr>
                              <m:t>|</m:t>
                            </m:r>
                          </m:e>
                        </m:d>
                        <m:r>
                          <a:rPr lang="en-US" sz="2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&lt;</m:t>
                        </m:r>
                        <m:r>
                          <a:rPr lang="en-US" sz="24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𝜀</m:t>
                        </m:r>
                      </m:e>
                    </m:func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AF4C91A-E1C3-4926-8894-7CF66E336EF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4867" y="4140333"/>
                <a:ext cx="3959803" cy="57554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  <a:extLst>
                  <a:ext uri="{C807C97D-BFC1-408E-A445-0C87EB9F89A2}">
                    <ask:lineSketchStyleProps xmlns:ask="http://schemas.microsoft.com/office/drawing/2018/sketchyshapes" sd="3112467436">
                      <a:custGeom>
                        <a:avLst/>
                        <a:gdLst>
                          <a:gd name="connsiteX0" fmla="*/ 0 w 3959803"/>
                          <a:gd name="connsiteY0" fmla="*/ 0 h 575542"/>
                          <a:gd name="connsiteX1" fmla="*/ 565686 w 3959803"/>
                          <a:gd name="connsiteY1" fmla="*/ 0 h 575542"/>
                          <a:gd name="connsiteX2" fmla="*/ 1170970 w 3959803"/>
                          <a:gd name="connsiteY2" fmla="*/ 0 h 575542"/>
                          <a:gd name="connsiteX3" fmla="*/ 1657460 w 3959803"/>
                          <a:gd name="connsiteY3" fmla="*/ 0 h 575542"/>
                          <a:gd name="connsiteX4" fmla="*/ 2223147 w 3959803"/>
                          <a:gd name="connsiteY4" fmla="*/ 0 h 575542"/>
                          <a:gd name="connsiteX5" fmla="*/ 2788833 w 3959803"/>
                          <a:gd name="connsiteY5" fmla="*/ 0 h 575542"/>
                          <a:gd name="connsiteX6" fmla="*/ 3314921 w 3959803"/>
                          <a:gd name="connsiteY6" fmla="*/ 0 h 575542"/>
                          <a:gd name="connsiteX7" fmla="*/ 3959803 w 3959803"/>
                          <a:gd name="connsiteY7" fmla="*/ 0 h 575542"/>
                          <a:gd name="connsiteX8" fmla="*/ 3959803 w 3959803"/>
                          <a:gd name="connsiteY8" fmla="*/ 575542 h 575542"/>
                          <a:gd name="connsiteX9" fmla="*/ 3512911 w 3959803"/>
                          <a:gd name="connsiteY9" fmla="*/ 575542 h 575542"/>
                          <a:gd name="connsiteX10" fmla="*/ 2907627 w 3959803"/>
                          <a:gd name="connsiteY10" fmla="*/ 575542 h 575542"/>
                          <a:gd name="connsiteX11" fmla="*/ 2302343 w 3959803"/>
                          <a:gd name="connsiteY11" fmla="*/ 575542 h 575542"/>
                          <a:gd name="connsiteX12" fmla="*/ 1697058 w 3959803"/>
                          <a:gd name="connsiteY12" fmla="*/ 575542 h 575542"/>
                          <a:gd name="connsiteX13" fmla="*/ 1250166 w 3959803"/>
                          <a:gd name="connsiteY13" fmla="*/ 575542 h 575542"/>
                          <a:gd name="connsiteX14" fmla="*/ 724078 w 3959803"/>
                          <a:gd name="connsiteY14" fmla="*/ 575542 h 575542"/>
                          <a:gd name="connsiteX15" fmla="*/ 0 w 3959803"/>
                          <a:gd name="connsiteY15" fmla="*/ 575542 h 575542"/>
                          <a:gd name="connsiteX16" fmla="*/ 0 w 3959803"/>
                          <a:gd name="connsiteY16" fmla="*/ 0 h 5755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</a:cxnLst>
                        <a:rect l="l" t="t" r="r" b="b"/>
                        <a:pathLst>
                          <a:path w="3959803" h="575542" fill="none" extrusionOk="0">
                            <a:moveTo>
                              <a:pt x="0" y="0"/>
                            </a:moveTo>
                            <a:cubicBezTo>
                              <a:pt x="125223" y="-58954"/>
                              <a:pt x="417668" y="67571"/>
                              <a:pt x="565686" y="0"/>
                            </a:cubicBezTo>
                            <a:cubicBezTo>
                              <a:pt x="713704" y="-67571"/>
                              <a:pt x="960607" y="71759"/>
                              <a:pt x="1170970" y="0"/>
                            </a:cubicBezTo>
                            <a:cubicBezTo>
                              <a:pt x="1381333" y="-71759"/>
                              <a:pt x="1527067" y="41460"/>
                              <a:pt x="1657460" y="0"/>
                            </a:cubicBezTo>
                            <a:cubicBezTo>
                              <a:pt x="1787853" y="-41460"/>
                              <a:pt x="2030743" y="9909"/>
                              <a:pt x="2223147" y="0"/>
                            </a:cubicBezTo>
                            <a:cubicBezTo>
                              <a:pt x="2415551" y="-9909"/>
                              <a:pt x="2635609" y="5181"/>
                              <a:pt x="2788833" y="0"/>
                            </a:cubicBezTo>
                            <a:cubicBezTo>
                              <a:pt x="2942057" y="-5181"/>
                              <a:pt x="3106729" y="56581"/>
                              <a:pt x="3314921" y="0"/>
                            </a:cubicBezTo>
                            <a:cubicBezTo>
                              <a:pt x="3523113" y="-56581"/>
                              <a:pt x="3798128" y="6310"/>
                              <a:pt x="3959803" y="0"/>
                            </a:cubicBezTo>
                            <a:cubicBezTo>
                              <a:pt x="3963135" y="219806"/>
                              <a:pt x="3924380" y="392891"/>
                              <a:pt x="3959803" y="575542"/>
                            </a:cubicBezTo>
                            <a:cubicBezTo>
                              <a:pt x="3848021" y="616453"/>
                              <a:pt x="3658121" y="530991"/>
                              <a:pt x="3512911" y="575542"/>
                            </a:cubicBezTo>
                            <a:cubicBezTo>
                              <a:pt x="3367701" y="620093"/>
                              <a:pt x="3071149" y="562125"/>
                              <a:pt x="2907627" y="575542"/>
                            </a:cubicBezTo>
                            <a:cubicBezTo>
                              <a:pt x="2744105" y="588959"/>
                              <a:pt x="2538915" y="554450"/>
                              <a:pt x="2302343" y="575542"/>
                            </a:cubicBezTo>
                            <a:cubicBezTo>
                              <a:pt x="2065771" y="596634"/>
                              <a:pt x="1892832" y="521972"/>
                              <a:pt x="1697058" y="575542"/>
                            </a:cubicBezTo>
                            <a:cubicBezTo>
                              <a:pt x="1501284" y="629112"/>
                              <a:pt x="1361785" y="527326"/>
                              <a:pt x="1250166" y="575542"/>
                            </a:cubicBezTo>
                            <a:cubicBezTo>
                              <a:pt x="1138547" y="623758"/>
                              <a:pt x="882548" y="563706"/>
                              <a:pt x="724078" y="575542"/>
                            </a:cubicBezTo>
                            <a:cubicBezTo>
                              <a:pt x="565608" y="587378"/>
                              <a:pt x="285803" y="512432"/>
                              <a:pt x="0" y="575542"/>
                            </a:cubicBezTo>
                            <a:cubicBezTo>
                              <a:pt x="-44222" y="457134"/>
                              <a:pt x="23843" y="129903"/>
                              <a:pt x="0" y="0"/>
                            </a:cubicBezTo>
                            <a:close/>
                          </a:path>
                          <a:path w="3959803" h="575542" stroke="0" extrusionOk="0">
                            <a:moveTo>
                              <a:pt x="0" y="0"/>
                            </a:moveTo>
                            <a:cubicBezTo>
                              <a:pt x="261282" y="-33490"/>
                              <a:pt x="305700" y="20055"/>
                              <a:pt x="526088" y="0"/>
                            </a:cubicBezTo>
                            <a:cubicBezTo>
                              <a:pt x="746476" y="-20055"/>
                              <a:pt x="1025059" y="46182"/>
                              <a:pt x="1170970" y="0"/>
                            </a:cubicBezTo>
                            <a:cubicBezTo>
                              <a:pt x="1316881" y="-46182"/>
                              <a:pt x="1457996" y="416"/>
                              <a:pt x="1736656" y="0"/>
                            </a:cubicBezTo>
                            <a:cubicBezTo>
                              <a:pt x="2015316" y="-416"/>
                              <a:pt x="2172499" y="29302"/>
                              <a:pt x="2302343" y="0"/>
                            </a:cubicBezTo>
                            <a:cubicBezTo>
                              <a:pt x="2432187" y="-29302"/>
                              <a:pt x="2719875" y="32611"/>
                              <a:pt x="2907627" y="0"/>
                            </a:cubicBezTo>
                            <a:cubicBezTo>
                              <a:pt x="3095379" y="-32611"/>
                              <a:pt x="3135006" y="43730"/>
                              <a:pt x="3354519" y="0"/>
                            </a:cubicBezTo>
                            <a:cubicBezTo>
                              <a:pt x="3574032" y="-43730"/>
                              <a:pt x="3814093" y="45984"/>
                              <a:pt x="3959803" y="0"/>
                            </a:cubicBezTo>
                            <a:cubicBezTo>
                              <a:pt x="4018773" y="242918"/>
                              <a:pt x="3905049" y="392182"/>
                              <a:pt x="3959803" y="575542"/>
                            </a:cubicBezTo>
                            <a:cubicBezTo>
                              <a:pt x="3810310" y="582441"/>
                              <a:pt x="3493012" y="540151"/>
                              <a:pt x="3314921" y="575542"/>
                            </a:cubicBezTo>
                            <a:cubicBezTo>
                              <a:pt x="3136830" y="610933"/>
                              <a:pt x="2987877" y="567983"/>
                              <a:pt x="2828431" y="575542"/>
                            </a:cubicBezTo>
                            <a:cubicBezTo>
                              <a:pt x="2668985" y="583101"/>
                              <a:pt x="2397713" y="569084"/>
                              <a:pt x="2262745" y="575542"/>
                            </a:cubicBezTo>
                            <a:cubicBezTo>
                              <a:pt x="2127777" y="582000"/>
                              <a:pt x="1977576" y="540770"/>
                              <a:pt x="1776254" y="575542"/>
                            </a:cubicBezTo>
                            <a:cubicBezTo>
                              <a:pt x="1574932" y="610314"/>
                              <a:pt x="1300081" y="549591"/>
                              <a:pt x="1170970" y="575542"/>
                            </a:cubicBezTo>
                            <a:cubicBezTo>
                              <a:pt x="1041859" y="601493"/>
                              <a:pt x="795973" y="526753"/>
                              <a:pt x="684480" y="575542"/>
                            </a:cubicBezTo>
                            <a:cubicBezTo>
                              <a:pt x="572987" y="624331"/>
                              <a:pt x="226303" y="506886"/>
                              <a:pt x="0" y="575542"/>
                            </a:cubicBezTo>
                            <a:cubicBezTo>
                              <a:pt x="-8788" y="419243"/>
                              <a:pt x="9631" y="115590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2944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4" grpId="1"/>
      <p:bldP spid="16" grpId="0"/>
      <p:bldP spid="16" grpId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Markov Decision Processes</a:t>
            </a:r>
          </a:p>
        </p:txBody>
      </p:sp>
      <p:sp>
        <p:nvSpPr>
          <p:cNvPr id="22530" name="Rectangle 3"/>
          <p:cNvSpPr>
            <a:spLocks noGrp="1" noChangeArrowheads="1"/>
          </p:cNvSpPr>
          <p:nvPr>
            <p:ph idx="1"/>
          </p:nvPr>
        </p:nvSpPr>
        <p:spPr>
          <a:xfrm>
            <a:off x="228600" y="1493838"/>
            <a:ext cx="6553200" cy="4525962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An MDP is defined by: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set of states s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set of actions 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 A</a:t>
            </a:r>
            <a:endParaRPr lang="en-US" sz="2000" dirty="0">
              <a:solidFill>
                <a:srgbClr val="CC0000"/>
              </a:solidFill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transition function T(s, a, s</a:t>
            </a:r>
            <a:r>
              <a:rPr lang="en-US" altLang="ja-JP" sz="2000" dirty="0">
                <a:solidFill>
                  <a:srgbClr val="CC0000"/>
                </a:solidFill>
                <a:ea typeface="ＭＳ Ｐゴシック" pitchFamily="34" charset="-128"/>
              </a:rPr>
              <a:t>’)</a:t>
            </a:r>
            <a:endParaRPr lang="en-US" altLang="ja-JP" sz="2000" dirty="0">
              <a:ea typeface="ＭＳ Ｐゴシック" pitchFamily="34" charset="-128"/>
            </a:endParaRPr>
          </a:p>
          <a:p>
            <a:pPr lvl="2">
              <a:lnSpc>
                <a:spcPct val="80000"/>
              </a:lnSpc>
            </a:pPr>
            <a:r>
              <a:rPr lang="en-US" sz="1800" dirty="0">
                <a:ea typeface="ＭＳ Ｐゴシック" pitchFamily="34" charset="-128"/>
              </a:rPr>
              <a:t>Probability that a from s leads to s’, i.e., P(s</a:t>
            </a:r>
            <a:r>
              <a:rPr lang="en-US" altLang="ja-JP" sz="1800" dirty="0">
                <a:ea typeface="ＭＳ Ｐゴシック" pitchFamily="34" charset="-128"/>
              </a:rPr>
              <a:t>’| s, a)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ea typeface="ＭＳ Ｐゴシック" pitchFamily="34" charset="-128"/>
              </a:rPr>
              <a:t>Also called the model or the dynamics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reward function R(s, a, s</a:t>
            </a:r>
            <a:r>
              <a:rPr lang="en-US" altLang="ja-JP" sz="2000" dirty="0">
                <a:solidFill>
                  <a:srgbClr val="CC0000"/>
                </a:solidFill>
                <a:ea typeface="ＭＳ Ｐゴシック" pitchFamily="34" charset="-128"/>
              </a:rPr>
              <a:t>’) </a:t>
            </a:r>
          </a:p>
          <a:p>
            <a:pPr lvl="2">
              <a:lnSpc>
                <a:spcPct val="80000"/>
              </a:lnSpc>
            </a:pPr>
            <a:r>
              <a:rPr lang="en-US" sz="1800" dirty="0">
                <a:ea typeface="ＭＳ Ｐゴシック" pitchFamily="34" charset="-128"/>
              </a:rPr>
              <a:t>Sometimes just R(s) or R(s</a:t>
            </a:r>
            <a:r>
              <a:rPr lang="en-US" altLang="ja-JP" sz="1800" dirty="0">
                <a:ea typeface="ＭＳ Ｐゴシック" pitchFamily="34" charset="-128"/>
              </a:rPr>
              <a:t>’)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start state</a:t>
            </a:r>
            <a:endParaRPr lang="en-US" sz="2000" dirty="0">
              <a:ea typeface="ＭＳ Ｐゴシック" pitchFamily="34" charset="-128"/>
            </a:endParaRP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Maybe a </a:t>
            </a:r>
            <a:r>
              <a:rPr lang="en-US" sz="2000" dirty="0">
                <a:solidFill>
                  <a:srgbClr val="CC0000"/>
                </a:solidFill>
                <a:ea typeface="ＭＳ Ｐゴシック" pitchFamily="34" charset="-128"/>
              </a:rPr>
              <a:t>terminal state</a:t>
            </a:r>
          </a:p>
          <a:p>
            <a:pPr lvl="1">
              <a:lnSpc>
                <a:spcPct val="80000"/>
              </a:lnSpc>
            </a:pPr>
            <a:endParaRPr lang="en-US" sz="3200" dirty="0">
              <a:ea typeface="ＭＳ Ｐゴシック" pitchFamily="34" charset="-128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ea typeface="ＭＳ Ｐゴシック" pitchFamily="34" charset="-128"/>
              </a:rPr>
              <a:t>MDPs are non-deterministic search problems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One way to solve them is with </a:t>
            </a:r>
            <a:r>
              <a:rPr lang="en-US" sz="2000" dirty="0" err="1">
                <a:ea typeface="ＭＳ Ｐゴシック" pitchFamily="34" charset="-128"/>
              </a:rPr>
              <a:t>expectimax</a:t>
            </a:r>
            <a:r>
              <a:rPr lang="en-US" sz="2000" dirty="0">
                <a:ea typeface="ＭＳ Ｐゴシック" pitchFamily="34" charset="-128"/>
              </a:rPr>
              <a:t> search</a:t>
            </a:r>
          </a:p>
          <a:p>
            <a:pPr lvl="1">
              <a:lnSpc>
                <a:spcPct val="80000"/>
              </a:lnSpc>
            </a:pPr>
            <a:r>
              <a:rPr lang="en-US" sz="2000" dirty="0">
                <a:ea typeface="ＭＳ Ｐゴシック" pitchFamily="34" charset="-128"/>
              </a:rPr>
              <a:t>We’</a:t>
            </a:r>
            <a:r>
              <a:rPr lang="en-US" altLang="ja-JP" sz="2000" dirty="0">
                <a:ea typeface="ＭＳ Ｐゴシック" pitchFamily="34" charset="-128"/>
              </a:rPr>
              <a:t>ll have a new tool soon</a:t>
            </a:r>
            <a:endParaRPr lang="en-US" sz="2000" dirty="0">
              <a:ea typeface="ＭＳ Ｐゴシック" pitchFamily="34" charset="-128"/>
            </a:endParaRPr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90735" y="1371600"/>
            <a:ext cx="4495800" cy="3484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43135" y="1373299"/>
            <a:ext cx="4439265" cy="3197001"/>
          </a:xfrm>
          <a:prstGeom prst="rect">
            <a:avLst/>
          </a:prstGeom>
          <a:noFill/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210800" y="3896549"/>
            <a:ext cx="457200" cy="244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067801" y="3886200"/>
            <a:ext cx="509618" cy="218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9677400" y="2895600"/>
            <a:ext cx="433322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6" name="Picture 2" descr="C:\Users\Dan\Dropbox\Office\CS 188\Ketrina Art\MDPs\AgentTopDown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9471422" y="3581400"/>
            <a:ext cx="815578" cy="762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4F03A-A6B8-4FEC-9E43-E08831C18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Policy Evaluation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68931B-0FDD-4908-97F5-49C300B9E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30921" y="2035449"/>
            <a:ext cx="3113224" cy="41367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CEC414D-61C9-4623-B25B-F701235D5B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43800" y="2029602"/>
            <a:ext cx="3115194" cy="41410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376888E-FB8B-45FF-8D2B-53C1E5F4539E}"/>
                  </a:ext>
                </a:extLst>
              </p:cNvPr>
              <p:cNvSpPr/>
              <p:nvPr/>
            </p:nvSpPr>
            <p:spPr>
              <a:xfrm>
                <a:off x="2526027" y="1533349"/>
                <a:ext cx="197143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𝐴𝑙𝑤𝑎𝑦𝑠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𝐺𝑜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𝑅𝑖𝑔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7376888E-FB8B-45FF-8D2B-53C1E5F453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027" y="1533349"/>
                <a:ext cx="1971437" cy="369332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333FC7D-8906-45CA-8602-D94C623BB234}"/>
                  </a:ext>
                </a:extLst>
              </p:cNvPr>
              <p:cNvSpPr/>
              <p:nvPr/>
            </p:nvSpPr>
            <p:spPr>
              <a:xfrm>
                <a:off x="8088627" y="1533349"/>
                <a:ext cx="23049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𝐴𝑙𝑤𝑎𝑦𝑠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𝐺𝑜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𝐹𝑜𝑟𝑤𝑎𝑟𝑑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5333FC7D-8906-45CA-8602-D94C623BB2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627" y="1533349"/>
                <a:ext cx="2304926" cy="369332"/>
              </a:xfrm>
              <a:prstGeom prst="rect">
                <a:avLst/>
              </a:prstGeom>
              <a:blipFill>
                <a:blip r:embed="rId5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EECB2B8-59DB-4BEC-A824-33BD7FB5DA84}"/>
              </a:ext>
            </a:extLst>
          </p:cNvPr>
          <p:cNvSpPr txBox="1"/>
          <p:nvPr/>
        </p:nvSpPr>
        <p:spPr>
          <a:xfrm>
            <a:off x="10058400" y="7233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-0.3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A6061AE-24F5-4E09-9B38-017A17B305DA}"/>
                  </a:ext>
                </a:extLst>
              </p:cNvPr>
              <p:cNvSpPr txBox="1"/>
              <p:nvPr/>
            </p:nvSpPr>
            <p:spPr>
              <a:xfrm>
                <a:off x="5638800" y="3315293"/>
                <a:ext cx="1385316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96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≤</m:t>
                      </m:r>
                    </m:oMath>
                  </m:oMathPara>
                </a14:m>
                <a:endParaRPr lang="en-US" sz="96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A6061AE-24F5-4E09-9B38-017A17B305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3315293"/>
                <a:ext cx="1385316" cy="156966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907E56D-E69F-47CA-A79F-A68ADC1BAC62}"/>
                  </a:ext>
                </a:extLst>
              </p:cNvPr>
              <p:cNvSpPr/>
              <p:nvPr/>
            </p:nvSpPr>
            <p:spPr>
              <a:xfrm>
                <a:off x="2848743" y="6294861"/>
                <a:ext cx="13260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p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1</m:t>
                              </m:r>
                            </m:sub>
                          </m:sSub>
                        </m:sup>
                      </m:sSup>
                      <m:r>
                        <a:rPr 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a:rPr 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1907E56D-E69F-47CA-A79F-A68ADC1BAC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8743" y="6294861"/>
                <a:ext cx="1326004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6A226AC-7D55-46A9-B993-3F660A0F73C6}"/>
                  </a:ext>
                </a:extLst>
              </p:cNvPr>
              <p:cNvSpPr/>
              <p:nvPr/>
            </p:nvSpPr>
            <p:spPr>
              <a:xfrm>
                <a:off x="8578088" y="6296680"/>
                <a:ext cx="1326004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p>
                          <m:sSub>
                            <m:sSubPr>
                              <m:ctrlPr>
                                <a:rPr 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8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2</m:t>
                              </m:r>
                            </m:sub>
                          </m:sSub>
                        </m:sup>
                      </m:sSup>
                      <m:r>
                        <a:rPr lang="en-US" sz="28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a:rPr lang="en-US" sz="28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26A226AC-7D55-46A9-B993-3F660A0F73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088" y="6296680"/>
                <a:ext cx="1326004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9189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Summary: Policy 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2851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86976" y="1187916"/>
                <a:ext cx="11379200" cy="5441483"/>
              </a:xfrm>
            </p:spPr>
            <p:txBody>
              <a:bodyPr/>
              <a:lstStyle/>
              <a:p>
                <a:pPr>
                  <a:lnSpc>
                    <a:spcPct val="80000"/>
                  </a:lnSpc>
                </a:pPr>
                <a:r>
                  <a:rPr lang="en-US" sz="2400" dirty="0">
                    <a:latin typeface="Calibri"/>
                    <a:cs typeface="Calibri"/>
                  </a:rPr>
                  <a:t>How do we calculate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sup>
                    </m:sSup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𝑠</m:t>
                    </m:r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r>
                  <a:rPr lang="en-US" sz="2400" dirty="0">
                    <a:latin typeface="Calibri"/>
                    <a:cs typeface="Calibri"/>
                  </a:rPr>
                  <a:t> for a fixed policy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𝜋</m:t>
                    </m:r>
                  </m:oMath>
                </a14:m>
                <a:r>
                  <a:rPr lang="en-US" sz="2400" dirty="0">
                    <a:latin typeface="Calibri"/>
                    <a:cs typeface="Calibri"/>
                  </a:rPr>
                  <a:t>?</a:t>
                </a:r>
              </a:p>
              <a:p>
                <a:pPr>
                  <a:lnSpc>
                    <a:spcPct val="80000"/>
                  </a:lnSpc>
                </a:pPr>
                <a:endParaRPr lang="en-US" sz="2400" dirty="0">
                  <a:latin typeface="Calibri"/>
                  <a:cs typeface="Calibri"/>
                </a:endParaRPr>
              </a:p>
              <a:p>
                <a:pPr>
                  <a:lnSpc>
                    <a:spcPct val="80000"/>
                  </a:lnSpc>
                </a:pPr>
                <a:r>
                  <a:rPr lang="en-US" sz="2400" dirty="0">
                    <a:solidFill>
                      <a:srgbClr val="FF0000"/>
                    </a:solidFill>
                    <a:latin typeface="Calibri"/>
                    <a:cs typeface="Calibri"/>
                  </a:rPr>
                  <a:t>Idea 1</a:t>
                </a:r>
                <a:r>
                  <a:rPr lang="en-US" sz="2400" dirty="0">
                    <a:latin typeface="Calibri"/>
                    <a:cs typeface="Calibri"/>
                  </a:rPr>
                  <a:t>: Turn recursive Bellman equations into updates</a:t>
                </a:r>
              </a:p>
              <a:p>
                <a:pPr>
                  <a:lnSpc>
                    <a:spcPct val="80000"/>
                  </a:lnSpc>
                  <a:buNone/>
                </a:pPr>
                <a:r>
                  <a:rPr lang="en-US" sz="2400" dirty="0">
                    <a:latin typeface="Calibri"/>
                    <a:cs typeface="Calibri"/>
                  </a:rPr>
                  <a:t>	</a:t>
                </a:r>
              </a:p>
              <a:p>
                <a:pPr>
                  <a:lnSpc>
                    <a:spcPct val="80000"/>
                  </a:lnSpc>
                  <a:buNone/>
                </a:pPr>
                <a:endParaRPr lang="en-US" sz="2400" dirty="0">
                  <a:latin typeface="Calibri"/>
                  <a:cs typeface="Calibri"/>
                </a:endParaRPr>
              </a:p>
              <a:p>
                <a:pPr>
                  <a:lnSpc>
                    <a:spcPct val="80000"/>
                  </a:lnSpc>
                </a:pPr>
                <a:endParaRPr lang="en-US" sz="2400" dirty="0">
                  <a:latin typeface="Calibri"/>
                  <a:cs typeface="Calibri"/>
                </a:endParaRPr>
              </a:p>
              <a:p>
                <a:pPr>
                  <a:lnSpc>
                    <a:spcPct val="80000"/>
                  </a:lnSpc>
                </a:pPr>
                <a:endParaRPr lang="en-US" sz="3600" dirty="0">
                  <a:latin typeface="Calibri"/>
                  <a:cs typeface="Calibri"/>
                </a:endParaRPr>
              </a:p>
              <a:p>
                <a:pPr>
                  <a:lnSpc>
                    <a:spcPct val="80000"/>
                  </a:lnSpc>
                </a:pPr>
                <a:r>
                  <a:rPr lang="en-US" sz="2400" dirty="0">
                    <a:latin typeface="Calibri"/>
                    <a:cs typeface="Calibri"/>
                  </a:rPr>
                  <a:t>Efficiency: O(S</a:t>
                </a:r>
                <a:r>
                  <a:rPr lang="en-US" sz="2400" baseline="30000" dirty="0">
                    <a:latin typeface="Calibri"/>
                    <a:cs typeface="Calibri"/>
                  </a:rPr>
                  <a:t>2</a:t>
                </a:r>
                <a:r>
                  <a:rPr lang="en-US" sz="2400" dirty="0">
                    <a:latin typeface="Calibri"/>
                    <a:cs typeface="Calibri"/>
                  </a:rPr>
                  <a:t>) per iteration</a:t>
                </a:r>
              </a:p>
              <a:p>
                <a:pPr>
                  <a:lnSpc>
                    <a:spcPct val="80000"/>
                  </a:lnSpc>
                </a:pPr>
                <a:endParaRPr lang="en-US" sz="2400" dirty="0">
                  <a:latin typeface="Calibri"/>
                  <a:cs typeface="Calibri"/>
                </a:endParaRPr>
              </a:p>
              <a:p>
                <a:pPr>
                  <a:lnSpc>
                    <a:spcPct val="80000"/>
                  </a:lnSpc>
                </a:pPr>
                <a:endParaRPr lang="en-US" sz="2400" dirty="0">
                  <a:latin typeface="Calibri"/>
                  <a:cs typeface="Calibri"/>
                </a:endParaRPr>
              </a:p>
              <a:p>
                <a:pPr>
                  <a:lnSpc>
                    <a:spcPct val="80000"/>
                  </a:lnSpc>
                </a:pPr>
                <a:r>
                  <a:rPr lang="en-US" sz="2400" dirty="0">
                    <a:solidFill>
                      <a:srgbClr val="FF0000"/>
                    </a:solidFill>
                    <a:latin typeface="Calibri"/>
                    <a:cs typeface="Calibri"/>
                  </a:rPr>
                  <a:t>Idea 2</a:t>
                </a:r>
                <a:r>
                  <a:rPr lang="en-US" sz="2400" dirty="0">
                    <a:latin typeface="Calibri"/>
                    <a:cs typeface="Calibri"/>
                  </a:rPr>
                  <a:t>: Bellman equations are just a linear system</a:t>
                </a:r>
              </a:p>
              <a:p>
                <a:pPr lvl="1">
                  <a:lnSpc>
                    <a:spcPct val="80000"/>
                  </a:lnSpc>
                </a:pPr>
                <a:r>
                  <a:rPr lang="en-US" sz="2000" dirty="0">
                    <a:latin typeface="Calibri"/>
                    <a:cs typeface="Calibri"/>
                  </a:rPr>
                  <a:t>Solve with </a:t>
                </a:r>
                <a:r>
                  <a:rPr lang="en-US" sz="2000" dirty="0" err="1">
                    <a:latin typeface="Calibri"/>
                    <a:cs typeface="Calibri"/>
                  </a:rPr>
                  <a:t>Matlab</a:t>
                </a:r>
                <a:r>
                  <a:rPr lang="en-US" sz="2000" dirty="0">
                    <a:latin typeface="Calibri"/>
                    <a:cs typeface="Calibri"/>
                  </a:rPr>
                  <a:t> (or your favorite linear system solver)</a:t>
                </a:r>
              </a:p>
            </p:txBody>
          </p:sp>
        </mc:Choice>
        <mc:Fallback xmlns="">
          <p:sp>
            <p:nvSpPr>
              <p:cNvPr id="172851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976" y="1187916"/>
                <a:ext cx="11379200" cy="5441483"/>
              </a:xfrm>
              <a:blipFill>
                <a:blip r:embed="rId2"/>
                <a:stretch>
                  <a:fillRect l="-696" t="-21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/>
          <p:cNvGrpSpPr>
            <a:grpSpLocks/>
          </p:cNvGrpSpPr>
          <p:nvPr/>
        </p:nvGrpSpPr>
        <p:grpSpPr bwMode="auto">
          <a:xfrm>
            <a:off x="9144438" y="1371600"/>
            <a:ext cx="2590362" cy="2754586"/>
            <a:chOff x="2400" y="1401"/>
            <a:chExt cx="1183" cy="1258"/>
          </a:xfrm>
        </p:grpSpPr>
        <p:sp>
          <p:nvSpPr>
            <p:cNvPr id="10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 flipH="1">
              <a:off x="2916" y="1617"/>
              <a:ext cx="232" cy="361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2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13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20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1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2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3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14" name="Text Box 17"/>
            <p:cNvSpPr txBox="1">
              <a:spLocks noChangeArrowheads="1"/>
            </p:cNvSpPr>
            <p:nvPr/>
          </p:nvSpPr>
          <p:spPr bwMode="auto">
            <a:xfrm>
              <a:off x="3096" y="1680"/>
              <a:ext cx="37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15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6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17" name="Text Box 20"/>
            <p:cNvSpPr txBox="1">
              <a:spLocks noChangeArrowheads="1"/>
            </p:cNvSpPr>
            <p:nvPr/>
          </p:nvSpPr>
          <p:spPr bwMode="auto">
            <a:xfrm>
              <a:off x="2435" y="2271"/>
              <a:ext cx="66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s,</a:t>
              </a:r>
              <a:r>
                <a:rPr lang="en-US" sz="2400" dirty="0">
                  <a:latin typeface="Calibri"/>
                  <a:cs typeface="Calibri"/>
                  <a:sym typeface="Symbol" pitchFamily="18" charset="2"/>
                </a:rPr>
                <a:t> (s</a:t>
              </a:r>
              <a:r>
                <a:rPr lang="en-US" sz="2400" dirty="0">
                  <a:latin typeface="Calibri"/>
                  <a:cs typeface="Calibri"/>
                </a:rPr>
                <a:t>),s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18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9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048B4F6-5A34-491B-B237-7CF95801E054}"/>
                  </a:ext>
                </a:extLst>
              </p:cNvPr>
              <p:cNvSpPr/>
              <p:nvPr/>
            </p:nvSpPr>
            <p:spPr>
              <a:xfrm>
                <a:off x="942742" y="2845829"/>
                <a:ext cx="7135095" cy="988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m:rPr>
                          <m:nor/>
                        </m:rPr>
                        <a:rPr lang="en-US" sz="2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m:t>)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⟵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4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4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r>
                            <a:rPr lang="en-US" sz="24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|</m:t>
                          </m:r>
                          <m:r>
                            <a:rPr lang="en-US" sz="24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24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pt-BR" sz="2400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)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[</m:t>
                          </m:r>
                          <m:r>
                            <a:rPr lang="en-US" sz="24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pt-BR" sz="240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),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sz="24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2048B4F6-5A34-491B-B237-7CF95801E0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742" y="2845829"/>
                <a:ext cx="7135095" cy="9885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F957BC8-C973-4727-8CAB-B32B9EB6A34A}"/>
                  </a:ext>
                </a:extLst>
              </p:cNvPr>
              <p:cNvSpPr/>
              <p:nvPr/>
            </p:nvSpPr>
            <p:spPr>
              <a:xfrm>
                <a:off x="1045137" y="2399114"/>
                <a:ext cx="173714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d>
                      <m:dPr>
                        <m:ctrlP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⟵0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F957BC8-C973-4727-8CAB-B32B9EB6A3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137" y="2399114"/>
                <a:ext cx="1737142" cy="461665"/>
              </a:xfrm>
              <a:prstGeom prst="rect">
                <a:avLst/>
              </a:prstGeom>
              <a:blipFill>
                <a:blip r:embed="rId4"/>
                <a:stretch>
                  <a:fillRect l="-702" b="-2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F889292-ACA7-494A-ABE7-1C94BD656750}"/>
                  </a:ext>
                </a:extLst>
              </p:cNvPr>
              <p:cNvSpPr/>
              <p:nvPr/>
            </p:nvSpPr>
            <p:spPr>
              <a:xfrm>
                <a:off x="1045137" y="5869460"/>
                <a:ext cx="6814622" cy="988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sup>
                      </m:sSup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  <m:r>
                        <a:rPr lang="en-US" sz="2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4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4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pt-BR" sz="240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[</m:t>
                          </m:r>
                          <m:r>
                            <a:rPr lang="en-US" sz="24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pt-BR" sz="240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),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BF889292-ACA7-494A-ABE7-1C94BD6567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5137" y="5869460"/>
                <a:ext cx="6814622" cy="9885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851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Iteration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00400" y="1600200"/>
            <a:ext cx="6067425" cy="42005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685733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C5E7-823C-433D-BE8B-36D679037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FAA09C-3132-4862-B958-D4EC7988D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2362200"/>
            <a:ext cx="4901014" cy="3732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0ECA07-8DBC-412C-B944-03AF3B15B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865" y="3726268"/>
            <a:ext cx="870762" cy="90321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8431931-FF71-449B-9141-B4655E2B152D}"/>
              </a:ext>
            </a:extLst>
          </p:cNvPr>
          <p:cNvSpPr/>
          <p:nvPr/>
        </p:nvSpPr>
        <p:spPr>
          <a:xfrm>
            <a:off x="884167" y="3947040"/>
            <a:ext cx="1921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alibri"/>
                <a:cs typeface="Calibri"/>
              </a:rPr>
              <a:t>state s = (2,2) 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6592609-1AD4-432D-9A4B-E1D323E804DA}"/>
              </a:ext>
            </a:extLst>
          </p:cNvPr>
          <p:cNvSpPr/>
          <p:nvPr/>
        </p:nvSpPr>
        <p:spPr>
          <a:xfrm>
            <a:off x="3489487" y="1274064"/>
            <a:ext cx="493244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CF01B6"/>
                </a:solidFill>
                <a:latin typeface="Calibri"/>
                <a:cs typeface="Calibri"/>
              </a:rPr>
              <a:t>Regarding the current state, </a:t>
            </a:r>
            <a:br>
              <a:rPr lang="en-US" sz="2400" dirty="0">
                <a:solidFill>
                  <a:srgbClr val="CF01B6"/>
                </a:solidFill>
                <a:latin typeface="Calibri"/>
                <a:cs typeface="Calibri"/>
              </a:rPr>
            </a:br>
            <a:r>
              <a:rPr lang="en-US" sz="2400" dirty="0">
                <a:solidFill>
                  <a:srgbClr val="CF01B6"/>
                </a:solidFill>
                <a:latin typeface="Calibri"/>
                <a:cs typeface="Calibri"/>
              </a:rPr>
              <a:t>how good is it according to a policy </a:t>
            </a:r>
            <a:r>
              <a:rPr lang="en-US" sz="2400" dirty="0">
                <a:solidFill>
                  <a:srgbClr val="CF01B6"/>
                </a:solidFill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sz="2400" dirty="0">
                <a:solidFill>
                  <a:srgbClr val="CF01B6"/>
                </a:solidFill>
                <a:latin typeface="Calibri"/>
                <a:cs typeface="Calibri"/>
              </a:rPr>
              <a:t>?</a:t>
            </a:r>
            <a:endParaRPr lang="en-US" sz="2400" dirty="0">
              <a:solidFill>
                <a:srgbClr val="CF01B6"/>
              </a:solidFill>
            </a:endParaRPr>
          </a:p>
        </p:txBody>
      </p:sp>
      <p:pic>
        <p:nvPicPr>
          <p:cNvPr id="12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F7C9DE1F-8626-4D62-9B16-D9450C0D7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006" y="3818691"/>
            <a:ext cx="718362" cy="71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340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C5E7-823C-433D-BE8B-36D679037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Iteration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5FAA09C-3132-4862-B958-D4EC7988D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2362200"/>
            <a:ext cx="4901014" cy="373206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90ECA07-8DBC-412C-B944-03AF3B15B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865" y="3726268"/>
            <a:ext cx="870762" cy="90321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88431931-FF71-449B-9141-B4655E2B152D}"/>
              </a:ext>
            </a:extLst>
          </p:cNvPr>
          <p:cNvSpPr/>
          <p:nvPr/>
        </p:nvSpPr>
        <p:spPr>
          <a:xfrm>
            <a:off x="884167" y="3947040"/>
            <a:ext cx="1921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0000FF"/>
                </a:solidFill>
                <a:latin typeface="Calibri"/>
                <a:cs typeface="Calibri"/>
              </a:rPr>
              <a:t>state s = (2,2) </a:t>
            </a:r>
            <a:endParaRPr lang="en-US" sz="2400" dirty="0">
              <a:solidFill>
                <a:srgbClr val="0000FF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46592609-1AD4-432D-9A4B-E1D323E804DA}"/>
              </a:ext>
            </a:extLst>
          </p:cNvPr>
          <p:cNvSpPr/>
          <p:nvPr/>
        </p:nvSpPr>
        <p:spPr>
          <a:xfrm>
            <a:off x="3168320" y="1323854"/>
            <a:ext cx="595381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>
                <a:solidFill>
                  <a:srgbClr val="CF01B6"/>
                </a:solidFill>
                <a:latin typeface="Calibri"/>
                <a:cs typeface="Calibri"/>
              </a:rPr>
              <a:t>Regarding the current state, </a:t>
            </a:r>
            <a:br>
              <a:rPr lang="en-US" sz="2400" dirty="0">
                <a:solidFill>
                  <a:srgbClr val="CF01B6"/>
                </a:solidFill>
                <a:latin typeface="Calibri"/>
                <a:cs typeface="Calibri"/>
              </a:rPr>
            </a:br>
            <a:r>
              <a:rPr lang="en-US" sz="2400" dirty="0">
                <a:solidFill>
                  <a:srgbClr val="CF01B6"/>
                </a:solidFill>
                <a:latin typeface="Calibri"/>
                <a:cs typeface="Calibri"/>
              </a:rPr>
              <a:t>how good is it according to an optimal policy? </a:t>
            </a:r>
            <a:endParaRPr lang="en-US" sz="2400" dirty="0">
              <a:solidFill>
                <a:srgbClr val="CF01B6"/>
              </a:solidFill>
            </a:endParaRPr>
          </a:p>
        </p:txBody>
      </p:sp>
      <p:pic>
        <p:nvPicPr>
          <p:cNvPr id="12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F7C9DE1F-8626-4D62-9B16-D9450C0D7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5006" y="3818691"/>
            <a:ext cx="718362" cy="718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73539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4C5E7-823C-433D-BE8B-36D679037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Iteration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6148787-7E42-49D5-99CD-36E891516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954" y="3293249"/>
            <a:ext cx="1295400" cy="9864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B5CD30B-586A-43A2-A1D8-EB4606B4D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044" y="3651532"/>
            <a:ext cx="260169" cy="2698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3997203-1098-487A-9046-7EAE07BFC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423" y="2104854"/>
            <a:ext cx="1295400" cy="98643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F4BC857-DDD0-4573-BF58-B037916CD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7934" y="3267987"/>
            <a:ext cx="1295400" cy="98643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877767B-4292-49FD-9F4D-682E29B85B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9559" y="3609139"/>
            <a:ext cx="260169" cy="2698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8993426-EE3C-43F3-BD51-3B19CAF5F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4423" y="4419600"/>
            <a:ext cx="1295400" cy="98643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6536D20-219F-4176-823C-3D339C8664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5465" y="5101594"/>
            <a:ext cx="260169" cy="269864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EECD2B1C-5A37-4877-B39F-A7F205ED6B89}"/>
              </a:ext>
            </a:extLst>
          </p:cNvPr>
          <p:cNvSpPr/>
          <p:nvPr/>
        </p:nvSpPr>
        <p:spPr>
          <a:xfrm>
            <a:off x="7981833" y="3525654"/>
            <a:ext cx="521622" cy="52162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DE896C3-2BEE-4868-8008-C16EF154058C}"/>
              </a:ext>
            </a:extLst>
          </p:cNvPr>
          <p:cNvCxnSpPr>
            <a:stCxn id="13" idx="3"/>
            <a:endCxn id="21" idx="2"/>
          </p:cNvCxnSpPr>
          <p:nvPr/>
        </p:nvCxnSpPr>
        <p:spPr>
          <a:xfrm>
            <a:off x="7082354" y="3786465"/>
            <a:ext cx="8994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C85EC47-397F-46B7-BAE3-FF7878894019}"/>
              </a:ext>
            </a:extLst>
          </p:cNvPr>
          <p:cNvCxnSpPr>
            <a:stCxn id="21" idx="6"/>
            <a:endCxn id="16" idx="1"/>
          </p:cNvCxnSpPr>
          <p:nvPr/>
        </p:nvCxnSpPr>
        <p:spPr>
          <a:xfrm flipV="1">
            <a:off x="8503455" y="2598070"/>
            <a:ext cx="1700968" cy="1188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D3D45C8C-1F2F-4C5A-9B81-A9D2DDE2B26C}"/>
              </a:ext>
            </a:extLst>
          </p:cNvPr>
          <p:cNvCxnSpPr>
            <a:stCxn id="21" idx="6"/>
            <a:endCxn id="17" idx="1"/>
          </p:cNvCxnSpPr>
          <p:nvPr/>
        </p:nvCxnSpPr>
        <p:spPr>
          <a:xfrm flipV="1">
            <a:off x="8503455" y="3761203"/>
            <a:ext cx="1694479" cy="25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411A5088-AA35-4F63-91E0-93F3F12416BD}"/>
              </a:ext>
            </a:extLst>
          </p:cNvPr>
          <p:cNvCxnSpPr>
            <a:stCxn id="21" idx="6"/>
            <a:endCxn id="19" idx="1"/>
          </p:cNvCxnSpPr>
          <p:nvPr/>
        </p:nvCxnSpPr>
        <p:spPr>
          <a:xfrm>
            <a:off x="8503455" y="3786465"/>
            <a:ext cx="1700968" cy="1126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0456D6C-2380-4FA3-BE48-4D85F867F824}"/>
                  </a:ext>
                </a:extLst>
              </p:cNvPr>
              <p:cNvSpPr txBox="1"/>
              <p:nvPr/>
            </p:nvSpPr>
            <p:spPr>
              <a:xfrm>
                <a:off x="7182605" y="3535771"/>
                <a:ext cx="7805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CF01B6"/>
                    </a:solidFill>
                    <a:latin typeface="Calibri"/>
                    <a:cs typeface="Calibri"/>
                  </a:rPr>
                  <a:t>=‘east’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A0456D6C-2380-4FA3-BE48-4D85F867F8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2605" y="3535771"/>
                <a:ext cx="780516" cy="276999"/>
              </a:xfrm>
              <a:prstGeom prst="rect">
                <a:avLst/>
              </a:prstGeom>
              <a:blipFill>
                <a:blip r:embed="rId4"/>
                <a:stretch>
                  <a:fillRect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1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4393F1A7-CC3C-4183-A781-C393487AC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3154" y="3705373"/>
            <a:ext cx="188531" cy="18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028DE0A2-C4B4-4824-8FB5-B5E9720BFF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4646" y="3657939"/>
            <a:ext cx="188531" cy="18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BF4002E9-3BBD-400D-AF39-ED96F8959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3850" y="4800009"/>
            <a:ext cx="225612" cy="22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1CBC786-AEE4-46C9-B99D-FCA842E0F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5643" y="2130431"/>
            <a:ext cx="260169" cy="2698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D88AB64-86C6-404A-BB55-3054E6A13BA8}"/>
                  </a:ext>
                </a:extLst>
              </p:cNvPr>
              <p:cNvSpPr/>
              <p:nvPr/>
            </p:nvSpPr>
            <p:spPr>
              <a:xfrm>
                <a:off x="5437007" y="4877362"/>
                <a:ext cx="65899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2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𝑄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8D88AB64-86C6-404A-BB55-3054E6A13B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7007" y="4877362"/>
                <a:ext cx="658993" cy="276999"/>
              </a:xfrm>
              <a:prstGeom prst="rect">
                <a:avLst/>
              </a:prstGeom>
              <a:blipFill>
                <a:blip r:embed="rId7"/>
                <a:stretch>
                  <a:fillRect r="-926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BE05CCA-593D-4AEC-9291-E72E7C0D31FC}"/>
                  </a:ext>
                </a:extLst>
              </p:cNvPr>
              <p:cNvSpPr txBox="1"/>
              <p:nvPr/>
            </p:nvSpPr>
            <p:spPr>
              <a:xfrm>
                <a:off x="9634456" y="2126864"/>
                <a:ext cx="62138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∗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sSubSup>
                      <m:sSubSupPr>
                        <m:ctrlP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  <m:sup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200" dirty="0">
                    <a:solidFill>
                      <a:srgbClr val="0000FF"/>
                    </a:solidFill>
                    <a:latin typeface="Calibri"/>
                    <a:cs typeface="Calibri"/>
                  </a:rPr>
                  <a:t>)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CBE05CCA-593D-4AEC-9291-E72E7C0D31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4456" y="2126864"/>
                <a:ext cx="621389" cy="276999"/>
              </a:xfrm>
              <a:prstGeom prst="rect">
                <a:avLst/>
              </a:prstGeom>
              <a:blipFill>
                <a:blip r:embed="rId8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BA6055B-B9D8-4083-8855-6D4477E87028}"/>
                  </a:ext>
                </a:extLst>
              </p:cNvPr>
              <p:cNvSpPr txBox="1"/>
              <p:nvPr/>
            </p:nvSpPr>
            <p:spPr>
              <a:xfrm>
                <a:off x="9649951" y="4007549"/>
                <a:ext cx="6177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∗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sSubSup>
                      <m:sSubSupPr>
                        <m:ctrlP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  <m:sup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200" dirty="0">
                    <a:solidFill>
                      <a:srgbClr val="0000FF"/>
                    </a:solidFill>
                    <a:latin typeface="Calibri"/>
                    <a:cs typeface="Calibri"/>
                  </a:rPr>
                  <a:t>)</a:t>
                </a: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BA6055B-B9D8-4083-8855-6D4477E870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9951" y="4007549"/>
                <a:ext cx="617798" cy="276999"/>
              </a:xfrm>
              <a:prstGeom prst="rect">
                <a:avLst/>
              </a:prstGeom>
              <a:blipFill>
                <a:blip r:embed="rId9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030EA4C-ABC3-47E7-A861-D31FF07ECBBB}"/>
                  </a:ext>
                </a:extLst>
              </p:cNvPr>
              <p:cNvSpPr txBox="1"/>
              <p:nvPr/>
            </p:nvSpPr>
            <p:spPr>
              <a:xfrm>
                <a:off x="9654418" y="5159511"/>
                <a:ext cx="62138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∗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sSubSup>
                      <m:sSubSupPr>
                        <m:ctrlP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b>
                      <m:sup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200" dirty="0">
                    <a:solidFill>
                      <a:srgbClr val="0000FF"/>
                    </a:solidFill>
                    <a:latin typeface="Calibri"/>
                    <a:cs typeface="Calibri"/>
                  </a:rPr>
                  <a:t>)</a:t>
                </a: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030EA4C-ABC3-47E7-A861-D31FF07ECB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4418" y="5159511"/>
                <a:ext cx="621389" cy="276999"/>
              </a:xfrm>
              <a:prstGeom prst="rect">
                <a:avLst/>
              </a:prstGeom>
              <a:blipFill>
                <a:blip r:embed="rId10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77DFF92-A601-4F03-8A9F-12824E5C8D58}"/>
                  </a:ext>
                </a:extLst>
              </p:cNvPr>
              <p:cNvSpPr txBox="1"/>
              <p:nvPr/>
            </p:nvSpPr>
            <p:spPr>
              <a:xfrm>
                <a:off x="4825432" y="2988150"/>
                <a:ext cx="10179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16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=?</m:t>
                      </m:r>
                    </m:oMath>
                  </m:oMathPara>
                </a14:m>
                <a:endParaRPr lang="en-US" sz="1600" dirty="0">
                  <a:solidFill>
                    <a:srgbClr val="0000FF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77DFF92-A601-4F03-8A9F-12824E5C8D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5432" y="2988150"/>
                <a:ext cx="1017971" cy="33855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9" name="Picture 48">
            <a:extLst>
              <a:ext uri="{FF2B5EF4-FFF2-40B4-BE49-F238E27FC236}">
                <a16:creationId xmlns:a16="http://schemas.microsoft.com/office/drawing/2014/main" id="{83127C36-6711-45DB-B212-60CD28672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7337" y="2126864"/>
            <a:ext cx="1295400" cy="986431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20E75C29-4EFC-44ED-B048-E387737FA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461978"/>
            <a:ext cx="1295400" cy="986431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362A0476-0F06-4C70-81AF-2E2A9624E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42" y="5143972"/>
            <a:ext cx="260169" cy="269864"/>
          </a:xfrm>
          <a:prstGeom prst="rect">
            <a:avLst/>
          </a:prstGeom>
        </p:spPr>
      </p:pic>
      <p:sp>
        <p:nvSpPr>
          <p:cNvPr id="54" name="Oval 53">
            <a:extLst>
              <a:ext uri="{FF2B5EF4-FFF2-40B4-BE49-F238E27FC236}">
                <a16:creationId xmlns:a16="http://schemas.microsoft.com/office/drawing/2014/main" id="{77EBC294-8482-4D00-857C-561E3D1E518D}"/>
              </a:ext>
            </a:extLst>
          </p:cNvPr>
          <p:cNvSpPr/>
          <p:nvPr/>
        </p:nvSpPr>
        <p:spPr>
          <a:xfrm>
            <a:off x="4278978" y="3541309"/>
            <a:ext cx="521622" cy="52162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pic>
        <p:nvPicPr>
          <p:cNvPr id="64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500499D5-EE72-4D77-B8F6-4255325E8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827" y="4842387"/>
            <a:ext cx="225612" cy="22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B8BA07F3-0471-4E47-BC0D-A083CFC85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332" y="2188338"/>
            <a:ext cx="260169" cy="2698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7B437D5-0ED2-41A2-9064-547A4C355E82}"/>
                  </a:ext>
                </a:extLst>
              </p:cNvPr>
              <p:cNvSpPr txBox="1"/>
              <p:nvPr/>
            </p:nvSpPr>
            <p:spPr>
              <a:xfrm>
                <a:off x="333387" y="2195324"/>
                <a:ext cx="62138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∗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sSubSup>
                      <m:sSubSupPr>
                        <m:ctrlP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  <m:sup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200" dirty="0">
                    <a:solidFill>
                      <a:srgbClr val="0000FF"/>
                    </a:solidFill>
                    <a:latin typeface="Calibri"/>
                    <a:cs typeface="Calibri"/>
                  </a:rPr>
                  <a:t>)</a:t>
                </a:r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57B437D5-0ED2-41A2-9064-547A4C355E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387" y="2195324"/>
                <a:ext cx="621389" cy="276999"/>
              </a:xfrm>
              <a:prstGeom prst="rect">
                <a:avLst/>
              </a:prstGeom>
              <a:blipFill>
                <a:blip r:embed="rId1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324969E-144E-44F3-9890-3AB792ED4F83}"/>
                  </a:ext>
                </a:extLst>
              </p:cNvPr>
              <p:cNvSpPr txBox="1"/>
              <p:nvPr/>
            </p:nvSpPr>
            <p:spPr>
              <a:xfrm>
                <a:off x="288800" y="3367648"/>
                <a:ext cx="6177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∗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sSubSup>
                      <m:sSubSupPr>
                        <m:ctrlP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  <m:sup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200" dirty="0">
                    <a:solidFill>
                      <a:srgbClr val="0000FF"/>
                    </a:solidFill>
                    <a:latin typeface="Calibri"/>
                    <a:cs typeface="Calibri"/>
                  </a:rPr>
                  <a:t>)</a:t>
                </a:r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324969E-144E-44F3-9890-3AB792ED4F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00" y="3367648"/>
                <a:ext cx="617798" cy="276999"/>
              </a:xfrm>
              <a:prstGeom prst="rect">
                <a:avLst/>
              </a:prstGeom>
              <a:blipFill>
                <a:blip r:embed="rId1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C9E4EB0-20B3-465D-9010-592DFA726B71}"/>
                  </a:ext>
                </a:extLst>
              </p:cNvPr>
              <p:cNvSpPr txBox="1"/>
              <p:nvPr/>
            </p:nvSpPr>
            <p:spPr>
              <a:xfrm>
                <a:off x="241589" y="4461978"/>
                <a:ext cx="62138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∗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sSubSup>
                      <m:sSubSupPr>
                        <m:ctrlP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b>
                      <m:sup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200" dirty="0">
                    <a:solidFill>
                      <a:srgbClr val="0000FF"/>
                    </a:solidFill>
                    <a:latin typeface="Calibri"/>
                    <a:cs typeface="Calibri"/>
                  </a:rPr>
                  <a:t>)</a:t>
                </a:r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7C9E4EB0-20B3-465D-9010-592DFA726B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589" y="4461978"/>
                <a:ext cx="621389" cy="276999"/>
              </a:xfrm>
              <a:prstGeom prst="rect">
                <a:avLst/>
              </a:prstGeom>
              <a:blipFill>
                <a:blip r:embed="rId14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3" name="Oval 72">
            <a:extLst>
              <a:ext uri="{FF2B5EF4-FFF2-40B4-BE49-F238E27FC236}">
                <a16:creationId xmlns:a16="http://schemas.microsoft.com/office/drawing/2014/main" id="{2CC7407C-89C4-41C9-B7F3-474EC88C7D95}"/>
              </a:ext>
            </a:extLst>
          </p:cNvPr>
          <p:cNvSpPr/>
          <p:nvPr/>
        </p:nvSpPr>
        <p:spPr>
          <a:xfrm>
            <a:off x="6189851" y="4807188"/>
            <a:ext cx="521622" cy="52162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C7D38D5D-2FC9-4675-A6D0-776AF760C261}"/>
              </a:ext>
            </a:extLst>
          </p:cNvPr>
          <p:cNvSpPr/>
          <p:nvPr/>
        </p:nvSpPr>
        <p:spPr>
          <a:xfrm>
            <a:off x="6173843" y="2357087"/>
            <a:ext cx="521622" cy="52162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52647406-4DEC-48A1-9BC9-E17DC7EDE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6954" y="991063"/>
            <a:ext cx="1295400" cy="986431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B4BDD9E3-78EB-44B5-ABBB-D88711961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6057" y="1035274"/>
            <a:ext cx="260169" cy="269864"/>
          </a:xfrm>
          <a:prstGeom prst="rect">
            <a:avLst/>
          </a:prstGeom>
        </p:spPr>
      </p:pic>
      <p:pic>
        <p:nvPicPr>
          <p:cNvPr id="77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E552EB21-D607-4A7E-B220-43715E839B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6381" y="1371472"/>
            <a:ext cx="225612" cy="22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F898DDAB-8A29-4316-9F3C-6D96CE6051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698" y="985256"/>
            <a:ext cx="1295400" cy="986431"/>
          </a:xfrm>
          <a:prstGeom prst="rect">
            <a:avLst/>
          </a:prstGeom>
        </p:spPr>
      </p:pic>
      <p:pic>
        <p:nvPicPr>
          <p:cNvPr id="80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E3F399ED-7D1A-47AC-A577-5702E8E770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125" y="1365665"/>
            <a:ext cx="225612" cy="22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95D2F266-1B3A-4258-AE7D-334DD36C48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125" y="1343539"/>
            <a:ext cx="260169" cy="269864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08644E07-B8F6-4089-9A73-5977857CC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8072" y="991064"/>
            <a:ext cx="1295400" cy="986431"/>
          </a:xfrm>
          <a:prstGeom prst="rect">
            <a:avLst/>
          </a:prstGeom>
        </p:spPr>
      </p:pic>
      <p:pic>
        <p:nvPicPr>
          <p:cNvPr id="82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372B1842-201D-499F-92FD-C94904249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499" y="1371473"/>
            <a:ext cx="225612" cy="22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6CDCE80D-75C4-4434-9E65-E91D00E0F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3207" y="1343539"/>
            <a:ext cx="260169" cy="269864"/>
          </a:xfrm>
          <a:prstGeom prst="rect">
            <a:avLst/>
          </a:prstGeom>
        </p:spPr>
      </p:pic>
      <p:pic>
        <p:nvPicPr>
          <p:cNvPr id="84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3F6E5A34-C622-4F36-9489-674AE7DB3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9183" y="2495481"/>
            <a:ext cx="188531" cy="18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54A90419-6308-41E3-AA62-C5ECAC7440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962" y="5825165"/>
            <a:ext cx="1295400" cy="986431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690A3667-15AB-4C9E-ADDE-6D2A271E7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2065" y="6466697"/>
            <a:ext cx="260169" cy="269864"/>
          </a:xfrm>
          <a:prstGeom prst="rect">
            <a:avLst/>
          </a:prstGeom>
        </p:spPr>
      </p:pic>
      <p:pic>
        <p:nvPicPr>
          <p:cNvPr id="87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BD6F8F62-CAC9-4B99-95A5-D553CDB33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2389" y="6205574"/>
            <a:ext cx="225612" cy="22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9C15F732-0AB6-414A-9802-C8153A0C3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698" y="5827754"/>
            <a:ext cx="1295400" cy="986431"/>
          </a:xfrm>
          <a:prstGeom prst="rect">
            <a:avLst/>
          </a:prstGeom>
        </p:spPr>
      </p:pic>
      <p:pic>
        <p:nvPicPr>
          <p:cNvPr id="89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F4D1D853-3388-497A-AE7E-E84059FB13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125" y="6208163"/>
            <a:ext cx="225612" cy="22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687C10F7-FF26-4E58-9B98-A1A9024F2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125" y="6186037"/>
            <a:ext cx="260169" cy="269864"/>
          </a:xfrm>
          <a:prstGeom prst="rect">
            <a:avLst/>
          </a:prstGeom>
        </p:spPr>
      </p:pic>
      <p:pic>
        <p:nvPicPr>
          <p:cNvPr id="91" name="Picture 90">
            <a:extLst>
              <a:ext uri="{FF2B5EF4-FFF2-40B4-BE49-F238E27FC236}">
                <a16:creationId xmlns:a16="http://schemas.microsoft.com/office/drawing/2014/main" id="{EFD13652-666E-4DA5-9CA5-578EC9A61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7417" y="5825164"/>
            <a:ext cx="1295400" cy="986431"/>
          </a:xfrm>
          <a:prstGeom prst="rect">
            <a:avLst/>
          </a:prstGeom>
        </p:spPr>
      </p:pic>
      <p:pic>
        <p:nvPicPr>
          <p:cNvPr id="92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3E54C302-172C-4E9E-8ABE-123E9EDD6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9096" y="6195351"/>
            <a:ext cx="225612" cy="22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1E93DD34-4FAD-465B-A252-87ABCF87A3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0850" y="6172608"/>
            <a:ext cx="260169" cy="269864"/>
          </a:xfrm>
          <a:prstGeom prst="rect">
            <a:avLst/>
          </a:prstGeom>
        </p:spPr>
      </p:pic>
      <p:pic>
        <p:nvPicPr>
          <p:cNvPr id="94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7A6F5AFB-B960-468C-ADC1-54FF0C60C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683" y="2523633"/>
            <a:ext cx="188531" cy="18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A83B38F-65D2-45D4-A552-3B0197C23890}"/>
              </a:ext>
            </a:extLst>
          </p:cNvPr>
          <p:cNvCxnSpPr>
            <a:stCxn id="13" idx="1"/>
            <a:endCxn id="54" idx="6"/>
          </p:cNvCxnSpPr>
          <p:nvPr/>
        </p:nvCxnSpPr>
        <p:spPr>
          <a:xfrm flipH="1">
            <a:off x="4800600" y="3786465"/>
            <a:ext cx="986354" cy="15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CF613980-08A0-450A-A5ED-B1E22EFCBAB5}"/>
              </a:ext>
            </a:extLst>
          </p:cNvPr>
          <p:cNvCxnSpPr>
            <a:cxnSpLocks/>
            <a:stCxn id="54" idx="2"/>
            <a:endCxn id="99" idx="3"/>
          </p:cNvCxnSpPr>
          <p:nvPr/>
        </p:nvCxnSpPr>
        <p:spPr>
          <a:xfrm flipH="1">
            <a:off x="2235108" y="3802120"/>
            <a:ext cx="2043870" cy="106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9" name="Picture 98">
            <a:extLst>
              <a:ext uri="{FF2B5EF4-FFF2-40B4-BE49-F238E27FC236}">
                <a16:creationId xmlns:a16="http://schemas.microsoft.com/office/drawing/2014/main" id="{D8D46E83-0562-4CDF-B09A-5128DB22F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08" y="3319555"/>
            <a:ext cx="1295400" cy="986431"/>
          </a:xfrm>
          <a:prstGeom prst="rect">
            <a:avLst/>
          </a:prstGeom>
        </p:spPr>
      </p:pic>
      <p:pic>
        <p:nvPicPr>
          <p:cNvPr id="100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708C23FB-F3CA-4B92-B2EB-0AB9AA9FD5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571" y="3700026"/>
            <a:ext cx="188531" cy="18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A07F2BDA-B536-4AF6-A5FF-AF43754C44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5916" y="3677838"/>
            <a:ext cx="260169" cy="269864"/>
          </a:xfrm>
          <a:prstGeom prst="rect">
            <a:avLst/>
          </a:prstGeom>
        </p:spPr>
      </p:pic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D31B6F7-7312-4EB2-92FB-F40A8C117791}"/>
              </a:ext>
            </a:extLst>
          </p:cNvPr>
          <p:cNvCxnSpPr>
            <a:stCxn id="54" idx="2"/>
            <a:endCxn id="49" idx="3"/>
          </p:cNvCxnSpPr>
          <p:nvPr/>
        </p:nvCxnSpPr>
        <p:spPr>
          <a:xfrm flipH="1" flipV="1">
            <a:off x="2212737" y="2620080"/>
            <a:ext cx="2066241" cy="1182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AD8FC7C8-5324-438F-BAAD-E8946C42A52D}"/>
              </a:ext>
            </a:extLst>
          </p:cNvPr>
          <p:cNvCxnSpPr>
            <a:stCxn id="54" idx="2"/>
            <a:endCxn id="52" idx="3"/>
          </p:cNvCxnSpPr>
          <p:nvPr/>
        </p:nvCxnSpPr>
        <p:spPr>
          <a:xfrm flipH="1">
            <a:off x="2209800" y="3802120"/>
            <a:ext cx="2069178" cy="11530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7F3DB3D2-E5C2-494B-B2EB-06151FF71DAB}"/>
              </a:ext>
            </a:extLst>
          </p:cNvPr>
          <p:cNvCxnSpPr>
            <a:stCxn id="13" idx="2"/>
            <a:endCxn id="73" idx="0"/>
          </p:cNvCxnSpPr>
          <p:nvPr/>
        </p:nvCxnSpPr>
        <p:spPr>
          <a:xfrm>
            <a:off x="6434654" y="4279680"/>
            <a:ext cx="16008" cy="527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988140BA-3F7F-441E-B0CA-AD06C5E93B76}"/>
              </a:ext>
            </a:extLst>
          </p:cNvPr>
          <p:cNvCxnSpPr>
            <a:stCxn id="13" idx="0"/>
            <a:endCxn id="74" idx="4"/>
          </p:cNvCxnSpPr>
          <p:nvPr/>
        </p:nvCxnSpPr>
        <p:spPr>
          <a:xfrm flipV="1">
            <a:off x="6434654" y="2878709"/>
            <a:ext cx="0" cy="414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ADD23572-33DD-4518-B0BA-40FB137B515A}"/>
              </a:ext>
            </a:extLst>
          </p:cNvPr>
          <p:cNvCxnSpPr>
            <a:stCxn id="74" idx="0"/>
            <a:endCxn id="78" idx="2"/>
          </p:cNvCxnSpPr>
          <p:nvPr/>
        </p:nvCxnSpPr>
        <p:spPr>
          <a:xfrm flipH="1" flipV="1">
            <a:off x="4344398" y="1971687"/>
            <a:ext cx="2090256" cy="385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016D2504-4303-4B1D-97DE-7C0053AA417C}"/>
              </a:ext>
            </a:extLst>
          </p:cNvPr>
          <p:cNvCxnSpPr>
            <a:stCxn id="74" idx="0"/>
            <a:endCxn id="75" idx="2"/>
          </p:cNvCxnSpPr>
          <p:nvPr/>
        </p:nvCxnSpPr>
        <p:spPr>
          <a:xfrm flipV="1">
            <a:off x="6434654" y="1977494"/>
            <a:ext cx="0" cy="3795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25C50266-3BF4-4CB1-A259-42CA58FF0CD7}"/>
              </a:ext>
            </a:extLst>
          </p:cNvPr>
          <p:cNvCxnSpPr>
            <a:stCxn id="74" idx="0"/>
            <a:endCxn id="81" idx="2"/>
          </p:cNvCxnSpPr>
          <p:nvPr/>
        </p:nvCxnSpPr>
        <p:spPr>
          <a:xfrm flipV="1">
            <a:off x="6434654" y="1977495"/>
            <a:ext cx="1771118" cy="3795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133BA579-8716-4AD4-9248-2C766154E8CD}"/>
              </a:ext>
            </a:extLst>
          </p:cNvPr>
          <p:cNvCxnSpPr>
            <a:stCxn id="73" idx="4"/>
            <a:endCxn id="88" idx="0"/>
          </p:cNvCxnSpPr>
          <p:nvPr/>
        </p:nvCxnSpPr>
        <p:spPr>
          <a:xfrm flipH="1">
            <a:off x="4344398" y="5328810"/>
            <a:ext cx="2106264" cy="4989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FCB16D8B-DF2F-4EC5-AF9D-EA0D51A5D11D}"/>
              </a:ext>
            </a:extLst>
          </p:cNvPr>
          <p:cNvCxnSpPr>
            <a:stCxn id="73" idx="4"/>
            <a:endCxn id="85" idx="0"/>
          </p:cNvCxnSpPr>
          <p:nvPr/>
        </p:nvCxnSpPr>
        <p:spPr>
          <a:xfrm>
            <a:off x="6450662" y="5328810"/>
            <a:ext cx="0" cy="496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59C59507-F83D-4070-B184-0BCD821A1EF4}"/>
              </a:ext>
            </a:extLst>
          </p:cNvPr>
          <p:cNvCxnSpPr>
            <a:stCxn id="73" idx="4"/>
            <a:endCxn id="91" idx="0"/>
          </p:cNvCxnSpPr>
          <p:nvPr/>
        </p:nvCxnSpPr>
        <p:spPr>
          <a:xfrm>
            <a:off x="6450662" y="5328810"/>
            <a:ext cx="2214455" cy="496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5D9271B0-C782-435A-9738-FABE154A360B}"/>
                  </a:ext>
                </a:extLst>
              </p:cNvPr>
              <p:cNvSpPr txBox="1"/>
              <p:nvPr/>
            </p:nvSpPr>
            <p:spPr>
              <a:xfrm>
                <a:off x="6409472" y="4399169"/>
                <a:ext cx="89947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</m:sSub>
                    <m:r>
                      <a:rPr lang="en-US" sz="1200" i="1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rgbClr val="CF01B6"/>
                    </a:solidFill>
                    <a:latin typeface="Calibri"/>
                    <a:cs typeface="Calibri"/>
                  </a:rPr>
                  <a:t>=‘south’</a:t>
                </a:r>
              </a:p>
            </p:txBody>
          </p:sp>
        </mc:Choice>
        <mc:Fallback xmlns=""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5D9271B0-C782-435A-9738-FABE154A36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9472" y="4399169"/>
                <a:ext cx="899479" cy="276999"/>
              </a:xfrm>
              <a:prstGeom prst="rect">
                <a:avLst/>
              </a:prstGeom>
              <a:blipFill>
                <a:blip r:embed="rId15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3EA2E3E-83A8-432A-9CCB-83050DB6C564}"/>
                  </a:ext>
                </a:extLst>
              </p:cNvPr>
              <p:cNvSpPr txBox="1"/>
              <p:nvPr/>
            </p:nvSpPr>
            <p:spPr>
              <a:xfrm>
                <a:off x="4882347" y="3548649"/>
                <a:ext cx="8734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CF01B6"/>
                    </a:solidFill>
                    <a:latin typeface="Calibri"/>
                    <a:cs typeface="Calibri"/>
                  </a:rPr>
                  <a:t> =‘west’</a:t>
                </a:r>
              </a:p>
            </p:txBody>
          </p:sp>
        </mc:Choice>
        <mc:Fallback xmlns=""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13EA2E3E-83A8-432A-9CCB-83050DB6C5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347" y="3548649"/>
                <a:ext cx="873428" cy="276999"/>
              </a:xfrm>
              <a:prstGeom prst="rect">
                <a:avLst/>
              </a:prstGeom>
              <a:blipFill>
                <a:blip r:embed="rId16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AFC15795-8634-4CF6-86A4-061132C67022}"/>
                  </a:ext>
                </a:extLst>
              </p:cNvPr>
              <p:cNvSpPr txBox="1"/>
              <p:nvPr/>
            </p:nvSpPr>
            <p:spPr>
              <a:xfrm>
                <a:off x="6385163" y="2981533"/>
                <a:ext cx="10904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CF01B6"/>
                    </a:solidFill>
                    <a:latin typeface="Calibri"/>
                    <a:cs typeface="Calibri"/>
                  </a:rPr>
                  <a:t> =‘north’</a:t>
                </a:r>
              </a:p>
            </p:txBody>
          </p:sp>
        </mc:Choice>
        <mc:Fallback xmlns=""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AFC15795-8634-4CF6-86A4-061132C670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85163" y="2981533"/>
                <a:ext cx="1090424" cy="276999"/>
              </a:xfrm>
              <a:prstGeom prst="rect">
                <a:avLst/>
              </a:prstGeom>
              <a:blipFill>
                <a:blip r:embed="rId17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F0BC8077-9786-403E-B7B0-D69457BFFE2B}"/>
                  </a:ext>
                </a:extLst>
              </p:cNvPr>
              <p:cNvSpPr txBox="1"/>
              <p:nvPr/>
            </p:nvSpPr>
            <p:spPr>
              <a:xfrm>
                <a:off x="5205942" y="6176652"/>
                <a:ext cx="6177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∗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sSubSup>
                      <m:sSubSupPr>
                        <m:ctrlP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  <m:sup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200" dirty="0">
                    <a:solidFill>
                      <a:srgbClr val="0000FF"/>
                    </a:solidFill>
                    <a:latin typeface="Calibri"/>
                    <a:cs typeface="Calibri"/>
                  </a:rPr>
                  <a:t>)</a:t>
                </a:r>
              </a:p>
            </p:txBody>
          </p:sp>
        </mc:Choice>
        <mc:Fallback xmlns=""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F0BC8077-9786-403E-B7B0-D69457BFFE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05942" y="6176652"/>
                <a:ext cx="617798" cy="276999"/>
              </a:xfrm>
              <a:prstGeom prst="rect">
                <a:avLst/>
              </a:prstGeom>
              <a:blipFill>
                <a:blip r:embed="rId9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2BBAB55-6041-47B6-86F3-932D44D9D67A}"/>
                  </a:ext>
                </a:extLst>
              </p:cNvPr>
              <p:cNvSpPr txBox="1"/>
              <p:nvPr/>
            </p:nvSpPr>
            <p:spPr>
              <a:xfrm>
                <a:off x="9337461" y="6205574"/>
                <a:ext cx="62138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∗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sSubSup>
                      <m:sSubSupPr>
                        <m:ctrlP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b>
                      <m:sup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200" dirty="0">
                    <a:solidFill>
                      <a:srgbClr val="0000FF"/>
                    </a:solidFill>
                    <a:latin typeface="Calibri"/>
                    <a:cs typeface="Calibri"/>
                  </a:rPr>
                  <a:t>)</a:t>
                </a:r>
              </a:p>
            </p:txBody>
          </p:sp>
        </mc:Choice>
        <mc:Fallback xmlns=""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E2BBAB55-6041-47B6-86F3-932D44D9D6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7461" y="6205574"/>
                <a:ext cx="621389" cy="276999"/>
              </a:xfrm>
              <a:prstGeom prst="rect">
                <a:avLst/>
              </a:prstGeom>
              <a:blipFill>
                <a:blip r:embed="rId18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3B340DF9-510B-441C-831D-570AFCB52C19}"/>
                  </a:ext>
                </a:extLst>
              </p:cNvPr>
              <p:cNvSpPr txBox="1"/>
              <p:nvPr/>
            </p:nvSpPr>
            <p:spPr>
              <a:xfrm>
                <a:off x="3111359" y="6169040"/>
                <a:ext cx="62138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∗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sSubSup>
                      <m:sSubSupPr>
                        <m:ctrlP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  <m:sup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200" dirty="0">
                    <a:solidFill>
                      <a:srgbClr val="0000FF"/>
                    </a:solidFill>
                    <a:latin typeface="Calibri"/>
                    <a:cs typeface="Calibri"/>
                  </a:rPr>
                  <a:t>)</a:t>
                </a:r>
              </a:p>
            </p:txBody>
          </p:sp>
        </mc:Choice>
        <mc:Fallback xmlns=""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3B340DF9-510B-441C-831D-570AFCB52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1359" y="6169040"/>
                <a:ext cx="621389" cy="276999"/>
              </a:xfrm>
              <a:prstGeom prst="rect">
                <a:avLst/>
              </a:prstGeom>
              <a:blipFill>
                <a:blip r:embed="rId19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922F5AC0-2561-4BA8-B496-088AFCAD894E}"/>
                  </a:ext>
                </a:extLst>
              </p:cNvPr>
              <p:cNvSpPr txBox="1"/>
              <p:nvPr/>
            </p:nvSpPr>
            <p:spPr>
              <a:xfrm>
                <a:off x="3121487" y="1321846"/>
                <a:ext cx="62138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∗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sSubSup>
                      <m:sSubSupPr>
                        <m:ctrlP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  <m:sup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200" dirty="0">
                    <a:solidFill>
                      <a:srgbClr val="0000FF"/>
                    </a:solidFill>
                    <a:latin typeface="Calibri"/>
                    <a:cs typeface="Calibri"/>
                  </a:rPr>
                  <a:t>)</a:t>
                </a:r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922F5AC0-2561-4BA8-B496-088AFCAD89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1487" y="1321846"/>
                <a:ext cx="621389" cy="276999"/>
              </a:xfrm>
              <a:prstGeom prst="rect">
                <a:avLst/>
              </a:prstGeom>
              <a:blipFill>
                <a:blip r:embed="rId8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7F294CFE-FED6-42F5-B50A-A92BCC6BC232}"/>
                  </a:ext>
                </a:extLst>
              </p:cNvPr>
              <p:cNvSpPr txBox="1"/>
              <p:nvPr/>
            </p:nvSpPr>
            <p:spPr>
              <a:xfrm>
                <a:off x="5247588" y="1345790"/>
                <a:ext cx="6177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∗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sSubSup>
                      <m:sSubSupPr>
                        <m:ctrlP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  <m:sup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200" dirty="0">
                    <a:solidFill>
                      <a:srgbClr val="0000FF"/>
                    </a:solidFill>
                    <a:latin typeface="Calibri"/>
                    <a:cs typeface="Calibri"/>
                  </a:rPr>
                  <a:t>)</a:t>
                </a:r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7F294CFE-FED6-42F5-B50A-A92BCC6BC2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7588" y="1345790"/>
                <a:ext cx="617798" cy="276999"/>
              </a:xfrm>
              <a:prstGeom prst="rect">
                <a:avLst/>
              </a:prstGeom>
              <a:blipFill>
                <a:blip r:embed="rId20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A3729C9-A6A2-4BF6-8177-4363C6FD7213}"/>
                  </a:ext>
                </a:extLst>
              </p:cNvPr>
              <p:cNvSpPr txBox="1"/>
              <p:nvPr/>
            </p:nvSpPr>
            <p:spPr>
              <a:xfrm>
                <a:off x="8867723" y="1384232"/>
                <a:ext cx="62138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∗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sSubSup>
                      <m:sSubSupPr>
                        <m:ctrlP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b>
                      <m:sup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200" dirty="0">
                    <a:solidFill>
                      <a:srgbClr val="0000FF"/>
                    </a:solidFill>
                    <a:latin typeface="Calibri"/>
                    <a:cs typeface="Calibri"/>
                  </a:rPr>
                  <a:t>)</a:t>
                </a:r>
              </a:p>
            </p:txBody>
          </p:sp>
        </mc:Choice>
        <mc:Fallback xmlns=""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3A3729C9-A6A2-4BF6-8177-4363C6FD72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7723" y="1384232"/>
                <a:ext cx="621389" cy="276999"/>
              </a:xfrm>
              <a:prstGeom prst="rect">
                <a:avLst/>
              </a:prstGeom>
              <a:blipFill>
                <a:blip r:embed="rId10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EF111AE0-0949-4FF9-985C-DACE95D93E09}"/>
                  </a:ext>
                </a:extLst>
              </p:cNvPr>
              <p:cNvSpPr/>
              <p:nvPr/>
            </p:nvSpPr>
            <p:spPr>
              <a:xfrm>
                <a:off x="7954370" y="3206691"/>
                <a:ext cx="65899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2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𝑄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EF111AE0-0949-4FF9-985C-DACE95D93E0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4370" y="3206691"/>
                <a:ext cx="658993" cy="276999"/>
              </a:xfrm>
              <a:prstGeom prst="rect">
                <a:avLst/>
              </a:prstGeom>
              <a:blipFill>
                <a:blip r:embed="rId21"/>
                <a:stretch>
                  <a:fillRect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FAF91866-2D0D-4C17-BE40-6DECB82DEA06}"/>
                  </a:ext>
                </a:extLst>
              </p:cNvPr>
              <p:cNvSpPr/>
              <p:nvPr/>
            </p:nvSpPr>
            <p:spPr>
              <a:xfrm>
                <a:off x="4015568" y="4112046"/>
                <a:ext cx="65899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2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𝑄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1" name="Rectangle 150">
                <a:extLst>
                  <a:ext uri="{FF2B5EF4-FFF2-40B4-BE49-F238E27FC236}">
                    <a16:creationId xmlns:a16="http://schemas.microsoft.com/office/drawing/2014/main" id="{FAF91866-2D0D-4C17-BE40-6DECB82DEA0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5568" y="4112046"/>
                <a:ext cx="658993" cy="276999"/>
              </a:xfrm>
              <a:prstGeom prst="rect">
                <a:avLst/>
              </a:prstGeom>
              <a:blipFill>
                <a:blip r:embed="rId22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47A0F8C9-B92A-484B-9E78-96FA94B92665}"/>
                  </a:ext>
                </a:extLst>
              </p:cNvPr>
              <p:cNvSpPr/>
              <p:nvPr/>
            </p:nvSpPr>
            <p:spPr>
              <a:xfrm>
                <a:off x="6719180" y="2479398"/>
                <a:ext cx="65899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2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𝑄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47A0F8C9-B92A-484B-9E78-96FA94B926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9180" y="2479398"/>
                <a:ext cx="658993" cy="276999"/>
              </a:xfrm>
              <a:prstGeom prst="rect">
                <a:avLst/>
              </a:prstGeom>
              <a:blipFill>
                <a:blip r:embed="rId23"/>
                <a:stretch>
                  <a:fillRect r="-926"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A5A73C58-92CF-4CEE-ABCB-0365BAA50ADF}"/>
                  </a:ext>
                </a:extLst>
              </p:cNvPr>
              <p:cNvSpPr/>
              <p:nvPr/>
            </p:nvSpPr>
            <p:spPr>
              <a:xfrm>
                <a:off x="53855" y="223214"/>
                <a:ext cx="4215641" cy="689804"/>
              </a:xfrm>
              <a:custGeom>
                <a:avLst/>
                <a:gdLst>
                  <a:gd name="connsiteX0" fmla="*/ 0 w 4215641"/>
                  <a:gd name="connsiteY0" fmla="*/ 0 h 689804"/>
                  <a:gd name="connsiteX1" fmla="*/ 526955 w 4215641"/>
                  <a:gd name="connsiteY1" fmla="*/ 0 h 689804"/>
                  <a:gd name="connsiteX2" fmla="*/ 1138223 w 4215641"/>
                  <a:gd name="connsiteY2" fmla="*/ 0 h 689804"/>
                  <a:gd name="connsiteX3" fmla="*/ 1749491 w 4215641"/>
                  <a:gd name="connsiteY3" fmla="*/ 0 h 689804"/>
                  <a:gd name="connsiteX4" fmla="*/ 2276446 w 4215641"/>
                  <a:gd name="connsiteY4" fmla="*/ 0 h 689804"/>
                  <a:gd name="connsiteX5" fmla="*/ 2803401 w 4215641"/>
                  <a:gd name="connsiteY5" fmla="*/ 0 h 689804"/>
                  <a:gd name="connsiteX6" fmla="*/ 3246044 w 4215641"/>
                  <a:gd name="connsiteY6" fmla="*/ 0 h 689804"/>
                  <a:gd name="connsiteX7" fmla="*/ 3730842 w 4215641"/>
                  <a:gd name="connsiteY7" fmla="*/ 0 h 689804"/>
                  <a:gd name="connsiteX8" fmla="*/ 4215641 w 4215641"/>
                  <a:gd name="connsiteY8" fmla="*/ 0 h 689804"/>
                  <a:gd name="connsiteX9" fmla="*/ 4215641 w 4215641"/>
                  <a:gd name="connsiteY9" fmla="*/ 358698 h 689804"/>
                  <a:gd name="connsiteX10" fmla="*/ 4215641 w 4215641"/>
                  <a:gd name="connsiteY10" fmla="*/ 689804 h 689804"/>
                  <a:gd name="connsiteX11" fmla="*/ 3772999 w 4215641"/>
                  <a:gd name="connsiteY11" fmla="*/ 689804 h 689804"/>
                  <a:gd name="connsiteX12" fmla="*/ 3372513 w 4215641"/>
                  <a:gd name="connsiteY12" fmla="*/ 689804 h 689804"/>
                  <a:gd name="connsiteX13" fmla="*/ 2761245 w 4215641"/>
                  <a:gd name="connsiteY13" fmla="*/ 689804 h 689804"/>
                  <a:gd name="connsiteX14" fmla="*/ 2192133 w 4215641"/>
                  <a:gd name="connsiteY14" fmla="*/ 689804 h 689804"/>
                  <a:gd name="connsiteX15" fmla="*/ 1580865 w 4215641"/>
                  <a:gd name="connsiteY15" fmla="*/ 689804 h 689804"/>
                  <a:gd name="connsiteX16" fmla="*/ 1180379 w 4215641"/>
                  <a:gd name="connsiteY16" fmla="*/ 689804 h 689804"/>
                  <a:gd name="connsiteX17" fmla="*/ 779894 w 4215641"/>
                  <a:gd name="connsiteY17" fmla="*/ 689804 h 689804"/>
                  <a:gd name="connsiteX18" fmla="*/ 0 w 4215641"/>
                  <a:gd name="connsiteY18" fmla="*/ 689804 h 689804"/>
                  <a:gd name="connsiteX19" fmla="*/ 0 w 4215641"/>
                  <a:gd name="connsiteY19" fmla="*/ 351800 h 689804"/>
                  <a:gd name="connsiteX20" fmla="*/ 0 w 4215641"/>
                  <a:gd name="connsiteY20" fmla="*/ 0 h 6898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215641" h="689804" fill="none" extrusionOk="0">
                    <a:moveTo>
                      <a:pt x="0" y="0"/>
                    </a:moveTo>
                    <a:cubicBezTo>
                      <a:pt x="121361" y="-62889"/>
                      <a:pt x="315082" y="8359"/>
                      <a:pt x="526955" y="0"/>
                    </a:cubicBezTo>
                    <a:cubicBezTo>
                      <a:pt x="738829" y="-8359"/>
                      <a:pt x="976901" y="29995"/>
                      <a:pt x="1138223" y="0"/>
                    </a:cubicBezTo>
                    <a:cubicBezTo>
                      <a:pt x="1299545" y="-29995"/>
                      <a:pt x="1486861" y="6543"/>
                      <a:pt x="1749491" y="0"/>
                    </a:cubicBezTo>
                    <a:cubicBezTo>
                      <a:pt x="2012121" y="-6543"/>
                      <a:pt x="2161641" y="8426"/>
                      <a:pt x="2276446" y="0"/>
                    </a:cubicBezTo>
                    <a:cubicBezTo>
                      <a:pt x="2391251" y="-8426"/>
                      <a:pt x="2678739" y="51843"/>
                      <a:pt x="2803401" y="0"/>
                    </a:cubicBezTo>
                    <a:cubicBezTo>
                      <a:pt x="2928064" y="-51843"/>
                      <a:pt x="3144618" y="5244"/>
                      <a:pt x="3246044" y="0"/>
                    </a:cubicBezTo>
                    <a:cubicBezTo>
                      <a:pt x="3347470" y="-5244"/>
                      <a:pt x="3559841" y="5631"/>
                      <a:pt x="3730842" y="0"/>
                    </a:cubicBezTo>
                    <a:cubicBezTo>
                      <a:pt x="3901843" y="-5631"/>
                      <a:pt x="4044274" y="36030"/>
                      <a:pt x="4215641" y="0"/>
                    </a:cubicBezTo>
                    <a:cubicBezTo>
                      <a:pt x="4244035" y="132265"/>
                      <a:pt x="4181106" y="268653"/>
                      <a:pt x="4215641" y="358698"/>
                    </a:cubicBezTo>
                    <a:cubicBezTo>
                      <a:pt x="4250176" y="448743"/>
                      <a:pt x="4187366" y="531036"/>
                      <a:pt x="4215641" y="689804"/>
                    </a:cubicBezTo>
                    <a:cubicBezTo>
                      <a:pt x="4068229" y="715713"/>
                      <a:pt x="3974466" y="646821"/>
                      <a:pt x="3772999" y="689804"/>
                    </a:cubicBezTo>
                    <a:cubicBezTo>
                      <a:pt x="3571532" y="732787"/>
                      <a:pt x="3558987" y="658659"/>
                      <a:pt x="3372513" y="689804"/>
                    </a:cubicBezTo>
                    <a:cubicBezTo>
                      <a:pt x="3186039" y="720949"/>
                      <a:pt x="2973713" y="638722"/>
                      <a:pt x="2761245" y="689804"/>
                    </a:cubicBezTo>
                    <a:cubicBezTo>
                      <a:pt x="2548777" y="740886"/>
                      <a:pt x="2463182" y="624428"/>
                      <a:pt x="2192133" y="689804"/>
                    </a:cubicBezTo>
                    <a:cubicBezTo>
                      <a:pt x="1921084" y="755180"/>
                      <a:pt x="1826924" y="688552"/>
                      <a:pt x="1580865" y="689804"/>
                    </a:cubicBezTo>
                    <a:cubicBezTo>
                      <a:pt x="1334806" y="691056"/>
                      <a:pt x="1307404" y="660538"/>
                      <a:pt x="1180379" y="689804"/>
                    </a:cubicBezTo>
                    <a:cubicBezTo>
                      <a:pt x="1053354" y="719070"/>
                      <a:pt x="861443" y="669527"/>
                      <a:pt x="779894" y="689804"/>
                    </a:cubicBezTo>
                    <a:cubicBezTo>
                      <a:pt x="698346" y="710081"/>
                      <a:pt x="282715" y="604474"/>
                      <a:pt x="0" y="689804"/>
                    </a:cubicBezTo>
                    <a:cubicBezTo>
                      <a:pt x="-1827" y="601562"/>
                      <a:pt x="20832" y="443735"/>
                      <a:pt x="0" y="351800"/>
                    </a:cubicBezTo>
                    <a:cubicBezTo>
                      <a:pt x="-20832" y="259865"/>
                      <a:pt x="4140" y="137234"/>
                      <a:pt x="0" y="0"/>
                    </a:cubicBezTo>
                    <a:close/>
                  </a:path>
                  <a:path w="4215641" h="689804" stroke="0" extrusionOk="0">
                    <a:moveTo>
                      <a:pt x="0" y="0"/>
                    </a:moveTo>
                    <a:cubicBezTo>
                      <a:pt x="85558" y="-17631"/>
                      <a:pt x="308992" y="24035"/>
                      <a:pt x="400486" y="0"/>
                    </a:cubicBezTo>
                    <a:cubicBezTo>
                      <a:pt x="491980" y="-24035"/>
                      <a:pt x="755160" y="59879"/>
                      <a:pt x="969597" y="0"/>
                    </a:cubicBezTo>
                    <a:cubicBezTo>
                      <a:pt x="1184034" y="-59879"/>
                      <a:pt x="1274244" y="48326"/>
                      <a:pt x="1412240" y="0"/>
                    </a:cubicBezTo>
                    <a:cubicBezTo>
                      <a:pt x="1550236" y="-48326"/>
                      <a:pt x="1753767" y="17436"/>
                      <a:pt x="1854882" y="0"/>
                    </a:cubicBezTo>
                    <a:cubicBezTo>
                      <a:pt x="1955997" y="-17436"/>
                      <a:pt x="2176763" y="15951"/>
                      <a:pt x="2466150" y="0"/>
                    </a:cubicBezTo>
                    <a:cubicBezTo>
                      <a:pt x="2755537" y="-15951"/>
                      <a:pt x="2834111" y="3364"/>
                      <a:pt x="2993105" y="0"/>
                    </a:cubicBezTo>
                    <a:cubicBezTo>
                      <a:pt x="3152099" y="-3364"/>
                      <a:pt x="3479369" y="39246"/>
                      <a:pt x="3604373" y="0"/>
                    </a:cubicBezTo>
                    <a:cubicBezTo>
                      <a:pt x="3729377" y="-39246"/>
                      <a:pt x="3923269" y="29824"/>
                      <a:pt x="4215641" y="0"/>
                    </a:cubicBezTo>
                    <a:cubicBezTo>
                      <a:pt x="4244169" y="133969"/>
                      <a:pt x="4205095" y="228308"/>
                      <a:pt x="4215641" y="338004"/>
                    </a:cubicBezTo>
                    <a:cubicBezTo>
                      <a:pt x="4226187" y="447700"/>
                      <a:pt x="4210570" y="520566"/>
                      <a:pt x="4215641" y="689804"/>
                    </a:cubicBezTo>
                    <a:cubicBezTo>
                      <a:pt x="4069865" y="705159"/>
                      <a:pt x="3918258" y="687566"/>
                      <a:pt x="3815155" y="689804"/>
                    </a:cubicBezTo>
                    <a:cubicBezTo>
                      <a:pt x="3712052" y="692042"/>
                      <a:pt x="3504340" y="681816"/>
                      <a:pt x="3414669" y="689804"/>
                    </a:cubicBezTo>
                    <a:cubicBezTo>
                      <a:pt x="3324998" y="697792"/>
                      <a:pt x="3171026" y="689267"/>
                      <a:pt x="2929870" y="689804"/>
                    </a:cubicBezTo>
                    <a:cubicBezTo>
                      <a:pt x="2688714" y="690341"/>
                      <a:pt x="2660608" y="681326"/>
                      <a:pt x="2402915" y="689804"/>
                    </a:cubicBezTo>
                    <a:cubicBezTo>
                      <a:pt x="2145222" y="698282"/>
                      <a:pt x="1994102" y="636638"/>
                      <a:pt x="1875960" y="689804"/>
                    </a:cubicBezTo>
                    <a:cubicBezTo>
                      <a:pt x="1757818" y="742970"/>
                      <a:pt x="1412463" y="678577"/>
                      <a:pt x="1264692" y="689804"/>
                    </a:cubicBezTo>
                    <a:cubicBezTo>
                      <a:pt x="1116921" y="701031"/>
                      <a:pt x="971377" y="676923"/>
                      <a:pt x="822050" y="689804"/>
                    </a:cubicBezTo>
                    <a:cubicBezTo>
                      <a:pt x="672723" y="702685"/>
                      <a:pt x="405878" y="686256"/>
                      <a:pt x="0" y="689804"/>
                    </a:cubicBezTo>
                    <a:cubicBezTo>
                      <a:pt x="-15403" y="521159"/>
                      <a:pt x="30594" y="502390"/>
                      <a:pt x="0" y="338004"/>
                    </a:cubicBezTo>
                    <a:cubicBezTo>
                      <a:pt x="-30594" y="173618"/>
                      <a:pt x="19286" y="157603"/>
                      <a:pt x="0" y="0"/>
                    </a:cubicBezTo>
                    <a:close/>
                  </a:path>
                </a:pathLst>
              </a:custGeom>
              <a:ln>
                <a:solidFill>
                  <a:srgbClr val="FF0000"/>
                </a:solidFill>
                <a:extLst>
                  <a:ext uri="{C807C97D-BFC1-408E-A445-0C87EB9F89A2}">
                    <ask:lineSketchStyleProps xmlns:ask="http://schemas.microsoft.com/office/drawing/2018/sketchyshapes" sd="25469283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6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𝑄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</m:e>
                      </m:d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16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16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16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16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  <a:cs typeface="Calibri"/>
                            </a:rPr>
                            <m:t>[</m:t>
                          </m:r>
                          <m:r>
                            <a:rPr lang="en-US" sz="16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16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a:rPr lang="en-US" sz="16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  <m:r>
                                <a:rPr lang="en-US" sz="16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6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16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6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6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16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sz="1600" i="1"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A5A73C58-92CF-4CEE-ABCB-0365BAA50A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5" y="223214"/>
                <a:ext cx="4215641" cy="689804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  <a:ln>
                <a:solidFill>
                  <a:srgbClr val="FF0000"/>
                </a:solidFill>
                <a:extLst>
                  <a:ext uri="{C807C97D-BFC1-408E-A445-0C87EB9F89A2}">
                    <ask:lineSketchStyleProps xmlns:ask="http://schemas.microsoft.com/office/drawing/2018/sketchyshapes" sd="25469283">
                      <a:custGeom>
                        <a:avLst/>
                        <a:gdLst>
                          <a:gd name="connsiteX0" fmla="*/ 0 w 4215641"/>
                          <a:gd name="connsiteY0" fmla="*/ 0 h 689804"/>
                          <a:gd name="connsiteX1" fmla="*/ 526955 w 4215641"/>
                          <a:gd name="connsiteY1" fmla="*/ 0 h 689804"/>
                          <a:gd name="connsiteX2" fmla="*/ 1138223 w 4215641"/>
                          <a:gd name="connsiteY2" fmla="*/ 0 h 689804"/>
                          <a:gd name="connsiteX3" fmla="*/ 1749491 w 4215641"/>
                          <a:gd name="connsiteY3" fmla="*/ 0 h 689804"/>
                          <a:gd name="connsiteX4" fmla="*/ 2276446 w 4215641"/>
                          <a:gd name="connsiteY4" fmla="*/ 0 h 689804"/>
                          <a:gd name="connsiteX5" fmla="*/ 2803401 w 4215641"/>
                          <a:gd name="connsiteY5" fmla="*/ 0 h 689804"/>
                          <a:gd name="connsiteX6" fmla="*/ 3246044 w 4215641"/>
                          <a:gd name="connsiteY6" fmla="*/ 0 h 689804"/>
                          <a:gd name="connsiteX7" fmla="*/ 3730842 w 4215641"/>
                          <a:gd name="connsiteY7" fmla="*/ 0 h 689804"/>
                          <a:gd name="connsiteX8" fmla="*/ 4215641 w 4215641"/>
                          <a:gd name="connsiteY8" fmla="*/ 0 h 689804"/>
                          <a:gd name="connsiteX9" fmla="*/ 4215641 w 4215641"/>
                          <a:gd name="connsiteY9" fmla="*/ 358698 h 689804"/>
                          <a:gd name="connsiteX10" fmla="*/ 4215641 w 4215641"/>
                          <a:gd name="connsiteY10" fmla="*/ 689804 h 689804"/>
                          <a:gd name="connsiteX11" fmla="*/ 3772999 w 4215641"/>
                          <a:gd name="connsiteY11" fmla="*/ 689804 h 689804"/>
                          <a:gd name="connsiteX12" fmla="*/ 3372513 w 4215641"/>
                          <a:gd name="connsiteY12" fmla="*/ 689804 h 689804"/>
                          <a:gd name="connsiteX13" fmla="*/ 2761245 w 4215641"/>
                          <a:gd name="connsiteY13" fmla="*/ 689804 h 689804"/>
                          <a:gd name="connsiteX14" fmla="*/ 2192133 w 4215641"/>
                          <a:gd name="connsiteY14" fmla="*/ 689804 h 689804"/>
                          <a:gd name="connsiteX15" fmla="*/ 1580865 w 4215641"/>
                          <a:gd name="connsiteY15" fmla="*/ 689804 h 689804"/>
                          <a:gd name="connsiteX16" fmla="*/ 1180379 w 4215641"/>
                          <a:gd name="connsiteY16" fmla="*/ 689804 h 689804"/>
                          <a:gd name="connsiteX17" fmla="*/ 779894 w 4215641"/>
                          <a:gd name="connsiteY17" fmla="*/ 689804 h 689804"/>
                          <a:gd name="connsiteX18" fmla="*/ 0 w 4215641"/>
                          <a:gd name="connsiteY18" fmla="*/ 689804 h 689804"/>
                          <a:gd name="connsiteX19" fmla="*/ 0 w 4215641"/>
                          <a:gd name="connsiteY19" fmla="*/ 351800 h 689804"/>
                          <a:gd name="connsiteX20" fmla="*/ 0 w 4215641"/>
                          <a:gd name="connsiteY20" fmla="*/ 0 h 6898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</a:cxnLst>
                        <a:rect l="l" t="t" r="r" b="b"/>
                        <a:pathLst>
                          <a:path w="4215641" h="689804" fill="none" extrusionOk="0">
                            <a:moveTo>
                              <a:pt x="0" y="0"/>
                            </a:moveTo>
                            <a:cubicBezTo>
                              <a:pt x="121361" y="-62889"/>
                              <a:pt x="315082" y="8359"/>
                              <a:pt x="526955" y="0"/>
                            </a:cubicBezTo>
                            <a:cubicBezTo>
                              <a:pt x="738829" y="-8359"/>
                              <a:pt x="976901" y="29995"/>
                              <a:pt x="1138223" y="0"/>
                            </a:cubicBezTo>
                            <a:cubicBezTo>
                              <a:pt x="1299545" y="-29995"/>
                              <a:pt x="1486861" y="6543"/>
                              <a:pt x="1749491" y="0"/>
                            </a:cubicBezTo>
                            <a:cubicBezTo>
                              <a:pt x="2012121" y="-6543"/>
                              <a:pt x="2161641" y="8426"/>
                              <a:pt x="2276446" y="0"/>
                            </a:cubicBezTo>
                            <a:cubicBezTo>
                              <a:pt x="2391251" y="-8426"/>
                              <a:pt x="2678739" y="51843"/>
                              <a:pt x="2803401" y="0"/>
                            </a:cubicBezTo>
                            <a:cubicBezTo>
                              <a:pt x="2928064" y="-51843"/>
                              <a:pt x="3144618" y="5244"/>
                              <a:pt x="3246044" y="0"/>
                            </a:cubicBezTo>
                            <a:cubicBezTo>
                              <a:pt x="3347470" y="-5244"/>
                              <a:pt x="3559841" y="5631"/>
                              <a:pt x="3730842" y="0"/>
                            </a:cubicBezTo>
                            <a:cubicBezTo>
                              <a:pt x="3901843" y="-5631"/>
                              <a:pt x="4044274" y="36030"/>
                              <a:pt x="4215641" y="0"/>
                            </a:cubicBezTo>
                            <a:cubicBezTo>
                              <a:pt x="4244035" y="132265"/>
                              <a:pt x="4181106" y="268653"/>
                              <a:pt x="4215641" y="358698"/>
                            </a:cubicBezTo>
                            <a:cubicBezTo>
                              <a:pt x="4250176" y="448743"/>
                              <a:pt x="4187366" y="531036"/>
                              <a:pt x="4215641" y="689804"/>
                            </a:cubicBezTo>
                            <a:cubicBezTo>
                              <a:pt x="4068229" y="715713"/>
                              <a:pt x="3974466" y="646821"/>
                              <a:pt x="3772999" y="689804"/>
                            </a:cubicBezTo>
                            <a:cubicBezTo>
                              <a:pt x="3571532" y="732787"/>
                              <a:pt x="3558987" y="658659"/>
                              <a:pt x="3372513" y="689804"/>
                            </a:cubicBezTo>
                            <a:cubicBezTo>
                              <a:pt x="3186039" y="720949"/>
                              <a:pt x="2973713" y="638722"/>
                              <a:pt x="2761245" y="689804"/>
                            </a:cubicBezTo>
                            <a:cubicBezTo>
                              <a:pt x="2548777" y="740886"/>
                              <a:pt x="2463182" y="624428"/>
                              <a:pt x="2192133" y="689804"/>
                            </a:cubicBezTo>
                            <a:cubicBezTo>
                              <a:pt x="1921084" y="755180"/>
                              <a:pt x="1826924" y="688552"/>
                              <a:pt x="1580865" y="689804"/>
                            </a:cubicBezTo>
                            <a:cubicBezTo>
                              <a:pt x="1334806" y="691056"/>
                              <a:pt x="1307404" y="660538"/>
                              <a:pt x="1180379" y="689804"/>
                            </a:cubicBezTo>
                            <a:cubicBezTo>
                              <a:pt x="1053354" y="719070"/>
                              <a:pt x="861443" y="669527"/>
                              <a:pt x="779894" y="689804"/>
                            </a:cubicBezTo>
                            <a:cubicBezTo>
                              <a:pt x="698346" y="710081"/>
                              <a:pt x="282715" y="604474"/>
                              <a:pt x="0" y="689804"/>
                            </a:cubicBezTo>
                            <a:cubicBezTo>
                              <a:pt x="-1827" y="601562"/>
                              <a:pt x="20832" y="443735"/>
                              <a:pt x="0" y="351800"/>
                            </a:cubicBezTo>
                            <a:cubicBezTo>
                              <a:pt x="-20832" y="259865"/>
                              <a:pt x="4140" y="137234"/>
                              <a:pt x="0" y="0"/>
                            </a:cubicBezTo>
                            <a:close/>
                          </a:path>
                          <a:path w="4215641" h="689804" stroke="0" extrusionOk="0">
                            <a:moveTo>
                              <a:pt x="0" y="0"/>
                            </a:moveTo>
                            <a:cubicBezTo>
                              <a:pt x="85558" y="-17631"/>
                              <a:pt x="308992" y="24035"/>
                              <a:pt x="400486" y="0"/>
                            </a:cubicBezTo>
                            <a:cubicBezTo>
                              <a:pt x="491980" y="-24035"/>
                              <a:pt x="755160" y="59879"/>
                              <a:pt x="969597" y="0"/>
                            </a:cubicBezTo>
                            <a:cubicBezTo>
                              <a:pt x="1184034" y="-59879"/>
                              <a:pt x="1274244" y="48326"/>
                              <a:pt x="1412240" y="0"/>
                            </a:cubicBezTo>
                            <a:cubicBezTo>
                              <a:pt x="1550236" y="-48326"/>
                              <a:pt x="1753767" y="17436"/>
                              <a:pt x="1854882" y="0"/>
                            </a:cubicBezTo>
                            <a:cubicBezTo>
                              <a:pt x="1955997" y="-17436"/>
                              <a:pt x="2176763" y="15951"/>
                              <a:pt x="2466150" y="0"/>
                            </a:cubicBezTo>
                            <a:cubicBezTo>
                              <a:pt x="2755537" y="-15951"/>
                              <a:pt x="2834111" y="3364"/>
                              <a:pt x="2993105" y="0"/>
                            </a:cubicBezTo>
                            <a:cubicBezTo>
                              <a:pt x="3152099" y="-3364"/>
                              <a:pt x="3479369" y="39246"/>
                              <a:pt x="3604373" y="0"/>
                            </a:cubicBezTo>
                            <a:cubicBezTo>
                              <a:pt x="3729377" y="-39246"/>
                              <a:pt x="3923269" y="29824"/>
                              <a:pt x="4215641" y="0"/>
                            </a:cubicBezTo>
                            <a:cubicBezTo>
                              <a:pt x="4244169" y="133969"/>
                              <a:pt x="4205095" y="228308"/>
                              <a:pt x="4215641" y="338004"/>
                            </a:cubicBezTo>
                            <a:cubicBezTo>
                              <a:pt x="4226187" y="447700"/>
                              <a:pt x="4210570" y="520566"/>
                              <a:pt x="4215641" y="689804"/>
                            </a:cubicBezTo>
                            <a:cubicBezTo>
                              <a:pt x="4069865" y="705159"/>
                              <a:pt x="3918258" y="687566"/>
                              <a:pt x="3815155" y="689804"/>
                            </a:cubicBezTo>
                            <a:cubicBezTo>
                              <a:pt x="3712052" y="692042"/>
                              <a:pt x="3504340" y="681816"/>
                              <a:pt x="3414669" y="689804"/>
                            </a:cubicBezTo>
                            <a:cubicBezTo>
                              <a:pt x="3324998" y="697792"/>
                              <a:pt x="3171026" y="689267"/>
                              <a:pt x="2929870" y="689804"/>
                            </a:cubicBezTo>
                            <a:cubicBezTo>
                              <a:pt x="2688714" y="690341"/>
                              <a:pt x="2660608" y="681326"/>
                              <a:pt x="2402915" y="689804"/>
                            </a:cubicBezTo>
                            <a:cubicBezTo>
                              <a:pt x="2145222" y="698282"/>
                              <a:pt x="1994102" y="636638"/>
                              <a:pt x="1875960" y="689804"/>
                            </a:cubicBezTo>
                            <a:cubicBezTo>
                              <a:pt x="1757818" y="742970"/>
                              <a:pt x="1412463" y="678577"/>
                              <a:pt x="1264692" y="689804"/>
                            </a:cubicBezTo>
                            <a:cubicBezTo>
                              <a:pt x="1116921" y="701031"/>
                              <a:pt x="971377" y="676923"/>
                              <a:pt x="822050" y="689804"/>
                            </a:cubicBezTo>
                            <a:cubicBezTo>
                              <a:pt x="672723" y="702685"/>
                              <a:pt x="405878" y="686256"/>
                              <a:pt x="0" y="689804"/>
                            </a:cubicBezTo>
                            <a:cubicBezTo>
                              <a:pt x="-15403" y="521159"/>
                              <a:pt x="30594" y="502390"/>
                              <a:pt x="0" y="338004"/>
                            </a:cubicBezTo>
                            <a:cubicBezTo>
                              <a:pt x="-30594" y="173618"/>
                              <a:pt x="19286" y="15760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42B66DA9-FC5A-4020-96B5-1C6C56E32971}"/>
                  </a:ext>
                </a:extLst>
              </p:cNvPr>
              <p:cNvSpPr/>
              <p:nvPr/>
            </p:nvSpPr>
            <p:spPr>
              <a:xfrm>
                <a:off x="693956" y="3614505"/>
                <a:ext cx="2421112" cy="457689"/>
              </a:xfrm>
              <a:custGeom>
                <a:avLst/>
                <a:gdLst>
                  <a:gd name="connsiteX0" fmla="*/ 0 w 2421112"/>
                  <a:gd name="connsiteY0" fmla="*/ 0 h 457689"/>
                  <a:gd name="connsiteX1" fmla="*/ 460011 w 2421112"/>
                  <a:gd name="connsiteY1" fmla="*/ 0 h 457689"/>
                  <a:gd name="connsiteX2" fmla="*/ 944234 w 2421112"/>
                  <a:gd name="connsiteY2" fmla="*/ 0 h 457689"/>
                  <a:gd name="connsiteX3" fmla="*/ 1452667 w 2421112"/>
                  <a:gd name="connsiteY3" fmla="*/ 0 h 457689"/>
                  <a:gd name="connsiteX4" fmla="*/ 1936890 w 2421112"/>
                  <a:gd name="connsiteY4" fmla="*/ 0 h 457689"/>
                  <a:gd name="connsiteX5" fmla="*/ 2421112 w 2421112"/>
                  <a:gd name="connsiteY5" fmla="*/ 0 h 457689"/>
                  <a:gd name="connsiteX6" fmla="*/ 2421112 w 2421112"/>
                  <a:gd name="connsiteY6" fmla="*/ 457689 h 457689"/>
                  <a:gd name="connsiteX7" fmla="*/ 1912678 w 2421112"/>
                  <a:gd name="connsiteY7" fmla="*/ 457689 h 457689"/>
                  <a:gd name="connsiteX8" fmla="*/ 1476878 w 2421112"/>
                  <a:gd name="connsiteY8" fmla="*/ 457689 h 457689"/>
                  <a:gd name="connsiteX9" fmla="*/ 944234 w 2421112"/>
                  <a:gd name="connsiteY9" fmla="*/ 457689 h 457689"/>
                  <a:gd name="connsiteX10" fmla="*/ 460011 w 2421112"/>
                  <a:gd name="connsiteY10" fmla="*/ 457689 h 457689"/>
                  <a:gd name="connsiteX11" fmla="*/ 0 w 2421112"/>
                  <a:gd name="connsiteY11" fmla="*/ 457689 h 457689"/>
                  <a:gd name="connsiteX12" fmla="*/ 0 w 2421112"/>
                  <a:gd name="connsiteY12" fmla="*/ 0 h 457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421112" h="457689" fill="none" extrusionOk="0">
                    <a:moveTo>
                      <a:pt x="0" y="0"/>
                    </a:moveTo>
                    <a:cubicBezTo>
                      <a:pt x="112987" y="-27931"/>
                      <a:pt x="308813" y="53035"/>
                      <a:pt x="460011" y="0"/>
                    </a:cubicBezTo>
                    <a:cubicBezTo>
                      <a:pt x="611209" y="-53035"/>
                      <a:pt x="782493" y="44095"/>
                      <a:pt x="944234" y="0"/>
                    </a:cubicBezTo>
                    <a:cubicBezTo>
                      <a:pt x="1105975" y="-44095"/>
                      <a:pt x="1238106" y="52801"/>
                      <a:pt x="1452667" y="0"/>
                    </a:cubicBezTo>
                    <a:cubicBezTo>
                      <a:pt x="1667228" y="-52801"/>
                      <a:pt x="1810146" y="30027"/>
                      <a:pt x="1936890" y="0"/>
                    </a:cubicBezTo>
                    <a:cubicBezTo>
                      <a:pt x="2063634" y="-30027"/>
                      <a:pt x="2185082" y="45831"/>
                      <a:pt x="2421112" y="0"/>
                    </a:cubicBezTo>
                    <a:cubicBezTo>
                      <a:pt x="2453402" y="94105"/>
                      <a:pt x="2382407" y="290895"/>
                      <a:pt x="2421112" y="457689"/>
                    </a:cubicBezTo>
                    <a:cubicBezTo>
                      <a:pt x="2279788" y="475952"/>
                      <a:pt x="2106845" y="442101"/>
                      <a:pt x="1912678" y="457689"/>
                    </a:cubicBezTo>
                    <a:cubicBezTo>
                      <a:pt x="1718511" y="473277"/>
                      <a:pt x="1643457" y="427738"/>
                      <a:pt x="1476878" y="457689"/>
                    </a:cubicBezTo>
                    <a:cubicBezTo>
                      <a:pt x="1310299" y="487640"/>
                      <a:pt x="1152936" y="407158"/>
                      <a:pt x="944234" y="457689"/>
                    </a:cubicBezTo>
                    <a:cubicBezTo>
                      <a:pt x="735532" y="508220"/>
                      <a:pt x="677685" y="441441"/>
                      <a:pt x="460011" y="457689"/>
                    </a:cubicBezTo>
                    <a:cubicBezTo>
                      <a:pt x="242337" y="473937"/>
                      <a:pt x="140804" y="437844"/>
                      <a:pt x="0" y="457689"/>
                    </a:cubicBezTo>
                    <a:cubicBezTo>
                      <a:pt x="-45342" y="294888"/>
                      <a:pt x="7629" y="122597"/>
                      <a:pt x="0" y="0"/>
                    </a:cubicBezTo>
                    <a:close/>
                  </a:path>
                  <a:path w="2421112" h="457689" stroke="0" extrusionOk="0">
                    <a:moveTo>
                      <a:pt x="0" y="0"/>
                    </a:moveTo>
                    <a:cubicBezTo>
                      <a:pt x="136646" y="-50579"/>
                      <a:pt x="317486" y="26655"/>
                      <a:pt x="435800" y="0"/>
                    </a:cubicBezTo>
                    <a:cubicBezTo>
                      <a:pt x="554114" y="-26655"/>
                      <a:pt x="777245" y="33851"/>
                      <a:pt x="871600" y="0"/>
                    </a:cubicBezTo>
                    <a:cubicBezTo>
                      <a:pt x="965955" y="-33851"/>
                      <a:pt x="1105262" y="6426"/>
                      <a:pt x="1307400" y="0"/>
                    </a:cubicBezTo>
                    <a:cubicBezTo>
                      <a:pt x="1509538" y="-6426"/>
                      <a:pt x="1584540" y="9136"/>
                      <a:pt x="1791623" y="0"/>
                    </a:cubicBezTo>
                    <a:cubicBezTo>
                      <a:pt x="1998706" y="-9136"/>
                      <a:pt x="2182102" y="24311"/>
                      <a:pt x="2421112" y="0"/>
                    </a:cubicBezTo>
                    <a:cubicBezTo>
                      <a:pt x="2461474" y="194843"/>
                      <a:pt x="2384357" y="324190"/>
                      <a:pt x="2421112" y="457689"/>
                    </a:cubicBezTo>
                    <a:cubicBezTo>
                      <a:pt x="2231604" y="506970"/>
                      <a:pt x="2203948" y="430832"/>
                      <a:pt x="2009523" y="457689"/>
                    </a:cubicBezTo>
                    <a:cubicBezTo>
                      <a:pt x="1815098" y="484546"/>
                      <a:pt x="1620027" y="432457"/>
                      <a:pt x="1501089" y="457689"/>
                    </a:cubicBezTo>
                    <a:cubicBezTo>
                      <a:pt x="1382151" y="482921"/>
                      <a:pt x="1230987" y="430437"/>
                      <a:pt x="1016867" y="457689"/>
                    </a:cubicBezTo>
                    <a:cubicBezTo>
                      <a:pt x="802747" y="484941"/>
                      <a:pt x="636554" y="451034"/>
                      <a:pt x="532645" y="457689"/>
                    </a:cubicBezTo>
                    <a:cubicBezTo>
                      <a:pt x="428736" y="464344"/>
                      <a:pt x="186168" y="448163"/>
                      <a:pt x="0" y="457689"/>
                    </a:cubicBezTo>
                    <a:cubicBezTo>
                      <a:pt x="-28356" y="339866"/>
                      <a:pt x="52361" y="130235"/>
                      <a:pt x="0" y="0"/>
                    </a:cubicBezTo>
                    <a:close/>
                  </a:path>
                </a:pathLst>
              </a:custGeom>
              <a:ln>
                <a:solidFill>
                  <a:srgbClr val="FF0000"/>
                </a:solidFill>
                <a:extLst>
                  <a:ext uri="{C807C97D-BFC1-408E-A445-0C87EB9F89A2}">
                    <ask:lineSketchStyleProps xmlns:ask="http://schemas.microsoft.com/office/drawing/2018/sketchyshapes" sd="2067835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6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pt-BR" sz="160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unc>
                        <m:funcPr>
                          <m:ctrlP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16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a:rPr lang="en-US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42B66DA9-FC5A-4020-96B5-1C6C56E329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956" y="3614505"/>
                <a:ext cx="2421112" cy="457689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  <a:ln>
                <a:solidFill>
                  <a:srgbClr val="FF0000"/>
                </a:solidFill>
                <a:extLst>
                  <a:ext uri="{C807C97D-BFC1-408E-A445-0C87EB9F89A2}">
                    <ask:lineSketchStyleProps xmlns:ask="http://schemas.microsoft.com/office/drawing/2018/sketchyshapes" sd="2067835">
                      <a:custGeom>
                        <a:avLst/>
                        <a:gdLst>
                          <a:gd name="connsiteX0" fmla="*/ 0 w 2421112"/>
                          <a:gd name="connsiteY0" fmla="*/ 0 h 457689"/>
                          <a:gd name="connsiteX1" fmla="*/ 460011 w 2421112"/>
                          <a:gd name="connsiteY1" fmla="*/ 0 h 457689"/>
                          <a:gd name="connsiteX2" fmla="*/ 944234 w 2421112"/>
                          <a:gd name="connsiteY2" fmla="*/ 0 h 457689"/>
                          <a:gd name="connsiteX3" fmla="*/ 1452667 w 2421112"/>
                          <a:gd name="connsiteY3" fmla="*/ 0 h 457689"/>
                          <a:gd name="connsiteX4" fmla="*/ 1936890 w 2421112"/>
                          <a:gd name="connsiteY4" fmla="*/ 0 h 457689"/>
                          <a:gd name="connsiteX5" fmla="*/ 2421112 w 2421112"/>
                          <a:gd name="connsiteY5" fmla="*/ 0 h 457689"/>
                          <a:gd name="connsiteX6" fmla="*/ 2421112 w 2421112"/>
                          <a:gd name="connsiteY6" fmla="*/ 457689 h 457689"/>
                          <a:gd name="connsiteX7" fmla="*/ 1912678 w 2421112"/>
                          <a:gd name="connsiteY7" fmla="*/ 457689 h 457689"/>
                          <a:gd name="connsiteX8" fmla="*/ 1476878 w 2421112"/>
                          <a:gd name="connsiteY8" fmla="*/ 457689 h 457689"/>
                          <a:gd name="connsiteX9" fmla="*/ 944234 w 2421112"/>
                          <a:gd name="connsiteY9" fmla="*/ 457689 h 457689"/>
                          <a:gd name="connsiteX10" fmla="*/ 460011 w 2421112"/>
                          <a:gd name="connsiteY10" fmla="*/ 457689 h 457689"/>
                          <a:gd name="connsiteX11" fmla="*/ 0 w 2421112"/>
                          <a:gd name="connsiteY11" fmla="*/ 457689 h 457689"/>
                          <a:gd name="connsiteX12" fmla="*/ 0 w 2421112"/>
                          <a:gd name="connsiteY12" fmla="*/ 0 h 457689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421112" h="457689" fill="none" extrusionOk="0">
                            <a:moveTo>
                              <a:pt x="0" y="0"/>
                            </a:moveTo>
                            <a:cubicBezTo>
                              <a:pt x="112987" y="-27931"/>
                              <a:pt x="308813" y="53035"/>
                              <a:pt x="460011" y="0"/>
                            </a:cubicBezTo>
                            <a:cubicBezTo>
                              <a:pt x="611209" y="-53035"/>
                              <a:pt x="782493" y="44095"/>
                              <a:pt x="944234" y="0"/>
                            </a:cubicBezTo>
                            <a:cubicBezTo>
                              <a:pt x="1105975" y="-44095"/>
                              <a:pt x="1238106" y="52801"/>
                              <a:pt x="1452667" y="0"/>
                            </a:cubicBezTo>
                            <a:cubicBezTo>
                              <a:pt x="1667228" y="-52801"/>
                              <a:pt x="1810146" y="30027"/>
                              <a:pt x="1936890" y="0"/>
                            </a:cubicBezTo>
                            <a:cubicBezTo>
                              <a:pt x="2063634" y="-30027"/>
                              <a:pt x="2185082" y="45831"/>
                              <a:pt x="2421112" y="0"/>
                            </a:cubicBezTo>
                            <a:cubicBezTo>
                              <a:pt x="2453402" y="94105"/>
                              <a:pt x="2382407" y="290895"/>
                              <a:pt x="2421112" y="457689"/>
                            </a:cubicBezTo>
                            <a:cubicBezTo>
                              <a:pt x="2279788" y="475952"/>
                              <a:pt x="2106845" y="442101"/>
                              <a:pt x="1912678" y="457689"/>
                            </a:cubicBezTo>
                            <a:cubicBezTo>
                              <a:pt x="1718511" y="473277"/>
                              <a:pt x="1643457" y="427738"/>
                              <a:pt x="1476878" y="457689"/>
                            </a:cubicBezTo>
                            <a:cubicBezTo>
                              <a:pt x="1310299" y="487640"/>
                              <a:pt x="1152936" y="407158"/>
                              <a:pt x="944234" y="457689"/>
                            </a:cubicBezTo>
                            <a:cubicBezTo>
                              <a:pt x="735532" y="508220"/>
                              <a:pt x="677685" y="441441"/>
                              <a:pt x="460011" y="457689"/>
                            </a:cubicBezTo>
                            <a:cubicBezTo>
                              <a:pt x="242337" y="473937"/>
                              <a:pt x="140804" y="437844"/>
                              <a:pt x="0" y="457689"/>
                            </a:cubicBezTo>
                            <a:cubicBezTo>
                              <a:pt x="-45342" y="294888"/>
                              <a:pt x="7629" y="122597"/>
                              <a:pt x="0" y="0"/>
                            </a:cubicBezTo>
                            <a:close/>
                          </a:path>
                          <a:path w="2421112" h="457689" stroke="0" extrusionOk="0">
                            <a:moveTo>
                              <a:pt x="0" y="0"/>
                            </a:moveTo>
                            <a:cubicBezTo>
                              <a:pt x="136646" y="-50579"/>
                              <a:pt x="317486" y="26655"/>
                              <a:pt x="435800" y="0"/>
                            </a:cubicBezTo>
                            <a:cubicBezTo>
                              <a:pt x="554114" y="-26655"/>
                              <a:pt x="777245" y="33851"/>
                              <a:pt x="871600" y="0"/>
                            </a:cubicBezTo>
                            <a:cubicBezTo>
                              <a:pt x="965955" y="-33851"/>
                              <a:pt x="1105262" y="6426"/>
                              <a:pt x="1307400" y="0"/>
                            </a:cubicBezTo>
                            <a:cubicBezTo>
                              <a:pt x="1509538" y="-6426"/>
                              <a:pt x="1584540" y="9136"/>
                              <a:pt x="1791623" y="0"/>
                            </a:cubicBezTo>
                            <a:cubicBezTo>
                              <a:pt x="1998706" y="-9136"/>
                              <a:pt x="2182102" y="24311"/>
                              <a:pt x="2421112" y="0"/>
                            </a:cubicBezTo>
                            <a:cubicBezTo>
                              <a:pt x="2461474" y="194843"/>
                              <a:pt x="2384357" y="324190"/>
                              <a:pt x="2421112" y="457689"/>
                            </a:cubicBezTo>
                            <a:cubicBezTo>
                              <a:pt x="2231604" y="506970"/>
                              <a:pt x="2203948" y="430832"/>
                              <a:pt x="2009523" y="457689"/>
                            </a:cubicBezTo>
                            <a:cubicBezTo>
                              <a:pt x="1815098" y="484546"/>
                              <a:pt x="1620027" y="432457"/>
                              <a:pt x="1501089" y="457689"/>
                            </a:cubicBezTo>
                            <a:cubicBezTo>
                              <a:pt x="1382151" y="482921"/>
                              <a:pt x="1230987" y="430437"/>
                              <a:pt x="1016867" y="457689"/>
                            </a:cubicBezTo>
                            <a:cubicBezTo>
                              <a:pt x="802747" y="484941"/>
                              <a:pt x="636554" y="451034"/>
                              <a:pt x="532645" y="457689"/>
                            </a:cubicBezTo>
                            <a:cubicBezTo>
                              <a:pt x="428736" y="464344"/>
                              <a:pt x="186168" y="448163"/>
                              <a:pt x="0" y="457689"/>
                            </a:cubicBezTo>
                            <a:cubicBezTo>
                              <a:pt x="-28356" y="339866"/>
                              <a:pt x="52361" y="130235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1C9DB545-F029-4F16-8882-D2A2202A3146}"/>
                  </a:ext>
                </a:extLst>
              </p:cNvPr>
              <p:cNvSpPr/>
              <p:nvPr/>
            </p:nvSpPr>
            <p:spPr>
              <a:xfrm>
                <a:off x="773611" y="4741615"/>
                <a:ext cx="2132379" cy="414472"/>
              </a:xfrm>
              <a:custGeom>
                <a:avLst/>
                <a:gdLst>
                  <a:gd name="connsiteX0" fmla="*/ 0 w 2132379"/>
                  <a:gd name="connsiteY0" fmla="*/ 0 h 414472"/>
                  <a:gd name="connsiteX1" fmla="*/ 490447 w 2132379"/>
                  <a:gd name="connsiteY1" fmla="*/ 0 h 414472"/>
                  <a:gd name="connsiteX2" fmla="*/ 1023542 w 2132379"/>
                  <a:gd name="connsiteY2" fmla="*/ 0 h 414472"/>
                  <a:gd name="connsiteX3" fmla="*/ 1599284 w 2132379"/>
                  <a:gd name="connsiteY3" fmla="*/ 0 h 414472"/>
                  <a:gd name="connsiteX4" fmla="*/ 2132379 w 2132379"/>
                  <a:gd name="connsiteY4" fmla="*/ 0 h 414472"/>
                  <a:gd name="connsiteX5" fmla="*/ 2132379 w 2132379"/>
                  <a:gd name="connsiteY5" fmla="*/ 414472 h 414472"/>
                  <a:gd name="connsiteX6" fmla="*/ 1577960 w 2132379"/>
                  <a:gd name="connsiteY6" fmla="*/ 414472 h 414472"/>
                  <a:gd name="connsiteX7" fmla="*/ 1044866 w 2132379"/>
                  <a:gd name="connsiteY7" fmla="*/ 414472 h 414472"/>
                  <a:gd name="connsiteX8" fmla="*/ 511771 w 2132379"/>
                  <a:gd name="connsiteY8" fmla="*/ 414472 h 414472"/>
                  <a:gd name="connsiteX9" fmla="*/ 0 w 2132379"/>
                  <a:gd name="connsiteY9" fmla="*/ 414472 h 414472"/>
                  <a:gd name="connsiteX10" fmla="*/ 0 w 2132379"/>
                  <a:gd name="connsiteY10" fmla="*/ 0 h 4144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132379" h="414472" fill="none" extrusionOk="0">
                    <a:moveTo>
                      <a:pt x="0" y="0"/>
                    </a:moveTo>
                    <a:cubicBezTo>
                      <a:pt x="119275" y="-33592"/>
                      <a:pt x="258905" y="46983"/>
                      <a:pt x="490447" y="0"/>
                    </a:cubicBezTo>
                    <a:cubicBezTo>
                      <a:pt x="721989" y="-46983"/>
                      <a:pt x="875164" y="53682"/>
                      <a:pt x="1023542" y="0"/>
                    </a:cubicBezTo>
                    <a:cubicBezTo>
                      <a:pt x="1171920" y="-53682"/>
                      <a:pt x="1371874" y="1236"/>
                      <a:pt x="1599284" y="0"/>
                    </a:cubicBezTo>
                    <a:cubicBezTo>
                      <a:pt x="1826694" y="-1236"/>
                      <a:pt x="1946432" y="45750"/>
                      <a:pt x="2132379" y="0"/>
                    </a:cubicBezTo>
                    <a:cubicBezTo>
                      <a:pt x="2139102" y="193856"/>
                      <a:pt x="2128719" y="278502"/>
                      <a:pt x="2132379" y="414472"/>
                    </a:cubicBezTo>
                    <a:cubicBezTo>
                      <a:pt x="1898732" y="436487"/>
                      <a:pt x="1756587" y="350442"/>
                      <a:pt x="1577960" y="414472"/>
                    </a:cubicBezTo>
                    <a:cubicBezTo>
                      <a:pt x="1399333" y="478502"/>
                      <a:pt x="1270488" y="357919"/>
                      <a:pt x="1044866" y="414472"/>
                    </a:cubicBezTo>
                    <a:cubicBezTo>
                      <a:pt x="819244" y="471025"/>
                      <a:pt x="724332" y="369390"/>
                      <a:pt x="511771" y="414472"/>
                    </a:cubicBezTo>
                    <a:cubicBezTo>
                      <a:pt x="299210" y="459554"/>
                      <a:pt x="250698" y="381784"/>
                      <a:pt x="0" y="414472"/>
                    </a:cubicBezTo>
                    <a:cubicBezTo>
                      <a:pt x="-20078" y="271380"/>
                      <a:pt x="47161" y="85589"/>
                      <a:pt x="0" y="0"/>
                    </a:cubicBezTo>
                    <a:close/>
                  </a:path>
                  <a:path w="2132379" h="414472" stroke="0" extrusionOk="0">
                    <a:moveTo>
                      <a:pt x="0" y="0"/>
                    </a:moveTo>
                    <a:cubicBezTo>
                      <a:pt x="250179" y="-40342"/>
                      <a:pt x="279648" y="4906"/>
                      <a:pt x="533095" y="0"/>
                    </a:cubicBezTo>
                    <a:cubicBezTo>
                      <a:pt x="786543" y="-4906"/>
                      <a:pt x="856869" y="68774"/>
                      <a:pt x="1108837" y="0"/>
                    </a:cubicBezTo>
                    <a:cubicBezTo>
                      <a:pt x="1360805" y="-68774"/>
                      <a:pt x="1381679" y="53916"/>
                      <a:pt x="1577960" y="0"/>
                    </a:cubicBezTo>
                    <a:cubicBezTo>
                      <a:pt x="1774241" y="-53916"/>
                      <a:pt x="1918785" y="4010"/>
                      <a:pt x="2132379" y="0"/>
                    </a:cubicBezTo>
                    <a:cubicBezTo>
                      <a:pt x="2174009" y="120105"/>
                      <a:pt x="2131354" y="235406"/>
                      <a:pt x="2132379" y="414472"/>
                    </a:cubicBezTo>
                    <a:cubicBezTo>
                      <a:pt x="1931180" y="453086"/>
                      <a:pt x="1771314" y="354375"/>
                      <a:pt x="1599284" y="414472"/>
                    </a:cubicBezTo>
                    <a:cubicBezTo>
                      <a:pt x="1427254" y="474569"/>
                      <a:pt x="1300463" y="346333"/>
                      <a:pt x="1023542" y="414472"/>
                    </a:cubicBezTo>
                    <a:cubicBezTo>
                      <a:pt x="746621" y="482611"/>
                      <a:pt x="760058" y="385938"/>
                      <a:pt x="511771" y="414472"/>
                    </a:cubicBezTo>
                    <a:cubicBezTo>
                      <a:pt x="263484" y="443006"/>
                      <a:pt x="137625" y="413858"/>
                      <a:pt x="0" y="414472"/>
                    </a:cubicBezTo>
                    <a:cubicBezTo>
                      <a:pt x="-26182" y="321723"/>
                      <a:pt x="9982" y="124747"/>
                      <a:pt x="0" y="0"/>
                    </a:cubicBezTo>
                    <a:close/>
                  </a:path>
                </a:pathLst>
              </a:custGeom>
              <a:ln>
                <a:solidFill>
                  <a:srgbClr val="FF0000"/>
                </a:solidFill>
                <a:extLst>
                  <a:ext uri="{C807C97D-BFC1-408E-A445-0C87EB9F89A2}">
                    <ask:lineSketchStyleProps xmlns:ask="http://schemas.microsoft.com/office/drawing/2018/sketchyshapes" sd="782294884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6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16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V</m:t>
                          </m:r>
                        </m:e>
                        <m:sup>
                          <m:r>
                            <a:rPr lang="en-U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unc>
                        <m:funcPr>
                          <m:ctrlP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16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16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a:rPr lang="en-US" sz="16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55" name="Rectangle 154">
                <a:extLst>
                  <a:ext uri="{FF2B5EF4-FFF2-40B4-BE49-F238E27FC236}">
                    <a16:creationId xmlns:a16="http://schemas.microsoft.com/office/drawing/2014/main" id="{1C9DB545-F029-4F16-8882-D2A2202A31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11" y="4741615"/>
                <a:ext cx="2132379" cy="414472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  <a:ln>
                <a:solidFill>
                  <a:srgbClr val="FF0000"/>
                </a:solidFill>
                <a:extLst>
                  <a:ext uri="{C807C97D-BFC1-408E-A445-0C87EB9F89A2}">
                    <ask:lineSketchStyleProps xmlns:ask="http://schemas.microsoft.com/office/drawing/2018/sketchyshapes" sd="782294884">
                      <a:custGeom>
                        <a:avLst/>
                        <a:gdLst>
                          <a:gd name="connsiteX0" fmla="*/ 0 w 2132379"/>
                          <a:gd name="connsiteY0" fmla="*/ 0 h 414472"/>
                          <a:gd name="connsiteX1" fmla="*/ 490447 w 2132379"/>
                          <a:gd name="connsiteY1" fmla="*/ 0 h 414472"/>
                          <a:gd name="connsiteX2" fmla="*/ 1023542 w 2132379"/>
                          <a:gd name="connsiteY2" fmla="*/ 0 h 414472"/>
                          <a:gd name="connsiteX3" fmla="*/ 1599284 w 2132379"/>
                          <a:gd name="connsiteY3" fmla="*/ 0 h 414472"/>
                          <a:gd name="connsiteX4" fmla="*/ 2132379 w 2132379"/>
                          <a:gd name="connsiteY4" fmla="*/ 0 h 414472"/>
                          <a:gd name="connsiteX5" fmla="*/ 2132379 w 2132379"/>
                          <a:gd name="connsiteY5" fmla="*/ 414472 h 414472"/>
                          <a:gd name="connsiteX6" fmla="*/ 1577960 w 2132379"/>
                          <a:gd name="connsiteY6" fmla="*/ 414472 h 414472"/>
                          <a:gd name="connsiteX7" fmla="*/ 1044866 w 2132379"/>
                          <a:gd name="connsiteY7" fmla="*/ 414472 h 414472"/>
                          <a:gd name="connsiteX8" fmla="*/ 511771 w 2132379"/>
                          <a:gd name="connsiteY8" fmla="*/ 414472 h 414472"/>
                          <a:gd name="connsiteX9" fmla="*/ 0 w 2132379"/>
                          <a:gd name="connsiteY9" fmla="*/ 414472 h 414472"/>
                          <a:gd name="connsiteX10" fmla="*/ 0 w 2132379"/>
                          <a:gd name="connsiteY10" fmla="*/ 0 h 41447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</a:cxnLst>
                        <a:rect l="l" t="t" r="r" b="b"/>
                        <a:pathLst>
                          <a:path w="2132379" h="414472" fill="none" extrusionOk="0">
                            <a:moveTo>
                              <a:pt x="0" y="0"/>
                            </a:moveTo>
                            <a:cubicBezTo>
                              <a:pt x="119275" y="-33592"/>
                              <a:pt x="258905" y="46983"/>
                              <a:pt x="490447" y="0"/>
                            </a:cubicBezTo>
                            <a:cubicBezTo>
                              <a:pt x="721989" y="-46983"/>
                              <a:pt x="875164" y="53682"/>
                              <a:pt x="1023542" y="0"/>
                            </a:cubicBezTo>
                            <a:cubicBezTo>
                              <a:pt x="1171920" y="-53682"/>
                              <a:pt x="1371874" y="1236"/>
                              <a:pt x="1599284" y="0"/>
                            </a:cubicBezTo>
                            <a:cubicBezTo>
                              <a:pt x="1826694" y="-1236"/>
                              <a:pt x="1946432" y="45750"/>
                              <a:pt x="2132379" y="0"/>
                            </a:cubicBezTo>
                            <a:cubicBezTo>
                              <a:pt x="2139102" y="193856"/>
                              <a:pt x="2128719" y="278502"/>
                              <a:pt x="2132379" y="414472"/>
                            </a:cubicBezTo>
                            <a:cubicBezTo>
                              <a:pt x="1898732" y="436487"/>
                              <a:pt x="1756587" y="350442"/>
                              <a:pt x="1577960" y="414472"/>
                            </a:cubicBezTo>
                            <a:cubicBezTo>
                              <a:pt x="1399333" y="478502"/>
                              <a:pt x="1270488" y="357919"/>
                              <a:pt x="1044866" y="414472"/>
                            </a:cubicBezTo>
                            <a:cubicBezTo>
                              <a:pt x="819244" y="471025"/>
                              <a:pt x="724332" y="369390"/>
                              <a:pt x="511771" y="414472"/>
                            </a:cubicBezTo>
                            <a:cubicBezTo>
                              <a:pt x="299210" y="459554"/>
                              <a:pt x="250698" y="381784"/>
                              <a:pt x="0" y="414472"/>
                            </a:cubicBezTo>
                            <a:cubicBezTo>
                              <a:pt x="-20078" y="271380"/>
                              <a:pt x="47161" y="85589"/>
                              <a:pt x="0" y="0"/>
                            </a:cubicBezTo>
                            <a:close/>
                          </a:path>
                          <a:path w="2132379" h="414472" stroke="0" extrusionOk="0">
                            <a:moveTo>
                              <a:pt x="0" y="0"/>
                            </a:moveTo>
                            <a:cubicBezTo>
                              <a:pt x="250179" y="-40342"/>
                              <a:pt x="279648" y="4906"/>
                              <a:pt x="533095" y="0"/>
                            </a:cubicBezTo>
                            <a:cubicBezTo>
                              <a:pt x="786543" y="-4906"/>
                              <a:pt x="856869" y="68774"/>
                              <a:pt x="1108837" y="0"/>
                            </a:cubicBezTo>
                            <a:cubicBezTo>
                              <a:pt x="1360805" y="-68774"/>
                              <a:pt x="1381679" y="53916"/>
                              <a:pt x="1577960" y="0"/>
                            </a:cubicBezTo>
                            <a:cubicBezTo>
                              <a:pt x="1774241" y="-53916"/>
                              <a:pt x="1918785" y="4010"/>
                              <a:pt x="2132379" y="0"/>
                            </a:cubicBezTo>
                            <a:cubicBezTo>
                              <a:pt x="2174009" y="120105"/>
                              <a:pt x="2131354" y="235406"/>
                              <a:pt x="2132379" y="414472"/>
                            </a:cubicBezTo>
                            <a:cubicBezTo>
                              <a:pt x="1931180" y="453086"/>
                              <a:pt x="1771314" y="354375"/>
                              <a:pt x="1599284" y="414472"/>
                            </a:cubicBezTo>
                            <a:cubicBezTo>
                              <a:pt x="1427254" y="474569"/>
                              <a:pt x="1300463" y="346333"/>
                              <a:pt x="1023542" y="414472"/>
                            </a:cubicBezTo>
                            <a:cubicBezTo>
                              <a:pt x="746621" y="482611"/>
                              <a:pt x="760058" y="385938"/>
                              <a:pt x="511771" y="414472"/>
                            </a:cubicBezTo>
                            <a:cubicBezTo>
                              <a:pt x="263484" y="443006"/>
                              <a:pt x="137625" y="413858"/>
                              <a:pt x="0" y="414472"/>
                            </a:cubicBezTo>
                            <a:cubicBezTo>
                              <a:pt x="-26182" y="321723"/>
                              <a:pt x="9982" y="124747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652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7 L 0.00144 0.29907 " pathEditMode="relative" rAng="0" ptsTypes="AA">
                                      <p:cBhvr>
                                        <p:cTn id="312" dur="20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1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7" fill="hold">
                      <p:stCondLst>
                        <p:cond delay="indefinite"/>
                      </p:stCondLst>
                      <p:childTnLst>
                        <p:par>
                          <p:cTn id="318" fill="hold">
                            <p:stCondLst>
                              <p:cond delay="0"/>
                            </p:stCondLst>
                            <p:childTnLst>
                              <p:par>
                                <p:cTn id="3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7" grpId="0"/>
      <p:bldP spid="43" grpId="0"/>
      <p:bldP spid="44" grpId="0"/>
      <p:bldP spid="44" grpId="1"/>
      <p:bldP spid="45" grpId="0"/>
      <p:bldP spid="45" grpId="1"/>
      <p:bldP spid="46" grpId="0"/>
      <p:bldP spid="46" grpId="1"/>
      <p:bldP spid="54" grpId="0" animBg="1"/>
      <p:bldP spid="70" grpId="0"/>
      <p:bldP spid="70" grpId="1"/>
      <p:bldP spid="71" grpId="0"/>
      <p:bldP spid="71" grpId="1"/>
      <p:bldP spid="72" grpId="0"/>
      <p:bldP spid="72" grpId="1"/>
      <p:bldP spid="73" grpId="0" animBg="1"/>
      <p:bldP spid="74" grpId="0" animBg="1"/>
      <p:bldP spid="136" grpId="0"/>
      <p:bldP spid="137" grpId="0"/>
      <p:bldP spid="138" grpId="0"/>
      <p:bldP spid="139" grpId="0"/>
      <p:bldP spid="139" grpId="1"/>
      <p:bldP spid="140" grpId="0"/>
      <p:bldP spid="140" grpId="1"/>
      <p:bldP spid="141" grpId="0"/>
      <p:bldP spid="141" grpId="1"/>
      <p:bldP spid="142" grpId="0"/>
      <p:bldP spid="142" grpId="1"/>
      <p:bldP spid="143" grpId="0"/>
      <p:bldP spid="143" grpId="1"/>
      <p:bldP spid="144" grpId="0"/>
      <p:bldP spid="144" grpId="1"/>
      <p:bldP spid="145" grpId="0"/>
      <p:bldP spid="151" grpId="0"/>
      <p:bldP spid="152" grpId="0"/>
      <p:bldP spid="153" grpId="0" animBg="1"/>
      <p:bldP spid="153" grpId="1" animBg="1"/>
      <p:bldP spid="154" grpId="0" animBg="1"/>
      <p:bldP spid="155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Optimal Policy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5502918"/>
            <a:ext cx="11379200" cy="677541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dirty="0" err="1">
                <a:latin typeface="Calibri"/>
                <a:cs typeface="Calibri"/>
              </a:rPr>
              <a:t>Expectimax</a:t>
            </a:r>
            <a:r>
              <a:rPr lang="en-US" sz="2400" dirty="0">
                <a:latin typeface="Calibri"/>
                <a:cs typeface="Calibri"/>
              </a:rPr>
              <a:t> trees max over all actions to compute the optimal values</a:t>
            </a:r>
          </a:p>
          <a:p>
            <a:pPr marL="2285885" lvl="5" indent="0" algn="ctr">
              <a:buNone/>
            </a:pPr>
            <a:endParaRPr lang="en-US" sz="800" dirty="0">
              <a:latin typeface="Calibri"/>
              <a:cs typeface="Calibri"/>
            </a:endParaRPr>
          </a:p>
        </p:txBody>
      </p:sp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7641461" y="1908118"/>
            <a:ext cx="3048000" cy="2754586"/>
            <a:chOff x="2400" y="1401"/>
            <a:chExt cx="1392" cy="1258"/>
          </a:xfrm>
        </p:grpSpPr>
        <p:sp>
          <p:nvSpPr>
            <p:cNvPr id="6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7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0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1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2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3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8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9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16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17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18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19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10" name="Text Box 17"/>
            <p:cNvSpPr txBox="1">
              <a:spLocks noChangeArrowheads="1"/>
            </p:cNvSpPr>
            <p:nvPr/>
          </p:nvSpPr>
          <p:spPr bwMode="auto">
            <a:xfrm>
              <a:off x="306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1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2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13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14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5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grpSp>
        <p:nvGrpSpPr>
          <p:cNvPr id="24" name="Group 23"/>
          <p:cNvGrpSpPr>
            <a:grpSpLocks/>
          </p:cNvGrpSpPr>
          <p:nvPr/>
        </p:nvGrpSpPr>
        <p:grpSpPr bwMode="auto">
          <a:xfrm>
            <a:off x="2209800" y="1908118"/>
            <a:ext cx="2590362" cy="2754586"/>
            <a:chOff x="2400" y="1401"/>
            <a:chExt cx="1183" cy="1258"/>
          </a:xfrm>
        </p:grpSpPr>
        <p:sp>
          <p:nvSpPr>
            <p:cNvPr id="25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41" name="Line 9"/>
            <p:cNvSpPr>
              <a:spLocks noChangeShapeType="1"/>
            </p:cNvSpPr>
            <p:nvPr/>
          </p:nvSpPr>
          <p:spPr bwMode="auto">
            <a:xfrm flipH="1">
              <a:off x="2916" y="1617"/>
              <a:ext cx="232" cy="361"/>
            </a:xfrm>
            <a:prstGeom prst="line">
              <a:avLst/>
            </a:prstGeom>
            <a:noFill/>
            <a:ln w="28575">
              <a:solidFill>
                <a:srgbClr val="C00000"/>
              </a:solidFill>
              <a:round/>
              <a:headEnd/>
              <a:tailEnd type="triangle" w="med" len="med"/>
            </a:ln>
          </p:spPr>
          <p:txBody>
            <a:bodyPr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27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28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5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6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7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8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29" name="Text Box 17"/>
            <p:cNvSpPr txBox="1">
              <a:spLocks noChangeArrowheads="1"/>
            </p:cNvSpPr>
            <p:nvPr/>
          </p:nvSpPr>
          <p:spPr bwMode="auto">
            <a:xfrm>
              <a:off x="3096" y="1680"/>
              <a:ext cx="373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30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1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  <a:sym typeface="Symbol" pitchFamily="18" charset="2"/>
                </a:rPr>
                <a:t>(s</a:t>
              </a: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)</a:t>
              </a:r>
            </a:p>
          </p:txBody>
        </p:sp>
        <p:sp>
          <p:nvSpPr>
            <p:cNvPr id="32" name="Text Box 20"/>
            <p:cNvSpPr txBox="1">
              <a:spLocks noChangeArrowheads="1"/>
            </p:cNvSpPr>
            <p:nvPr/>
          </p:nvSpPr>
          <p:spPr bwMode="auto">
            <a:xfrm>
              <a:off x="2435" y="2271"/>
              <a:ext cx="66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s,</a:t>
              </a:r>
              <a:r>
                <a:rPr lang="en-US" sz="2400" dirty="0">
                  <a:latin typeface="Calibri"/>
                  <a:cs typeface="Calibri"/>
                  <a:sym typeface="Symbol" pitchFamily="18" charset="2"/>
                </a:rPr>
                <a:t> (s</a:t>
              </a:r>
              <a:r>
                <a:rPr lang="en-US" sz="2400" dirty="0">
                  <a:latin typeface="Calibri"/>
                  <a:cs typeface="Calibri"/>
                </a:rPr>
                <a:t>),s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33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4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7336661" y="1305439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Do the optimal action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1599762" y="1305439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alibri"/>
                <a:cs typeface="Calibri"/>
              </a:rPr>
              <a:t>Do what </a:t>
            </a:r>
            <a:r>
              <a:rPr lang="en-US" sz="2400" dirty="0">
                <a:latin typeface="Calibri"/>
                <a:cs typeface="Calibri"/>
                <a:sym typeface="Symbol" pitchFamily="18" charset="2"/>
              </a:rPr>
              <a:t></a:t>
            </a:r>
            <a:r>
              <a:rPr lang="en-US" sz="2400" dirty="0">
                <a:latin typeface="Calibri"/>
                <a:cs typeface="Calibri"/>
              </a:rPr>
              <a:t> says to do</a:t>
            </a:r>
          </a:p>
        </p:txBody>
      </p:sp>
    </p:spTree>
    <p:extLst>
      <p:ext uri="{BB962C8B-B14F-4D97-AF65-F5344CB8AC3E}">
        <p14:creationId xmlns:p14="http://schemas.microsoft.com/office/powerpoint/2010/main" val="2129679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Quantities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457200" y="1295400"/>
            <a:ext cx="6705600" cy="495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value</a:t>
            </a:r>
            <a:r>
              <a:rPr kumimoji="0" lang="en-US" sz="2800" b="0" i="0" u="none" strike="noStrike" kern="0" cap="none" spc="0" normalizeH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 (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utility) of a state s: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V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(s) = expected utility starting in s and acting optimally</a:t>
            </a: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chemeClr val="accent2"/>
              </a:solidFill>
              <a:effectLst/>
              <a:uLnTx/>
              <a:uFillTx/>
              <a:latin typeface="Calibri" pitchFamily="34" charset="0"/>
              <a:ea typeface="+mn-ea"/>
              <a:cs typeface="+mn-cs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value (utility) of a q-state (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s,a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):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Q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s,a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) = expected utility starting out having taken action a from state s and (thereafter) acting optimally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/>
              <a:uLnTx/>
              <a:uFillTx/>
              <a:latin typeface="Calibri" pitchFamily="34" charset="0"/>
            </a:endParaRPr>
          </a:p>
          <a:p>
            <a:pPr marL="342882" marR="0" lvl="0" indent="-342882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</a:rPr>
              <a:t>The optimal policy:</a:t>
            </a:r>
          </a:p>
          <a:p>
            <a:pPr marL="742913" marR="0" lvl="1" indent="-285737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</a:t>
            </a:r>
            <a:r>
              <a:rPr kumimoji="0" lang="en-US" sz="2800" b="0" i="0" u="none" strike="noStrike" kern="0" cap="none" spc="0" normalizeH="0" baseline="30000" noProof="0" dirty="0">
                <a:ln>
                  <a:noFill/>
                </a:ln>
                <a:effectLst/>
                <a:uLnTx/>
                <a:uFillTx/>
                <a:latin typeface="Calibri" pitchFamily="34" charset="0"/>
                <a:sym typeface="Symbol" pitchFamily="18" charset="2"/>
              </a:rPr>
              <a:t>*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itchFamily="34" charset="0"/>
              </a:rPr>
              <a:t>(s) = optimal action from state s</a:t>
            </a: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8732838" y="2209800"/>
            <a:ext cx="350837" cy="276225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8615363" y="4468813"/>
            <a:ext cx="350837" cy="276225"/>
          </a:xfrm>
          <a:prstGeom prst="triangle">
            <a:avLst>
              <a:gd name="adj" fmla="val 50000"/>
            </a:avLst>
          </a:prstGeom>
          <a:solidFill>
            <a:srgbClr val="0000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r" rtl="1"/>
            <a:endParaRPr lang="en-US">
              <a:latin typeface="Calibri"/>
              <a:cs typeface="Calibri"/>
            </a:endParaRPr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H="1">
            <a:off x="7504113" y="2498725"/>
            <a:ext cx="1403350" cy="806450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8" name="Line 9"/>
          <p:cNvSpPr>
            <a:spLocks noChangeShapeType="1"/>
          </p:cNvSpPr>
          <p:nvPr/>
        </p:nvSpPr>
        <p:spPr bwMode="auto">
          <a:xfrm flipH="1">
            <a:off x="8382000" y="2498725"/>
            <a:ext cx="525463" cy="80645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>
            <a:off x="8907463" y="2498725"/>
            <a:ext cx="525462" cy="690563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0" name="Oval 11"/>
          <p:cNvSpPr>
            <a:spLocks noChangeArrowheads="1"/>
          </p:cNvSpPr>
          <p:nvPr/>
        </p:nvSpPr>
        <p:spPr bwMode="auto">
          <a:xfrm>
            <a:off x="8264525" y="3305175"/>
            <a:ext cx="292100" cy="287338"/>
          </a:xfrm>
          <a:prstGeom prst="ellipse">
            <a:avLst/>
          </a:prstGeom>
          <a:solidFill>
            <a:srgbClr val="008000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1" name="Line 13"/>
          <p:cNvSpPr>
            <a:spLocks noChangeShapeType="1"/>
          </p:cNvSpPr>
          <p:nvPr/>
        </p:nvSpPr>
        <p:spPr bwMode="auto">
          <a:xfrm flipH="1">
            <a:off x="7696200" y="3592513"/>
            <a:ext cx="690563" cy="4651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2" name="Line 14"/>
          <p:cNvSpPr>
            <a:spLocks noChangeShapeType="1"/>
          </p:cNvSpPr>
          <p:nvPr/>
        </p:nvSpPr>
        <p:spPr bwMode="auto">
          <a:xfrm>
            <a:off x="8386763" y="3592513"/>
            <a:ext cx="757237" cy="38893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3" name="Line 15"/>
          <p:cNvSpPr>
            <a:spLocks noChangeShapeType="1"/>
          </p:cNvSpPr>
          <p:nvPr/>
        </p:nvSpPr>
        <p:spPr bwMode="auto">
          <a:xfrm flipH="1">
            <a:off x="7945438" y="3592513"/>
            <a:ext cx="441325" cy="863600"/>
          </a:xfrm>
          <a:prstGeom prst="line">
            <a:avLst/>
          </a:prstGeom>
          <a:noFill/>
          <a:ln w="9525">
            <a:solidFill>
              <a:schemeClr val="bg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4" name="Line 16"/>
          <p:cNvSpPr>
            <a:spLocks noChangeShapeType="1"/>
          </p:cNvSpPr>
          <p:nvPr/>
        </p:nvSpPr>
        <p:spPr bwMode="auto">
          <a:xfrm>
            <a:off x="8386763" y="3592513"/>
            <a:ext cx="423862" cy="863600"/>
          </a:xfrm>
          <a:prstGeom prst="line">
            <a:avLst/>
          </a:prstGeom>
          <a:noFill/>
          <a:ln w="28575">
            <a:solidFill>
              <a:srgbClr val="C00000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15" name="Text Box 17"/>
          <p:cNvSpPr txBox="1">
            <a:spLocks noChangeArrowheads="1"/>
          </p:cNvSpPr>
          <p:nvPr/>
        </p:nvSpPr>
        <p:spPr bwMode="auto">
          <a:xfrm>
            <a:off x="8674100" y="2740025"/>
            <a:ext cx="292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a</a:t>
            </a:r>
          </a:p>
        </p:txBody>
      </p:sp>
      <p:sp>
        <p:nvSpPr>
          <p:cNvPr id="16" name="Text Box 18"/>
          <p:cNvSpPr txBox="1">
            <a:spLocks noChangeArrowheads="1"/>
          </p:cNvSpPr>
          <p:nvPr/>
        </p:nvSpPr>
        <p:spPr bwMode="auto">
          <a:xfrm>
            <a:off x="9083675" y="2209800"/>
            <a:ext cx="2921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00FF"/>
                </a:solidFill>
                <a:latin typeface="Calibri"/>
                <a:cs typeface="Calibri"/>
              </a:rPr>
              <a:t>s</a:t>
            </a:r>
          </a:p>
        </p:txBody>
      </p:sp>
      <p:sp>
        <p:nvSpPr>
          <p:cNvPr id="17" name="Text Box 19"/>
          <p:cNvSpPr txBox="1">
            <a:spLocks noChangeArrowheads="1"/>
          </p:cNvSpPr>
          <p:nvPr/>
        </p:nvSpPr>
        <p:spPr bwMode="auto">
          <a:xfrm>
            <a:off x="8991600" y="4456113"/>
            <a:ext cx="3810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 rtl="1">
              <a:spcBef>
                <a:spcPct val="50000"/>
              </a:spcBef>
            </a:pPr>
            <a:r>
              <a:rPr lang="en-US">
                <a:solidFill>
                  <a:srgbClr val="0000FF"/>
                </a:solidFill>
                <a:latin typeface="Calibri"/>
                <a:cs typeface="Calibri"/>
              </a:rPr>
              <a:t>s’</a:t>
            </a:r>
          </a:p>
        </p:txBody>
      </p:sp>
      <p:sp>
        <p:nvSpPr>
          <p:cNvPr id="18" name="Text Box 20"/>
          <p:cNvSpPr txBox="1">
            <a:spLocks noChangeArrowheads="1"/>
          </p:cNvSpPr>
          <p:nvPr/>
        </p:nvSpPr>
        <p:spPr bwMode="auto">
          <a:xfrm>
            <a:off x="8556625" y="3305175"/>
            <a:ext cx="5842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>
                <a:solidFill>
                  <a:srgbClr val="008000"/>
                </a:solidFill>
                <a:latin typeface="Calibri"/>
                <a:cs typeface="Calibri"/>
              </a:rPr>
              <a:t>s, a</a:t>
            </a:r>
          </a:p>
        </p:txBody>
      </p:sp>
      <p:sp>
        <p:nvSpPr>
          <p:cNvPr id="19" name="Line 22"/>
          <p:cNvSpPr>
            <a:spLocks noChangeShapeType="1"/>
          </p:cNvSpPr>
          <p:nvPr/>
        </p:nvSpPr>
        <p:spPr bwMode="auto">
          <a:xfrm flipH="1">
            <a:off x="7388225" y="4745038"/>
            <a:ext cx="1401763" cy="403225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0" name="Line 24"/>
          <p:cNvSpPr>
            <a:spLocks noChangeShapeType="1"/>
          </p:cNvSpPr>
          <p:nvPr/>
        </p:nvSpPr>
        <p:spPr bwMode="auto">
          <a:xfrm flipH="1">
            <a:off x="8264525" y="4745038"/>
            <a:ext cx="525463" cy="403225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1" name="Line 25"/>
          <p:cNvSpPr>
            <a:spLocks noChangeShapeType="1"/>
          </p:cNvSpPr>
          <p:nvPr/>
        </p:nvSpPr>
        <p:spPr bwMode="auto">
          <a:xfrm>
            <a:off x="8789988" y="4745038"/>
            <a:ext cx="527050" cy="344487"/>
          </a:xfrm>
          <a:prstGeom prst="line">
            <a:avLst/>
          </a:prstGeom>
          <a:noFill/>
          <a:ln w="9525">
            <a:solidFill>
              <a:schemeClr val="tx1"/>
            </a:solidFill>
            <a:prstDash val="dash"/>
            <a:round/>
            <a:headEnd/>
            <a:tailEnd type="triangle" w="med" len="med"/>
          </a:ln>
        </p:spPr>
        <p:txBody>
          <a:bodyPr/>
          <a:lstStyle/>
          <a:p>
            <a:endParaRPr lang="en-US">
              <a:latin typeface="Calibri"/>
              <a:cs typeface="Calibri"/>
            </a:endParaRPr>
          </a:p>
        </p:txBody>
      </p:sp>
      <p:sp>
        <p:nvSpPr>
          <p:cNvPr id="22" name="Text Box 27"/>
          <p:cNvSpPr txBox="1">
            <a:spLocks noChangeArrowheads="1"/>
          </p:cNvSpPr>
          <p:nvPr/>
        </p:nvSpPr>
        <p:spPr bwMode="auto">
          <a:xfrm>
            <a:off x="9723438" y="4016375"/>
            <a:ext cx="216376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C00000"/>
                </a:solidFill>
                <a:latin typeface="Calibri"/>
                <a:cs typeface="Calibri"/>
              </a:rPr>
              <a:t>(s,a,s’) is a </a:t>
            </a:r>
            <a:br>
              <a:rPr lang="en-US" sz="2000">
                <a:solidFill>
                  <a:srgbClr val="C00000"/>
                </a:solidFill>
                <a:latin typeface="Calibri"/>
                <a:cs typeface="Calibri"/>
              </a:rPr>
            </a:br>
            <a:r>
              <a:rPr lang="en-US" sz="2000" i="1">
                <a:solidFill>
                  <a:srgbClr val="C00000"/>
                </a:solidFill>
                <a:latin typeface="Calibri"/>
                <a:cs typeface="Calibri"/>
              </a:rPr>
              <a:t>transition</a:t>
            </a:r>
          </a:p>
        </p:txBody>
      </p:sp>
      <p:sp>
        <p:nvSpPr>
          <p:cNvPr id="23" name="Text Box 28"/>
          <p:cNvSpPr txBox="1">
            <a:spLocks noChangeArrowheads="1"/>
          </p:cNvSpPr>
          <p:nvPr/>
        </p:nvSpPr>
        <p:spPr bwMode="auto">
          <a:xfrm>
            <a:off x="7924800" y="4008438"/>
            <a:ext cx="8191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Calibri"/>
                <a:cs typeface="Calibri"/>
              </a:rPr>
              <a:t>s,a,s’</a:t>
            </a:r>
          </a:p>
        </p:txBody>
      </p:sp>
      <p:sp>
        <p:nvSpPr>
          <p:cNvPr id="24" name="Text Box 30"/>
          <p:cNvSpPr txBox="1">
            <a:spLocks noChangeArrowheads="1"/>
          </p:cNvSpPr>
          <p:nvPr/>
        </p:nvSpPr>
        <p:spPr bwMode="auto">
          <a:xfrm>
            <a:off x="9723438" y="2076450"/>
            <a:ext cx="1052512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>
                <a:solidFill>
                  <a:srgbClr val="0000FF"/>
                </a:solidFill>
                <a:latin typeface="Calibri"/>
                <a:cs typeface="Calibri"/>
              </a:rPr>
              <a:t>s is a </a:t>
            </a:r>
            <a:r>
              <a:rPr lang="en-US" sz="2000" i="1">
                <a:solidFill>
                  <a:srgbClr val="0000FF"/>
                </a:solidFill>
                <a:latin typeface="Calibri"/>
                <a:cs typeface="Calibri"/>
              </a:rPr>
              <a:t>state</a:t>
            </a:r>
          </a:p>
        </p:txBody>
      </p:sp>
      <p:sp>
        <p:nvSpPr>
          <p:cNvPr id="25" name="Text Box 32"/>
          <p:cNvSpPr txBox="1">
            <a:spLocks noChangeArrowheads="1"/>
          </p:cNvSpPr>
          <p:nvPr/>
        </p:nvSpPr>
        <p:spPr bwMode="auto">
          <a:xfrm>
            <a:off x="9723438" y="3048000"/>
            <a:ext cx="1295400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000" dirty="0">
                <a:solidFill>
                  <a:srgbClr val="008000"/>
                </a:solidFill>
                <a:latin typeface="Calibri"/>
                <a:cs typeface="Calibri"/>
              </a:rPr>
              <a:t>(s, a) is a </a:t>
            </a:r>
            <a:r>
              <a:rPr lang="en-US" sz="2000" i="1" dirty="0">
                <a:solidFill>
                  <a:srgbClr val="008000"/>
                </a:solidFill>
                <a:latin typeface="Calibri"/>
                <a:cs typeface="Calibri"/>
              </a:rPr>
              <a:t>q-state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E6C41A6-1D4B-4E81-8C4A-A80E1AFF4FEC}"/>
                  </a:ext>
                </a:extLst>
              </p:cNvPr>
              <p:cNvSpPr/>
              <p:nvPr/>
            </p:nvSpPr>
            <p:spPr>
              <a:xfrm>
                <a:off x="5928746" y="5713878"/>
                <a:ext cx="2658933" cy="6403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kern="0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kern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kern="0" smtClean="0">
                                  <a:latin typeface="Cambria Math" panose="02040503050406030204" pitchFamily="18" charset="0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400" b="0" i="1" kern="0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400" b="0" i="1" kern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kern="0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sz="2400" b="0" i="1" kern="0" smtClean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  <m:r>
                            <a:rPr lang="en-US" sz="2400" b="0" i="1" kern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kern="0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kern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kern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kern="0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E6C41A6-1D4B-4E81-8C4A-A80E1AFF4FE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8746" y="5713878"/>
                <a:ext cx="2658933" cy="640303"/>
              </a:xfrm>
              <a:prstGeom prst="rect">
                <a:avLst/>
              </a:prstGeom>
              <a:blipFill>
                <a:blip r:embed="rId3"/>
                <a:stretch>
                  <a:fillRect b="-9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Optimal Values of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Fundamental operation: compute the (</a:t>
            </a:r>
            <a:r>
              <a:rPr lang="en-US" sz="2800" dirty="0" err="1"/>
              <a:t>expectimax</a:t>
            </a:r>
            <a:r>
              <a:rPr lang="en-US" sz="2800" dirty="0"/>
              <a:t>) value of a state</a:t>
            </a:r>
          </a:p>
          <a:p>
            <a:pPr lvl="1"/>
            <a:r>
              <a:rPr lang="en-US" sz="2400" dirty="0"/>
              <a:t>Expected utility under optimal action</a:t>
            </a:r>
          </a:p>
          <a:p>
            <a:pPr lvl="1"/>
            <a:r>
              <a:rPr lang="en-US" sz="2400" dirty="0"/>
              <a:t>Average sum of (discounted) rewards</a:t>
            </a:r>
          </a:p>
          <a:p>
            <a:pPr lvl="1"/>
            <a:r>
              <a:rPr lang="en-US" sz="2400" dirty="0"/>
              <a:t>This is just what </a:t>
            </a:r>
            <a:r>
              <a:rPr lang="en-US" sz="2400" dirty="0" err="1"/>
              <a:t>expectimax</a:t>
            </a:r>
            <a:r>
              <a:rPr lang="en-US" sz="2400" dirty="0"/>
              <a:t> computed!</a:t>
            </a:r>
          </a:p>
          <a:p>
            <a:pPr lvl="1"/>
            <a:endParaRPr lang="en-US" sz="2400" dirty="0"/>
          </a:p>
          <a:p>
            <a:r>
              <a:rPr lang="en-US" sz="2800" dirty="0"/>
              <a:t>Recursive definition of optimal values:</a:t>
            </a:r>
          </a:p>
        </p:txBody>
      </p:sp>
      <p:grpSp>
        <p:nvGrpSpPr>
          <p:cNvPr id="27" name="Group 4"/>
          <p:cNvGrpSpPr>
            <a:grpSpLocks/>
          </p:cNvGrpSpPr>
          <p:nvPr/>
        </p:nvGrpSpPr>
        <p:grpSpPr bwMode="auto">
          <a:xfrm>
            <a:off x="8229600" y="2133600"/>
            <a:ext cx="3048000" cy="2754586"/>
            <a:chOff x="2400" y="1401"/>
            <a:chExt cx="1392" cy="1258"/>
          </a:xfrm>
        </p:grpSpPr>
        <p:sp>
          <p:nvSpPr>
            <p:cNvPr id="28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grpSp>
          <p:nvGrpSpPr>
            <p:cNvPr id="29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</p:grpSp>
        <p:sp>
          <p:nvSpPr>
            <p:cNvPr id="30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grpSp>
          <p:nvGrpSpPr>
            <p:cNvPr id="31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8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39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0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1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</p:grpSp>
        <p:sp>
          <p:nvSpPr>
            <p:cNvPr id="32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/>
                <a:t>a</a:t>
              </a:r>
            </a:p>
          </p:txBody>
        </p:sp>
        <p:sp>
          <p:nvSpPr>
            <p:cNvPr id="33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</a:rPr>
                <a:t>s</a:t>
              </a:r>
            </a:p>
          </p:txBody>
        </p:sp>
        <p:sp>
          <p:nvSpPr>
            <p:cNvPr id="34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</a:rPr>
                <a:t>s, a</a:t>
              </a:r>
            </a:p>
          </p:txBody>
        </p:sp>
        <p:sp>
          <p:nvSpPr>
            <p:cNvPr id="35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/>
                <a:t>s,a,s</a:t>
              </a:r>
              <a:r>
                <a:rPr lang="ja-JP" altLang="en-US" sz="2400"/>
                <a:t>’</a:t>
              </a:r>
              <a:endParaRPr lang="en-US" sz="2400" dirty="0"/>
            </a:p>
          </p:txBody>
        </p:sp>
        <p:sp>
          <p:nvSpPr>
            <p:cNvPr id="36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/>
            </a:p>
          </p:txBody>
        </p:sp>
        <p:sp>
          <p:nvSpPr>
            <p:cNvPr id="37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</a:rPr>
                <a:t>’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B01FD49-CCB2-43C3-9163-CD1E9B5186A0}"/>
                  </a:ext>
                </a:extLst>
              </p:cNvPr>
              <p:cNvSpPr/>
              <p:nvPr/>
            </p:nvSpPr>
            <p:spPr>
              <a:xfrm>
                <a:off x="650498" y="4118239"/>
                <a:ext cx="5227778" cy="839204"/>
              </a:xfrm>
              <a:custGeom>
                <a:avLst/>
                <a:gdLst>
                  <a:gd name="connsiteX0" fmla="*/ 0 w 5227778"/>
                  <a:gd name="connsiteY0" fmla="*/ 0 h 839204"/>
                  <a:gd name="connsiteX1" fmla="*/ 528586 w 5227778"/>
                  <a:gd name="connsiteY1" fmla="*/ 0 h 839204"/>
                  <a:gd name="connsiteX2" fmla="*/ 1109451 w 5227778"/>
                  <a:gd name="connsiteY2" fmla="*/ 0 h 839204"/>
                  <a:gd name="connsiteX3" fmla="*/ 1690315 w 5227778"/>
                  <a:gd name="connsiteY3" fmla="*/ 0 h 839204"/>
                  <a:gd name="connsiteX4" fmla="*/ 2166624 w 5227778"/>
                  <a:gd name="connsiteY4" fmla="*/ 0 h 839204"/>
                  <a:gd name="connsiteX5" fmla="*/ 2695210 w 5227778"/>
                  <a:gd name="connsiteY5" fmla="*/ 0 h 839204"/>
                  <a:gd name="connsiteX6" fmla="*/ 3328352 w 5227778"/>
                  <a:gd name="connsiteY6" fmla="*/ 0 h 839204"/>
                  <a:gd name="connsiteX7" fmla="*/ 4013772 w 5227778"/>
                  <a:gd name="connsiteY7" fmla="*/ 0 h 839204"/>
                  <a:gd name="connsiteX8" fmla="*/ 4646914 w 5227778"/>
                  <a:gd name="connsiteY8" fmla="*/ 0 h 839204"/>
                  <a:gd name="connsiteX9" fmla="*/ 5227778 w 5227778"/>
                  <a:gd name="connsiteY9" fmla="*/ 0 h 839204"/>
                  <a:gd name="connsiteX10" fmla="*/ 5227778 w 5227778"/>
                  <a:gd name="connsiteY10" fmla="*/ 419602 h 839204"/>
                  <a:gd name="connsiteX11" fmla="*/ 5227778 w 5227778"/>
                  <a:gd name="connsiteY11" fmla="*/ 839204 h 839204"/>
                  <a:gd name="connsiteX12" fmla="*/ 4594636 w 5227778"/>
                  <a:gd name="connsiteY12" fmla="*/ 839204 h 839204"/>
                  <a:gd name="connsiteX13" fmla="*/ 3909216 w 5227778"/>
                  <a:gd name="connsiteY13" fmla="*/ 839204 h 839204"/>
                  <a:gd name="connsiteX14" fmla="*/ 3485185 w 5227778"/>
                  <a:gd name="connsiteY14" fmla="*/ 839204 h 839204"/>
                  <a:gd name="connsiteX15" fmla="*/ 3061154 w 5227778"/>
                  <a:gd name="connsiteY15" fmla="*/ 839204 h 839204"/>
                  <a:gd name="connsiteX16" fmla="*/ 2375735 w 5227778"/>
                  <a:gd name="connsiteY16" fmla="*/ 839204 h 839204"/>
                  <a:gd name="connsiteX17" fmla="*/ 1847148 w 5227778"/>
                  <a:gd name="connsiteY17" fmla="*/ 839204 h 839204"/>
                  <a:gd name="connsiteX18" fmla="*/ 1318562 w 5227778"/>
                  <a:gd name="connsiteY18" fmla="*/ 839204 h 839204"/>
                  <a:gd name="connsiteX19" fmla="*/ 789975 w 5227778"/>
                  <a:gd name="connsiteY19" fmla="*/ 839204 h 839204"/>
                  <a:gd name="connsiteX20" fmla="*/ 0 w 5227778"/>
                  <a:gd name="connsiteY20" fmla="*/ 839204 h 839204"/>
                  <a:gd name="connsiteX21" fmla="*/ 0 w 5227778"/>
                  <a:gd name="connsiteY21" fmla="*/ 402818 h 839204"/>
                  <a:gd name="connsiteX22" fmla="*/ 0 w 5227778"/>
                  <a:gd name="connsiteY22" fmla="*/ 0 h 839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227778" h="839204" fill="none" extrusionOk="0">
                    <a:moveTo>
                      <a:pt x="0" y="0"/>
                    </a:moveTo>
                    <a:cubicBezTo>
                      <a:pt x="253978" y="-54507"/>
                      <a:pt x="327682" y="11430"/>
                      <a:pt x="528586" y="0"/>
                    </a:cubicBezTo>
                    <a:cubicBezTo>
                      <a:pt x="729490" y="-11430"/>
                      <a:pt x="854864" y="53471"/>
                      <a:pt x="1109451" y="0"/>
                    </a:cubicBezTo>
                    <a:cubicBezTo>
                      <a:pt x="1364039" y="-53471"/>
                      <a:pt x="1551381" y="3511"/>
                      <a:pt x="1690315" y="0"/>
                    </a:cubicBezTo>
                    <a:cubicBezTo>
                      <a:pt x="1829249" y="-3511"/>
                      <a:pt x="2066951" y="50626"/>
                      <a:pt x="2166624" y="0"/>
                    </a:cubicBezTo>
                    <a:cubicBezTo>
                      <a:pt x="2266297" y="-50626"/>
                      <a:pt x="2521272" y="403"/>
                      <a:pt x="2695210" y="0"/>
                    </a:cubicBezTo>
                    <a:cubicBezTo>
                      <a:pt x="2869148" y="-403"/>
                      <a:pt x="3173828" y="35837"/>
                      <a:pt x="3328352" y="0"/>
                    </a:cubicBezTo>
                    <a:cubicBezTo>
                      <a:pt x="3482876" y="-35837"/>
                      <a:pt x="3697938" y="55506"/>
                      <a:pt x="4013772" y="0"/>
                    </a:cubicBezTo>
                    <a:cubicBezTo>
                      <a:pt x="4329606" y="-55506"/>
                      <a:pt x="4401496" y="43682"/>
                      <a:pt x="4646914" y="0"/>
                    </a:cubicBezTo>
                    <a:cubicBezTo>
                      <a:pt x="4892332" y="-43682"/>
                      <a:pt x="5058885" y="10104"/>
                      <a:pt x="5227778" y="0"/>
                    </a:cubicBezTo>
                    <a:cubicBezTo>
                      <a:pt x="5268697" y="202052"/>
                      <a:pt x="5215448" y="292605"/>
                      <a:pt x="5227778" y="419602"/>
                    </a:cubicBezTo>
                    <a:cubicBezTo>
                      <a:pt x="5240108" y="546599"/>
                      <a:pt x="5181086" y="696495"/>
                      <a:pt x="5227778" y="839204"/>
                    </a:cubicBezTo>
                    <a:cubicBezTo>
                      <a:pt x="4913183" y="854052"/>
                      <a:pt x="4722488" y="788076"/>
                      <a:pt x="4594636" y="839204"/>
                    </a:cubicBezTo>
                    <a:cubicBezTo>
                      <a:pt x="4466784" y="890332"/>
                      <a:pt x="4086196" y="816289"/>
                      <a:pt x="3909216" y="839204"/>
                    </a:cubicBezTo>
                    <a:cubicBezTo>
                      <a:pt x="3732236" y="862119"/>
                      <a:pt x="3633626" y="817025"/>
                      <a:pt x="3485185" y="839204"/>
                    </a:cubicBezTo>
                    <a:cubicBezTo>
                      <a:pt x="3336744" y="861383"/>
                      <a:pt x="3247127" y="801818"/>
                      <a:pt x="3061154" y="839204"/>
                    </a:cubicBezTo>
                    <a:cubicBezTo>
                      <a:pt x="2875181" y="876590"/>
                      <a:pt x="2638720" y="789844"/>
                      <a:pt x="2375735" y="839204"/>
                    </a:cubicBezTo>
                    <a:cubicBezTo>
                      <a:pt x="2112750" y="888564"/>
                      <a:pt x="1978437" y="820625"/>
                      <a:pt x="1847148" y="839204"/>
                    </a:cubicBezTo>
                    <a:cubicBezTo>
                      <a:pt x="1715859" y="857783"/>
                      <a:pt x="1529763" y="784737"/>
                      <a:pt x="1318562" y="839204"/>
                    </a:cubicBezTo>
                    <a:cubicBezTo>
                      <a:pt x="1107361" y="893671"/>
                      <a:pt x="1049579" y="801143"/>
                      <a:pt x="789975" y="839204"/>
                    </a:cubicBezTo>
                    <a:cubicBezTo>
                      <a:pt x="530371" y="877265"/>
                      <a:pt x="230247" y="835592"/>
                      <a:pt x="0" y="839204"/>
                    </a:cubicBezTo>
                    <a:cubicBezTo>
                      <a:pt x="-34662" y="651963"/>
                      <a:pt x="27442" y="503068"/>
                      <a:pt x="0" y="402818"/>
                    </a:cubicBezTo>
                    <a:cubicBezTo>
                      <a:pt x="-27442" y="302568"/>
                      <a:pt x="33718" y="84627"/>
                      <a:pt x="0" y="0"/>
                    </a:cubicBezTo>
                    <a:close/>
                  </a:path>
                  <a:path w="5227778" h="839204" stroke="0" extrusionOk="0">
                    <a:moveTo>
                      <a:pt x="0" y="0"/>
                    </a:moveTo>
                    <a:cubicBezTo>
                      <a:pt x="139533" y="-23511"/>
                      <a:pt x="324536" y="34526"/>
                      <a:pt x="424031" y="0"/>
                    </a:cubicBezTo>
                    <a:cubicBezTo>
                      <a:pt x="523526" y="-34526"/>
                      <a:pt x="778097" y="72481"/>
                      <a:pt x="1057173" y="0"/>
                    </a:cubicBezTo>
                    <a:cubicBezTo>
                      <a:pt x="1336249" y="-72481"/>
                      <a:pt x="1370570" y="2141"/>
                      <a:pt x="1533482" y="0"/>
                    </a:cubicBezTo>
                    <a:cubicBezTo>
                      <a:pt x="1696394" y="-2141"/>
                      <a:pt x="1906673" y="53917"/>
                      <a:pt x="2009790" y="0"/>
                    </a:cubicBezTo>
                    <a:cubicBezTo>
                      <a:pt x="2112907" y="-53917"/>
                      <a:pt x="2372630" y="38790"/>
                      <a:pt x="2695210" y="0"/>
                    </a:cubicBezTo>
                    <a:cubicBezTo>
                      <a:pt x="3017790" y="-38790"/>
                      <a:pt x="3121033" y="62522"/>
                      <a:pt x="3276074" y="0"/>
                    </a:cubicBezTo>
                    <a:cubicBezTo>
                      <a:pt x="3431115" y="-62522"/>
                      <a:pt x="3790040" y="27991"/>
                      <a:pt x="3961494" y="0"/>
                    </a:cubicBezTo>
                    <a:cubicBezTo>
                      <a:pt x="4132948" y="-27991"/>
                      <a:pt x="4300633" y="61574"/>
                      <a:pt x="4594636" y="0"/>
                    </a:cubicBezTo>
                    <a:cubicBezTo>
                      <a:pt x="4888639" y="-61574"/>
                      <a:pt x="5072230" y="72541"/>
                      <a:pt x="5227778" y="0"/>
                    </a:cubicBezTo>
                    <a:cubicBezTo>
                      <a:pt x="5227891" y="207782"/>
                      <a:pt x="5222561" y="348283"/>
                      <a:pt x="5227778" y="436386"/>
                    </a:cubicBezTo>
                    <a:cubicBezTo>
                      <a:pt x="5232995" y="524489"/>
                      <a:pt x="5192308" y="690290"/>
                      <a:pt x="5227778" y="839204"/>
                    </a:cubicBezTo>
                    <a:cubicBezTo>
                      <a:pt x="5115746" y="886370"/>
                      <a:pt x="4886516" y="787410"/>
                      <a:pt x="4699192" y="839204"/>
                    </a:cubicBezTo>
                    <a:cubicBezTo>
                      <a:pt x="4511868" y="890998"/>
                      <a:pt x="4316566" y="784924"/>
                      <a:pt x="4170605" y="839204"/>
                    </a:cubicBezTo>
                    <a:cubicBezTo>
                      <a:pt x="4024644" y="893484"/>
                      <a:pt x="3833536" y="826766"/>
                      <a:pt x="3589741" y="839204"/>
                    </a:cubicBezTo>
                    <a:cubicBezTo>
                      <a:pt x="3345946" y="851642"/>
                      <a:pt x="3288791" y="799280"/>
                      <a:pt x="3008877" y="839204"/>
                    </a:cubicBezTo>
                    <a:cubicBezTo>
                      <a:pt x="2728963" y="879128"/>
                      <a:pt x="2567961" y="791983"/>
                      <a:pt x="2323457" y="839204"/>
                    </a:cubicBezTo>
                    <a:cubicBezTo>
                      <a:pt x="2078953" y="886425"/>
                      <a:pt x="2004799" y="833312"/>
                      <a:pt x="1847148" y="839204"/>
                    </a:cubicBezTo>
                    <a:cubicBezTo>
                      <a:pt x="1689497" y="845096"/>
                      <a:pt x="1541488" y="819054"/>
                      <a:pt x="1266284" y="839204"/>
                    </a:cubicBezTo>
                    <a:cubicBezTo>
                      <a:pt x="991080" y="859354"/>
                      <a:pt x="851701" y="810699"/>
                      <a:pt x="633142" y="839204"/>
                    </a:cubicBezTo>
                    <a:cubicBezTo>
                      <a:pt x="414583" y="867709"/>
                      <a:pt x="194161" y="808947"/>
                      <a:pt x="0" y="839204"/>
                    </a:cubicBezTo>
                    <a:cubicBezTo>
                      <a:pt x="-45914" y="741056"/>
                      <a:pt x="7959" y="526953"/>
                      <a:pt x="0" y="427994"/>
                    </a:cubicBezTo>
                    <a:cubicBezTo>
                      <a:pt x="-7959" y="329035"/>
                      <a:pt x="33874" y="166497"/>
                      <a:pt x="0" y="0"/>
                    </a:cubicBezTo>
                    <a:close/>
                  </a:path>
                </a:pathLst>
              </a:custGeom>
              <a:ln>
                <a:noFill/>
                <a:extLst>
                  <a:ext uri="{C807C97D-BFC1-408E-A445-0C87EB9F89A2}">
                    <ask:lineSketchStyleProps xmlns:ask="http://schemas.microsoft.com/office/drawing/2018/sketchyshapes" sd="25469283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𝑄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</m:e>
                      </m:d>
                      <m:r>
                        <a:rPr lang="en-US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0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000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0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0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0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cs typeface="Calibri"/>
                            </a:rPr>
                            <m:t>[</m:t>
                          </m:r>
                          <m:r>
                            <a:rPr lang="en-US" sz="20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0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  <m:r>
                                <a:rPr lang="en-US" sz="20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sz="2000" i="1"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B01FD49-CCB2-43C3-9163-CD1E9B5186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98" y="4118239"/>
                <a:ext cx="5227778" cy="83920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25469283">
                      <a:custGeom>
                        <a:avLst/>
                        <a:gdLst>
                          <a:gd name="connsiteX0" fmla="*/ 0 w 5227778"/>
                          <a:gd name="connsiteY0" fmla="*/ 0 h 839204"/>
                          <a:gd name="connsiteX1" fmla="*/ 528586 w 5227778"/>
                          <a:gd name="connsiteY1" fmla="*/ 0 h 839204"/>
                          <a:gd name="connsiteX2" fmla="*/ 1109451 w 5227778"/>
                          <a:gd name="connsiteY2" fmla="*/ 0 h 839204"/>
                          <a:gd name="connsiteX3" fmla="*/ 1690315 w 5227778"/>
                          <a:gd name="connsiteY3" fmla="*/ 0 h 839204"/>
                          <a:gd name="connsiteX4" fmla="*/ 2166624 w 5227778"/>
                          <a:gd name="connsiteY4" fmla="*/ 0 h 839204"/>
                          <a:gd name="connsiteX5" fmla="*/ 2695210 w 5227778"/>
                          <a:gd name="connsiteY5" fmla="*/ 0 h 839204"/>
                          <a:gd name="connsiteX6" fmla="*/ 3328352 w 5227778"/>
                          <a:gd name="connsiteY6" fmla="*/ 0 h 839204"/>
                          <a:gd name="connsiteX7" fmla="*/ 4013772 w 5227778"/>
                          <a:gd name="connsiteY7" fmla="*/ 0 h 839204"/>
                          <a:gd name="connsiteX8" fmla="*/ 4646914 w 5227778"/>
                          <a:gd name="connsiteY8" fmla="*/ 0 h 839204"/>
                          <a:gd name="connsiteX9" fmla="*/ 5227778 w 5227778"/>
                          <a:gd name="connsiteY9" fmla="*/ 0 h 839204"/>
                          <a:gd name="connsiteX10" fmla="*/ 5227778 w 5227778"/>
                          <a:gd name="connsiteY10" fmla="*/ 419602 h 839204"/>
                          <a:gd name="connsiteX11" fmla="*/ 5227778 w 5227778"/>
                          <a:gd name="connsiteY11" fmla="*/ 839204 h 839204"/>
                          <a:gd name="connsiteX12" fmla="*/ 4594636 w 5227778"/>
                          <a:gd name="connsiteY12" fmla="*/ 839204 h 839204"/>
                          <a:gd name="connsiteX13" fmla="*/ 3909216 w 5227778"/>
                          <a:gd name="connsiteY13" fmla="*/ 839204 h 839204"/>
                          <a:gd name="connsiteX14" fmla="*/ 3485185 w 5227778"/>
                          <a:gd name="connsiteY14" fmla="*/ 839204 h 839204"/>
                          <a:gd name="connsiteX15" fmla="*/ 3061154 w 5227778"/>
                          <a:gd name="connsiteY15" fmla="*/ 839204 h 839204"/>
                          <a:gd name="connsiteX16" fmla="*/ 2375735 w 5227778"/>
                          <a:gd name="connsiteY16" fmla="*/ 839204 h 839204"/>
                          <a:gd name="connsiteX17" fmla="*/ 1847148 w 5227778"/>
                          <a:gd name="connsiteY17" fmla="*/ 839204 h 839204"/>
                          <a:gd name="connsiteX18" fmla="*/ 1318562 w 5227778"/>
                          <a:gd name="connsiteY18" fmla="*/ 839204 h 839204"/>
                          <a:gd name="connsiteX19" fmla="*/ 789975 w 5227778"/>
                          <a:gd name="connsiteY19" fmla="*/ 839204 h 839204"/>
                          <a:gd name="connsiteX20" fmla="*/ 0 w 5227778"/>
                          <a:gd name="connsiteY20" fmla="*/ 839204 h 839204"/>
                          <a:gd name="connsiteX21" fmla="*/ 0 w 5227778"/>
                          <a:gd name="connsiteY21" fmla="*/ 402818 h 839204"/>
                          <a:gd name="connsiteX22" fmla="*/ 0 w 5227778"/>
                          <a:gd name="connsiteY22" fmla="*/ 0 h 8392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</a:cxnLst>
                        <a:rect l="l" t="t" r="r" b="b"/>
                        <a:pathLst>
                          <a:path w="5227778" h="839204" fill="none" extrusionOk="0">
                            <a:moveTo>
                              <a:pt x="0" y="0"/>
                            </a:moveTo>
                            <a:cubicBezTo>
                              <a:pt x="253978" y="-54507"/>
                              <a:pt x="327682" y="11430"/>
                              <a:pt x="528586" y="0"/>
                            </a:cubicBezTo>
                            <a:cubicBezTo>
                              <a:pt x="729490" y="-11430"/>
                              <a:pt x="854864" y="53471"/>
                              <a:pt x="1109451" y="0"/>
                            </a:cubicBezTo>
                            <a:cubicBezTo>
                              <a:pt x="1364039" y="-53471"/>
                              <a:pt x="1551381" y="3511"/>
                              <a:pt x="1690315" y="0"/>
                            </a:cubicBezTo>
                            <a:cubicBezTo>
                              <a:pt x="1829249" y="-3511"/>
                              <a:pt x="2066951" y="50626"/>
                              <a:pt x="2166624" y="0"/>
                            </a:cubicBezTo>
                            <a:cubicBezTo>
                              <a:pt x="2266297" y="-50626"/>
                              <a:pt x="2521272" y="403"/>
                              <a:pt x="2695210" y="0"/>
                            </a:cubicBezTo>
                            <a:cubicBezTo>
                              <a:pt x="2869148" y="-403"/>
                              <a:pt x="3173828" y="35837"/>
                              <a:pt x="3328352" y="0"/>
                            </a:cubicBezTo>
                            <a:cubicBezTo>
                              <a:pt x="3482876" y="-35837"/>
                              <a:pt x="3697938" y="55506"/>
                              <a:pt x="4013772" y="0"/>
                            </a:cubicBezTo>
                            <a:cubicBezTo>
                              <a:pt x="4329606" y="-55506"/>
                              <a:pt x="4401496" y="43682"/>
                              <a:pt x="4646914" y="0"/>
                            </a:cubicBezTo>
                            <a:cubicBezTo>
                              <a:pt x="4892332" y="-43682"/>
                              <a:pt x="5058885" y="10104"/>
                              <a:pt x="5227778" y="0"/>
                            </a:cubicBezTo>
                            <a:cubicBezTo>
                              <a:pt x="5268697" y="202052"/>
                              <a:pt x="5215448" y="292605"/>
                              <a:pt x="5227778" y="419602"/>
                            </a:cubicBezTo>
                            <a:cubicBezTo>
                              <a:pt x="5240108" y="546599"/>
                              <a:pt x="5181086" y="696495"/>
                              <a:pt x="5227778" y="839204"/>
                            </a:cubicBezTo>
                            <a:cubicBezTo>
                              <a:pt x="4913183" y="854052"/>
                              <a:pt x="4722488" y="788076"/>
                              <a:pt x="4594636" y="839204"/>
                            </a:cubicBezTo>
                            <a:cubicBezTo>
                              <a:pt x="4466784" y="890332"/>
                              <a:pt x="4086196" y="816289"/>
                              <a:pt x="3909216" y="839204"/>
                            </a:cubicBezTo>
                            <a:cubicBezTo>
                              <a:pt x="3732236" y="862119"/>
                              <a:pt x="3633626" y="817025"/>
                              <a:pt x="3485185" y="839204"/>
                            </a:cubicBezTo>
                            <a:cubicBezTo>
                              <a:pt x="3336744" y="861383"/>
                              <a:pt x="3247127" y="801818"/>
                              <a:pt x="3061154" y="839204"/>
                            </a:cubicBezTo>
                            <a:cubicBezTo>
                              <a:pt x="2875181" y="876590"/>
                              <a:pt x="2638720" y="789844"/>
                              <a:pt x="2375735" y="839204"/>
                            </a:cubicBezTo>
                            <a:cubicBezTo>
                              <a:pt x="2112750" y="888564"/>
                              <a:pt x="1978437" y="820625"/>
                              <a:pt x="1847148" y="839204"/>
                            </a:cubicBezTo>
                            <a:cubicBezTo>
                              <a:pt x="1715859" y="857783"/>
                              <a:pt x="1529763" y="784737"/>
                              <a:pt x="1318562" y="839204"/>
                            </a:cubicBezTo>
                            <a:cubicBezTo>
                              <a:pt x="1107361" y="893671"/>
                              <a:pt x="1049579" y="801143"/>
                              <a:pt x="789975" y="839204"/>
                            </a:cubicBezTo>
                            <a:cubicBezTo>
                              <a:pt x="530371" y="877265"/>
                              <a:pt x="230247" y="835592"/>
                              <a:pt x="0" y="839204"/>
                            </a:cubicBezTo>
                            <a:cubicBezTo>
                              <a:pt x="-34662" y="651963"/>
                              <a:pt x="27442" y="503068"/>
                              <a:pt x="0" y="402818"/>
                            </a:cubicBezTo>
                            <a:cubicBezTo>
                              <a:pt x="-27442" y="302568"/>
                              <a:pt x="33718" y="84627"/>
                              <a:pt x="0" y="0"/>
                            </a:cubicBezTo>
                            <a:close/>
                          </a:path>
                          <a:path w="5227778" h="839204" stroke="0" extrusionOk="0">
                            <a:moveTo>
                              <a:pt x="0" y="0"/>
                            </a:moveTo>
                            <a:cubicBezTo>
                              <a:pt x="139533" y="-23511"/>
                              <a:pt x="324536" y="34526"/>
                              <a:pt x="424031" y="0"/>
                            </a:cubicBezTo>
                            <a:cubicBezTo>
                              <a:pt x="523526" y="-34526"/>
                              <a:pt x="778097" y="72481"/>
                              <a:pt x="1057173" y="0"/>
                            </a:cubicBezTo>
                            <a:cubicBezTo>
                              <a:pt x="1336249" y="-72481"/>
                              <a:pt x="1370570" y="2141"/>
                              <a:pt x="1533482" y="0"/>
                            </a:cubicBezTo>
                            <a:cubicBezTo>
                              <a:pt x="1696394" y="-2141"/>
                              <a:pt x="1906673" y="53917"/>
                              <a:pt x="2009790" y="0"/>
                            </a:cubicBezTo>
                            <a:cubicBezTo>
                              <a:pt x="2112907" y="-53917"/>
                              <a:pt x="2372630" y="38790"/>
                              <a:pt x="2695210" y="0"/>
                            </a:cubicBezTo>
                            <a:cubicBezTo>
                              <a:pt x="3017790" y="-38790"/>
                              <a:pt x="3121033" y="62522"/>
                              <a:pt x="3276074" y="0"/>
                            </a:cubicBezTo>
                            <a:cubicBezTo>
                              <a:pt x="3431115" y="-62522"/>
                              <a:pt x="3790040" y="27991"/>
                              <a:pt x="3961494" y="0"/>
                            </a:cubicBezTo>
                            <a:cubicBezTo>
                              <a:pt x="4132948" y="-27991"/>
                              <a:pt x="4300633" y="61574"/>
                              <a:pt x="4594636" y="0"/>
                            </a:cubicBezTo>
                            <a:cubicBezTo>
                              <a:pt x="4888639" y="-61574"/>
                              <a:pt x="5072230" y="72541"/>
                              <a:pt x="5227778" y="0"/>
                            </a:cubicBezTo>
                            <a:cubicBezTo>
                              <a:pt x="5227891" y="207782"/>
                              <a:pt x="5222561" y="348283"/>
                              <a:pt x="5227778" y="436386"/>
                            </a:cubicBezTo>
                            <a:cubicBezTo>
                              <a:pt x="5232995" y="524489"/>
                              <a:pt x="5192308" y="690290"/>
                              <a:pt x="5227778" y="839204"/>
                            </a:cubicBezTo>
                            <a:cubicBezTo>
                              <a:pt x="5115746" y="886370"/>
                              <a:pt x="4886516" y="787410"/>
                              <a:pt x="4699192" y="839204"/>
                            </a:cubicBezTo>
                            <a:cubicBezTo>
                              <a:pt x="4511868" y="890998"/>
                              <a:pt x="4316566" y="784924"/>
                              <a:pt x="4170605" y="839204"/>
                            </a:cubicBezTo>
                            <a:cubicBezTo>
                              <a:pt x="4024644" y="893484"/>
                              <a:pt x="3833536" y="826766"/>
                              <a:pt x="3589741" y="839204"/>
                            </a:cubicBezTo>
                            <a:cubicBezTo>
                              <a:pt x="3345946" y="851642"/>
                              <a:pt x="3288791" y="799280"/>
                              <a:pt x="3008877" y="839204"/>
                            </a:cubicBezTo>
                            <a:cubicBezTo>
                              <a:pt x="2728963" y="879128"/>
                              <a:pt x="2567961" y="791983"/>
                              <a:pt x="2323457" y="839204"/>
                            </a:cubicBezTo>
                            <a:cubicBezTo>
                              <a:pt x="2078953" y="886425"/>
                              <a:pt x="2004799" y="833312"/>
                              <a:pt x="1847148" y="839204"/>
                            </a:cubicBezTo>
                            <a:cubicBezTo>
                              <a:pt x="1689497" y="845096"/>
                              <a:pt x="1541488" y="819054"/>
                              <a:pt x="1266284" y="839204"/>
                            </a:cubicBezTo>
                            <a:cubicBezTo>
                              <a:pt x="991080" y="859354"/>
                              <a:pt x="851701" y="810699"/>
                              <a:pt x="633142" y="839204"/>
                            </a:cubicBezTo>
                            <a:cubicBezTo>
                              <a:pt x="414583" y="867709"/>
                              <a:pt x="194161" y="808947"/>
                              <a:pt x="0" y="839204"/>
                            </a:cubicBezTo>
                            <a:cubicBezTo>
                              <a:pt x="-45914" y="741056"/>
                              <a:pt x="7959" y="526953"/>
                              <a:pt x="0" y="427994"/>
                            </a:cubicBezTo>
                            <a:cubicBezTo>
                              <a:pt x="-7959" y="329035"/>
                              <a:pt x="33874" y="166497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71B2CD4-6D63-4322-A2BB-0186F63C713F}"/>
                  </a:ext>
                </a:extLst>
              </p:cNvPr>
              <p:cNvSpPr/>
              <p:nvPr/>
            </p:nvSpPr>
            <p:spPr>
              <a:xfrm>
                <a:off x="8422208" y="5385711"/>
                <a:ext cx="2700739" cy="503343"/>
              </a:xfrm>
              <a:custGeom>
                <a:avLst/>
                <a:gdLst>
                  <a:gd name="connsiteX0" fmla="*/ 0 w 2700739"/>
                  <a:gd name="connsiteY0" fmla="*/ 0 h 503343"/>
                  <a:gd name="connsiteX1" fmla="*/ 513140 w 2700739"/>
                  <a:gd name="connsiteY1" fmla="*/ 0 h 503343"/>
                  <a:gd name="connsiteX2" fmla="*/ 1053288 w 2700739"/>
                  <a:gd name="connsiteY2" fmla="*/ 0 h 503343"/>
                  <a:gd name="connsiteX3" fmla="*/ 1620443 w 2700739"/>
                  <a:gd name="connsiteY3" fmla="*/ 0 h 503343"/>
                  <a:gd name="connsiteX4" fmla="*/ 2160591 w 2700739"/>
                  <a:gd name="connsiteY4" fmla="*/ 0 h 503343"/>
                  <a:gd name="connsiteX5" fmla="*/ 2700739 w 2700739"/>
                  <a:gd name="connsiteY5" fmla="*/ 0 h 503343"/>
                  <a:gd name="connsiteX6" fmla="*/ 2700739 w 2700739"/>
                  <a:gd name="connsiteY6" fmla="*/ 503343 h 503343"/>
                  <a:gd name="connsiteX7" fmla="*/ 2133584 w 2700739"/>
                  <a:gd name="connsiteY7" fmla="*/ 503343 h 503343"/>
                  <a:gd name="connsiteX8" fmla="*/ 1647451 w 2700739"/>
                  <a:gd name="connsiteY8" fmla="*/ 503343 h 503343"/>
                  <a:gd name="connsiteX9" fmla="*/ 1053288 w 2700739"/>
                  <a:gd name="connsiteY9" fmla="*/ 503343 h 503343"/>
                  <a:gd name="connsiteX10" fmla="*/ 513140 w 2700739"/>
                  <a:gd name="connsiteY10" fmla="*/ 503343 h 503343"/>
                  <a:gd name="connsiteX11" fmla="*/ 0 w 2700739"/>
                  <a:gd name="connsiteY11" fmla="*/ 503343 h 503343"/>
                  <a:gd name="connsiteX12" fmla="*/ 0 w 2700739"/>
                  <a:gd name="connsiteY12" fmla="*/ 0 h 503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700739" h="503343" fill="none" extrusionOk="0">
                    <a:moveTo>
                      <a:pt x="0" y="0"/>
                    </a:moveTo>
                    <a:cubicBezTo>
                      <a:pt x="103882" y="-20385"/>
                      <a:pt x="276938" y="56785"/>
                      <a:pt x="513140" y="0"/>
                    </a:cubicBezTo>
                    <a:cubicBezTo>
                      <a:pt x="749342" y="-56785"/>
                      <a:pt x="796643" y="49442"/>
                      <a:pt x="1053288" y="0"/>
                    </a:cubicBezTo>
                    <a:cubicBezTo>
                      <a:pt x="1309933" y="-49442"/>
                      <a:pt x="1384251" y="13543"/>
                      <a:pt x="1620443" y="0"/>
                    </a:cubicBezTo>
                    <a:cubicBezTo>
                      <a:pt x="1856636" y="-13543"/>
                      <a:pt x="1980016" y="15192"/>
                      <a:pt x="2160591" y="0"/>
                    </a:cubicBezTo>
                    <a:cubicBezTo>
                      <a:pt x="2341166" y="-15192"/>
                      <a:pt x="2586625" y="14561"/>
                      <a:pt x="2700739" y="0"/>
                    </a:cubicBezTo>
                    <a:cubicBezTo>
                      <a:pt x="2746648" y="214802"/>
                      <a:pt x="2655749" y="313647"/>
                      <a:pt x="2700739" y="503343"/>
                    </a:cubicBezTo>
                    <a:cubicBezTo>
                      <a:pt x="2509267" y="547603"/>
                      <a:pt x="2248417" y="453396"/>
                      <a:pt x="2133584" y="503343"/>
                    </a:cubicBezTo>
                    <a:cubicBezTo>
                      <a:pt x="2018751" y="553290"/>
                      <a:pt x="1815165" y="457605"/>
                      <a:pt x="1647451" y="503343"/>
                    </a:cubicBezTo>
                    <a:cubicBezTo>
                      <a:pt x="1479737" y="549081"/>
                      <a:pt x="1254818" y="488382"/>
                      <a:pt x="1053288" y="503343"/>
                    </a:cubicBezTo>
                    <a:cubicBezTo>
                      <a:pt x="851758" y="518304"/>
                      <a:pt x="734556" y="473556"/>
                      <a:pt x="513140" y="503343"/>
                    </a:cubicBezTo>
                    <a:cubicBezTo>
                      <a:pt x="291724" y="533130"/>
                      <a:pt x="246462" y="468841"/>
                      <a:pt x="0" y="503343"/>
                    </a:cubicBezTo>
                    <a:cubicBezTo>
                      <a:pt x="-56262" y="386129"/>
                      <a:pt x="39193" y="219976"/>
                      <a:pt x="0" y="0"/>
                    </a:cubicBezTo>
                    <a:close/>
                  </a:path>
                  <a:path w="2700739" h="503343" stroke="0" extrusionOk="0">
                    <a:moveTo>
                      <a:pt x="0" y="0"/>
                    </a:moveTo>
                    <a:cubicBezTo>
                      <a:pt x="105739" y="-14182"/>
                      <a:pt x="336786" y="30624"/>
                      <a:pt x="486133" y="0"/>
                    </a:cubicBezTo>
                    <a:cubicBezTo>
                      <a:pt x="635480" y="-30624"/>
                      <a:pt x="760979" y="7979"/>
                      <a:pt x="972266" y="0"/>
                    </a:cubicBezTo>
                    <a:cubicBezTo>
                      <a:pt x="1183553" y="-7979"/>
                      <a:pt x="1297312" y="46775"/>
                      <a:pt x="1458399" y="0"/>
                    </a:cubicBezTo>
                    <a:cubicBezTo>
                      <a:pt x="1619486" y="-46775"/>
                      <a:pt x="1832411" y="15176"/>
                      <a:pt x="1998547" y="0"/>
                    </a:cubicBezTo>
                    <a:cubicBezTo>
                      <a:pt x="2164683" y="-15176"/>
                      <a:pt x="2495984" y="35682"/>
                      <a:pt x="2700739" y="0"/>
                    </a:cubicBezTo>
                    <a:cubicBezTo>
                      <a:pt x="2741887" y="218182"/>
                      <a:pt x="2692497" y="401941"/>
                      <a:pt x="2700739" y="503343"/>
                    </a:cubicBezTo>
                    <a:cubicBezTo>
                      <a:pt x="2547670" y="548540"/>
                      <a:pt x="2358128" y="448837"/>
                      <a:pt x="2241613" y="503343"/>
                    </a:cubicBezTo>
                    <a:cubicBezTo>
                      <a:pt x="2125098" y="557849"/>
                      <a:pt x="1857741" y="486071"/>
                      <a:pt x="1674458" y="503343"/>
                    </a:cubicBezTo>
                    <a:cubicBezTo>
                      <a:pt x="1491175" y="520615"/>
                      <a:pt x="1317712" y="471192"/>
                      <a:pt x="1134310" y="503343"/>
                    </a:cubicBezTo>
                    <a:cubicBezTo>
                      <a:pt x="950908" y="535494"/>
                      <a:pt x="779352" y="441052"/>
                      <a:pt x="594163" y="503343"/>
                    </a:cubicBezTo>
                    <a:cubicBezTo>
                      <a:pt x="408974" y="565634"/>
                      <a:pt x="131669" y="458401"/>
                      <a:pt x="0" y="503343"/>
                    </a:cubicBezTo>
                    <a:cubicBezTo>
                      <a:pt x="-42231" y="392135"/>
                      <a:pt x="22880" y="161983"/>
                      <a:pt x="0" y="0"/>
                    </a:cubicBezTo>
                    <a:close/>
                  </a:path>
                </a:pathLst>
              </a:custGeom>
              <a:ln>
                <a:solidFill>
                  <a:srgbClr val="FF0000"/>
                </a:solidFill>
                <a:extLst>
                  <a:ext uri="{C807C97D-BFC1-408E-A445-0C87EB9F89A2}">
                    <ask:lineSketchStyleProps xmlns:ask="http://schemas.microsoft.com/office/drawing/2018/sketchyshapes" sd="2067835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pt-BR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71B2CD4-6D63-4322-A2BB-0186F63C71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208" y="5385711"/>
                <a:ext cx="2700739" cy="5033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FF0000"/>
                </a:solidFill>
                <a:extLst>
                  <a:ext uri="{C807C97D-BFC1-408E-A445-0C87EB9F89A2}">
                    <ask:lineSketchStyleProps xmlns:ask="http://schemas.microsoft.com/office/drawing/2018/sketchyshapes" sd="2067835">
                      <a:custGeom>
                        <a:avLst/>
                        <a:gdLst>
                          <a:gd name="connsiteX0" fmla="*/ 0 w 2700739"/>
                          <a:gd name="connsiteY0" fmla="*/ 0 h 503343"/>
                          <a:gd name="connsiteX1" fmla="*/ 513140 w 2700739"/>
                          <a:gd name="connsiteY1" fmla="*/ 0 h 503343"/>
                          <a:gd name="connsiteX2" fmla="*/ 1053288 w 2700739"/>
                          <a:gd name="connsiteY2" fmla="*/ 0 h 503343"/>
                          <a:gd name="connsiteX3" fmla="*/ 1620443 w 2700739"/>
                          <a:gd name="connsiteY3" fmla="*/ 0 h 503343"/>
                          <a:gd name="connsiteX4" fmla="*/ 2160591 w 2700739"/>
                          <a:gd name="connsiteY4" fmla="*/ 0 h 503343"/>
                          <a:gd name="connsiteX5" fmla="*/ 2700739 w 2700739"/>
                          <a:gd name="connsiteY5" fmla="*/ 0 h 503343"/>
                          <a:gd name="connsiteX6" fmla="*/ 2700739 w 2700739"/>
                          <a:gd name="connsiteY6" fmla="*/ 503343 h 503343"/>
                          <a:gd name="connsiteX7" fmla="*/ 2133584 w 2700739"/>
                          <a:gd name="connsiteY7" fmla="*/ 503343 h 503343"/>
                          <a:gd name="connsiteX8" fmla="*/ 1647451 w 2700739"/>
                          <a:gd name="connsiteY8" fmla="*/ 503343 h 503343"/>
                          <a:gd name="connsiteX9" fmla="*/ 1053288 w 2700739"/>
                          <a:gd name="connsiteY9" fmla="*/ 503343 h 503343"/>
                          <a:gd name="connsiteX10" fmla="*/ 513140 w 2700739"/>
                          <a:gd name="connsiteY10" fmla="*/ 503343 h 503343"/>
                          <a:gd name="connsiteX11" fmla="*/ 0 w 2700739"/>
                          <a:gd name="connsiteY11" fmla="*/ 503343 h 503343"/>
                          <a:gd name="connsiteX12" fmla="*/ 0 w 2700739"/>
                          <a:gd name="connsiteY12" fmla="*/ 0 h 503343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700739" h="503343" fill="none" extrusionOk="0">
                            <a:moveTo>
                              <a:pt x="0" y="0"/>
                            </a:moveTo>
                            <a:cubicBezTo>
                              <a:pt x="103882" y="-20385"/>
                              <a:pt x="276938" y="56785"/>
                              <a:pt x="513140" y="0"/>
                            </a:cubicBezTo>
                            <a:cubicBezTo>
                              <a:pt x="749342" y="-56785"/>
                              <a:pt x="796643" y="49442"/>
                              <a:pt x="1053288" y="0"/>
                            </a:cubicBezTo>
                            <a:cubicBezTo>
                              <a:pt x="1309933" y="-49442"/>
                              <a:pt x="1384251" y="13543"/>
                              <a:pt x="1620443" y="0"/>
                            </a:cubicBezTo>
                            <a:cubicBezTo>
                              <a:pt x="1856636" y="-13543"/>
                              <a:pt x="1980016" y="15192"/>
                              <a:pt x="2160591" y="0"/>
                            </a:cubicBezTo>
                            <a:cubicBezTo>
                              <a:pt x="2341166" y="-15192"/>
                              <a:pt x="2586625" y="14561"/>
                              <a:pt x="2700739" y="0"/>
                            </a:cubicBezTo>
                            <a:cubicBezTo>
                              <a:pt x="2746648" y="214802"/>
                              <a:pt x="2655749" y="313647"/>
                              <a:pt x="2700739" y="503343"/>
                            </a:cubicBezTo>
                            <a:cubicBezTo>
                              <a:pt x="2509267" y="547603"/>
                              <a:pt x="2248417" y="453396"/>
                              <a:pt x="2133584" y="503343"/>
                            </a:cubicBezTo>
                            <a:cubicBezTo>
                              <a:pt x="2018751" y="553290"/>
                              <a:pt x="1815165" y="457605"/>
                              <a:pt x="1647451" y="503343"/>
                            </a:cubicBezTo>
                            <a:cubicBezTo>
                              <a:pt x="1479737" y="549081"/>
                              <a:pt x="1254818" y="488382"/>
                              <a:pt x="1053288" y="503343"/>
                            </a:cubicBezTo>
                            <a:cubicBezTo>
                              <a:pt x="851758" y="518304"/>
                              <a:pt x="734556" y="473556"/>
                              <a:pt x="513140" y="503343"/>
                            </a:cubicBezTo>
                            <a:cubicBezTo>
                              <a:pt x="291724" y="533130"/>
                              <a:pt x="246462" y="468841"/>
                              <a:pt x="0" y="503343"/>
                            </a:cubicBezTo>
                            <a:cubicBezTo>
                              <a:pt x="-56262" y="386129"/>
                              <a:pt x="39193" y="219976"/>
                              <a:pt x="0" y="0"/>
                            </a:cubicBezTo>
                            <a:close/>
                          </a:path>
                          <a:path w="2700739" h="503343" stroke="0" extrusionOk="0">
                            <a:moveTo>
                              <a:pt x="0" y="0"/>
                            </a:moveTo>
                            <a:cubicBezTo>
                              <a:pt x="105739" y="-14182"/>
                              <a:pt x="336786" y="30624"/>
                              <a:pt x="486133" y="0"/>
                            </a:cubicBezTo>
                            <a:cubicBezTo>
                              <a:pt x="635480" y="-30624"/>
                              <a:pt x="760979" y="7979"/>
                              <a:pt x="972266" y="0"/>
                            </a:cubicBezTo>
                            <a:cubicBezTo>
                              <a:pt x="1183553" y="-7979"/>
                              <a:pt x="1297312" y="46775"/>
                              <a:pt x="1458399" y="0"/>
                            </a:cubicBezTo>
                            <a:cubicBezTo>
                              <a:pt x="1619486" y="-46775"/>
                              <a:pt x="1832411" y="15176"/>
                              <a:pt x="1998547" y="0"/>
                            </a:cubicBezTo>
                            <a:cubicBezTo>
                              <a:pt x="2164683" y="-15176"/>
                              <a:pt x="2495984" y="35682"/>
                              <a:pt x="2700739" y="0"/>
                            </a:cubicBezTo>
                            <a:cubicBezTo>
                              <a:pt x="2741887" y="218182"/>
                              <a:pt x="2692497" y="401941"/>
                              <a:pt x="2700739" y="503343"/>
                            </a:cubicBezTo>
                            <a:cubicBezTo>
                              <a:pt x="2547670" y="548540"/>
                              <a:pt x="2358128" y="448837"/>
                              <a:pt x="2241613" y="503343"/>
                            </a:cubicBezTo>
                            <a:cubicBezTo>
                              <a:pt x="2125098" y="557849"/>
                              <a:pt x="1857741" y="486071"/>
                              <a:pt x="1674458" y="503343"/>
                            </a:cubicBezTo>
                            <a:cubicBezTo>
                              <a:pt x="1491175" y="520615"/>
                              <a:pt x="1317712" y="471192"/>
                              <a:pt x="1134310" y="503343"/>
                            </a:cubicBezTo>
                            <a:cubicBezTo>
                              <a:pt x="950908" y="535494"/>
                              <a:pt x="779352" y="441052"/>
                              <a:pt x="594163" y="503343"/>
                            </a:cubicBezTo>
                            <a:cubicBezTo>
                              <a:pt x="408974" y="565634"/>
                              <a:pt x="131669" y="458401"/>
                              <a:pt x="0" y="503343"/>
                            </a:cubicBezTo>
                            <a:cubicBezTo>
                              <a:pt x="-42231" y="392135"/>
                              <a:pt x="22880" y="16198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3BD3535-1A19-41BC-A959-13EE6429B9A9}"/>
                  </a:ext>
                </a:extLst>
              </p:cNvPr>
              <p:cNvSpPr/>
              <p:nvPr/>
            </p:nvSpPr>
            <p:spPr>
              <a:xfrm>
                <a:off x="650498" y="5087892"/>
                <a:ext cx="2615652" cy="494944"/>
              </a:xfrm>
              <a:custGeom>
                <a:avLst/>
                <a:gdLst>
                  <a:gd name="connsiteX0" fmla="*/ 0 w 2615652"/>
                  <a:gd name="connsiteY0" fmla="*/ 0 h 494944"/>
                  <a:gd name="connsiteX1" fmla="*/ 575443 w 2615652"/>
                  <a:gd name="connsiteY1" fmla="*/ 0 h 494944"/>
                  <a:gd name="connsiteX2" fmla="*/ 1046261 w 2615652"/>
                  <a:gd name="connsiteY2" fmla="*/ 0 h 494944"/>
                  <a:gd name="connsiteX3" fmla="*/ 1490922 w 2615652"/>
                  <a:gd name="connsiteY3" fmla="*/ 0 h 494944"/>
                  <a:gd name="connsiteX4" fmla="*/ 1961739 w 2615652"/>
                  <a:gd name="connsiteY4" fmla="*/ 0 h 494944"/>
                  <a:gd name="connsiteX5" fmla="*/ 2615652 w 2615652"/>
                  <a:gd name="connsiteY5" fmla="*/ 0 h 494944"/>
                  <a:gd name="connsiteX6" fmla="*/ 2615652 w 2615652"/>
                  <a:gd name="connsiteY6" fmla="*/ 494944 h 494944"/>
                  <a:gd name="connsiteX7" fmla="*/ 2144835 w 2615652"/>
                  <a:gd name="connsiteY7" fmla="*/ 494944 h 494944"/>
                  <a:gd name="connsiteX8" fmla="*/ 1621704 w 2615652"/>
                  <a:gd name="connsiteY8" fmla="*/ 494944 h 494944"/>
                  <a:gd name="connsiteX9" fmla="*/ 1177043 w 2615652"/>
                  <a:gd name="connsiteY9" fmla="*/ 494944 h 494944"/>
                  <a:gd name="connsiteX10" fmla="*/ 601600 w 2615652"/>
                  <a:gd name="connsiteY10" fmla="*/ 494944 h 494944"/>
                  <a:gd name="connsiteX11" fmla="*/ 0 w 2615652"/>
                  <a:gd name="connsiteY11" fmla="*/ 494944 h 494944"/>
                  <a:gd name="connsiteX12" fmla="*/ 0 w 2615652"/>
                  <a:gd name="connsiteY12" fmla="*/ 0 h 4949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15652" h="494944" fill="none" extrusionOk="0">
                    <a:moveTo>
                      <a:pt x="0" y="0"/>
                    </a:moveTo>
                    <a:cubicBezTo>
                      <a:pt x="274602" y="-37442"/>
                      <a:pt x="369584" y="57930"/>
                      <a:pt x="575443" y="0"/>
                    </a:cubicBezTo>
                    <a:cubicBezTo>
                      <a:pt x="781302" y="-57930"/>
                      <a:pt x="848243" y="35132"/>
                      <a:pt x="1046261" y="0"/>
                    </a:cubicBezTo>
                    <a:cubicBezTo>
                      <a:pt x="1244279" y="-35132"/>
                      <a:pt x="1275422" y="5846"/>
                      <a:pt x="1490922" y="0"/>
                    </a:cubicBezTo>
                    <a:cubicBezTo>
                      <a:pt x="1706422" y="-5846"/>
                      <a:pt x="1850297" y="35316"/>
                      <a:pt x="1961739" y="0"/>
                    </a:cubicBezTo>
                    <a:cubicBezTo>
                      <a:pt x="2073181" y="-35316"/>
                      <a:pt x="2349920" y="22278"/>
                      <a:pt x="2615652" y="0"/>
                    </a:cubicBezTo>
                    <a:cubicBezTo>
                      <a:pt x="2655156" y="222771"/>
                      <a:pt x="2593616" y="289237"/>
                      <a:pt x="2615652" y="494944"/>
                    </a:cubicBezTo>
                    <a:cubicBezTo>
                      <a:pt x="2502986" y="502282"/>
                      <a:pt x="2363009" y="481964"/>
                      <a:pt x="2144835" y="494944"/>
                    </a:cubicBezTo>
                    <a:cubicBezTo>
                      <a:pt x="1926661" y="507924"/>
                      <a:pt x="1779727" y="476259"/>
                      <a:pt x="1621704" y="494944"/>
                    </a:cubicBezTo>
                    <a:cubicBezTo>
                      <a:pt x="1463681" y="513629"/>
                      <a:pt x="1310104" y="478057"/>
                      <a:pt x="1177043" y="494944"/>
                    </a:cubicBezTo>
                    <a:cubicBezTo>
                      <a:pt x="1043982" y="511831"/>
                      <a:pt x="763233" y="427065"/>
                      <a:pt x="601600" y="494944"/>
                    </a:cubicBezTo>
                    <a:cubicBezTo>
                      <a:pt x="439967" y="562823"/>
                      <a:pt x="225149" y="486412"/>
                      <a:pt x="0" y="494944"/>
                    </a:cubicBezTo>
                    <a:cubicBezTo>
                      <a:pt x="-42797" y="291888"/>
                      <a:pt x="35323" y="204263"/>
                      <a:pt x="0" y="0"/>
                    </a:cubicBezTo>
                    <a:close/>
                  </a:path>
                  <a:path w="2615652" h="494944" stroke="0" extrusionOk="0">
                    <a:moveTo>
                      <a:pt x="0" y="0"/>
                    </a:moveTo>
                    <a:cubicBezTo>
                      <a:pt x="200810" y="-59386"/>
                      <a:pt x="385348" y="25867"/>
                      <a:pt x="523130" y="0"/>
                    </a:cubicBezTo>
                    <a:cubicBezTo>
                      <a:pt x="660912" y="-25867"/>
                      <a:pt x="971009" y="50197"/>
                      <a:pt x="1098574" y="0"/>
                    </a:cubicBezTo>
                    <a:cubicBezTo>
                      <a:pt x="1226139" y="-50197"/>
                      <a:pt x="1450774" y="35273"/>
                      <a:pt x="1543235" y="0"/>
                    </a:cubicBezTo>
                    <a:cubicBezTo>
                      <a:pt x="1635696" y="-35273"/>
                      <a:pt x="1784448" y="36540"/>
                      <a:pt x="2014052" y="0"/>
                    </a:cubicBezTo>
                    <a:cubicBezTo>
                      <a:pt x="2243656" y="-36540"/>
                      <a:pt x="2335981" y="71376"/>
                      <a:pt x="2615652" y="0"/>
                    </a:cubicBezTo>
                    <a:cubicBezTo>
                      <a:pt x="2659744" y="210240"/>
                      <a:pt x="2605673" y="392709"/>
                      <a:pt x="2615652" y="494944"/>
                    </a:cubicBezTo>
                    <a:cubicBezTo>
                      <a:pt x="2485074" y="544182"/>
                      <a:pt x="2206407" y="472626"/>
                      <a:pt x="2092522" y="494944"/>
                    </a:cubicBezTo>
                    <a:cubicBezTo>
                      <a:pt x="1978637" y="517262"/>
                      <a:pt x="1834272" y="454973"/>
                      <a:pt x="1595548" y="494944"/>
                    </a:cubicBezTo>
                    <a:cubicBezTo>
                      <a:pt x="1356824" y="534915"/>
                      <a:pt x="1326331" y="489468"/>
                      <a:pt x="1072417" y="494944"/>
                    </a:cubicBezTo>
                    <a:cubicBezTo>
                      <a:pt x="818503" y="500420"/>
                      <a:pt x="776911" y="442135"/>
                      <a:pt x="601600" y="494944"/>
                    </a:cubicBezTo>
                    <a:cubicBezTo>
                      <a:pt x="426289" y="547753"/>
                      <a:pt x="140276" y="476883"/>
                      <a:pt x="0" y="494944"/>
                    </a:cubicBezTo>
                    <a:cubicBezTo>
                      <a:pt x="-11619" y="327352"/>
                      <a:pt x="44108" y="159688"/>
                      <a:pt x="0" y="0"/>
                    </a:cubicBezTo>
                    <a:close/>
                  </a:path>
                </a:pathLst>
              </a:custGeom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V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63BD3535-1A19-41BC-A959-13EE6429B9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98" y="5087892"/>
                <a:ext cx="2615652" cy="4949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custGeom>
                        <a:avLst/>
                        <a:gdLst>
                          <a:gd name="connsiteX0" fmla="*/ 0 w 2615652"/>
                          <a:gd name="connsiteY0" fmla="*/ 0 h 494944"/>
                          <a:gd name="connsiteX1" fmla="*/ 575443 w 2615652"/>
                          <a:gd name="connsiteY1" fmla="*/ 0 h 494944"/>
                          <a:gd name="connsiteX2" fmla="*/ 1046261 w 2615652"/>
                          <a:gd name="connsiteY2" fmla="*/ 0 h 494944"/>
                          <a:gd name="connsiteX3" fmla="*/ 1490922 w 2615652"/>
                          <a:gd name="connsiteY3" fmla="*/ 0 h 494944"/>
                          <a:gd name="connsiteX4" fmla="*/ 1961739 w 2615652"/>
                          <a:gd name="connsiteY4" fmla="*/ 0 h 494944"/>
                          <a:gd name="connsiteX5" fmla="*/ 2615652 w 2615652"/>
                          <a:gd name="connsiteY5" fmla="*/ 0 h 494944"/>
                          <a:gd name="connsiteX6" fmla="*/ 2615652 w 2615652"/>
                          <a:gd name="connsiteY6" fmla="*/ 494944 h 494944"/>
                          <a:gd name="connsiteX7" fmla="*/ 2144835 w 2615652"/>
                          <a:gd name="connsiteY7" fmla="*/ 494944 h 494944"/>
                          <a:gd name="connsiteX8" fmla="*/ 1621704 w 2615652"/>
                          <a:gd name="connsiteY8" fmla="*/ 494944 h 494944"/>
                          <a:gd name="connsiteX9" fmla="*/ 1177043 w 2615652"/>
                          <a:gd name="connsiteY9" fmla="*/ 494944 h 494944"/>
                          <a:gd name="connsiteX10" fmla="*/ 601600 w 2615652"/>
                          <a:gd name="connsiteY10" fmla="*/ 494944 h 494944"/>
                          <a:gd name="connsiteX11" fmla="*/ 0 w 2615652"/>
                          <a:gd name="connsiteY11" fmla="*/ 494944 h 494944"/>
                          <a:gd name="connsiteX12" fmla="*/ 0 w 2615652"/>
                          <a:gd name="connsiteY12" fmla="*/ 0 h 49494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615652" h="494944" fill="none" extrusionOk="0">
                            <a:moveTo>
                              <a:pt x="0" y="0"/>
                            </a:moveTo>
                            <a:cubicBezTo>
                              <a:pt x="274602" y="-37442"/>
                              <a:pt x="369584" y="57930"/>
                              <a:pt x="575443" y="0"/>
                            </a:cubicBezTo>
                            <a:cubicBezTo>
                              <a:pt x="781302" y="-57930"/>
                              <a:pt x="848243" y="35132"/>
                              <a:pt x="1046261" y="0"/>
                            </a:cubicBezTo>
                            <a:cubicBezTo>
                              <a:pt x="1244279" y="-35132"/>
                              <a:pt x="1275422" y="5846"/>
                              <a:pt x="1490922" y="0"/>
                            </a:cubicBezTo>
                            <a:cubicBezTo>
                              <a:pt x="1706422" y="-5846"/>
                              <a:pt x="1850297" y="35316"/>
                              <a:pt x="1961739" y="0"/>
                            </a:cubicBezTo>
                            <a:cubicBezTo>
                              <a:pt x="2073181" y="-35316"/>
                              <a:pt x="2349920" y="22278"/>
                              <a:pt x="2615652" y="0"/>
                            </a:cubicBezTo>
                            <a:cubicBezTo>
                              <a:pt x="2655156" y="222771"/>
                              <a:pt x="2593616" y="289237"/>
                              <a:pt x="2615652" y="494944"/>
                            </a:cubicBezTo>
                            <a:cubicBezTo>
                              <a:pt x="2502986" y="502282"/>
                              <a:pt x="2363009" y="481964"/>
                              <a:pt x="2144835" y="494944"/>
                            </a:cubicBezTo>
                            <a:cubicBezTo>
                              <a:pt x="1926661" y="507924"/>
                              <a:pt x="1779727" y="476259"/>
                              <a:pt x="1621704" y="494944"/>
                            </a:cubicBezTo>
                            <a:cubicBezTo>
                              <a:pt x="1463681" y="513629"/>
                              <a:pt x="1310104" y="478057"/>
                              <a:pt x="1177043" y="494944"/>
                            </a:cubicBezTo>
                            <a:cubicBezTo>
                              <a:pt x="1043982" y="511831"/>
                              <a:pt x="763233" y="427065"/>
                              <a:pt x="601600" y="494944"/>
                            </a:cubicBezTo>
                            <a:cubicBezTo>
                              <a:pt x="439967" y="562823"/>
                              <a:pt x="225149" y="486412"/>
                              <a:pt x="0" y="494944"/>
                            </a:cubicBezTo>
                            <a:cubicBezTo>
                              <a:pt x="-42797" y="291888"/>
                              <a:pt x="35323" y="204263"/>
                              <a:pt x="0" y="0"/>
                            </a:cubicBezTo>
                            <a:close/>
                          </a:path>
                          <a:path w="2615652" h="494944" stroke="0" extrusionOk="0">
                            <a:moveTo>
                              <a:pt x="0" y="0"/>
                            </a:moveTo>
                            <a:cubicBezTo>
                              <a:pt x="200810" y="-59386"/>
                              <a:pt x="385348" y="25867"/>
                              <a:pt x="523130" y="0"/>
                            </a:cubicBezTo>
                            <a:cubicBezTo>
                              <a:pt x="660912" y="-25867"/>
                              <a:pt x="971009" y="50197"/>
                              <a:pt x="1098574" y="0"/>
                            </a:cubicBezTo>
                            <a:cubicBezTo>
                              <a:pt x="1226139" y="-50197"/>
                              <a:pt x="1450774" y="35273"/>
                              <a:pt x="1543235" y="0"/>
                            </a:cubicBezTo>
                            <a:cubicBezTo>
                              <a:pt x="1635696" y="-35273"/>
                              <a:pt x="1784448" y="36540"/>
                              <a:pt x="2014052" y="0"/>
                            </a:cubicBezTo>
                            <a:cubicBezTo>
                              <a:pt x="2243656" y="-36540"/>
                              <a:pt x="2335981" y="71376"/>
                              <a:pt x="2615652" y="0"/>
                            </a:cubicBezTo>
                            <a:cubicBezTo>
                              <a:pt x="2659744" y="210240"/>
                              <a:pt x="2605673" y="392709"/>
                              <a:pt x="2615652" y="494944"/>
                            </a:cubicBezTo>
                            <a:cubicBezTo>
                              <a:pt x="2485074" y="544182"/>
                              <a:pt x="2206407" y="472626"/>
                              <a:pt x="2092522" y="494944"/>
                            </a:cubicBezTo>
                            <a:cubicBezTo>
                              <a:pt x="1978637" y="517262"/>
                              <a:pt x="1834272" y="454973"/>
                              <a:pt x="1595548" y="494944"/>
                            </a:cubicBezTo>
                            <a:cubicBezTo>
                              <a:pt x="1356824" y="534915"/>
                              <a:pt x="1326331" y="489468"/>
                              <a:pt x="1072417" y="494944"/>
                            </a:cubicBezTo>
                            <a:cubicBezTo>
                              <a:pt x="818503" y="500420"/>
                              <a:pt x="776911" y="442135"/>
                              <a:pt x="601600" y="494944"/>
                            </a:cubicBezTo>
                            <a:cubicBezTo>
                              <a:pt x="426289" y="547753"/>
                              <a:pt x="140276" y="476883"/>
                              <a:pt x="0" y="494944"/>
                            </a:cubicBezTo>
                            <a:cubicBezTo>
                              <a:pt x="-11619" y="327352"/>
                              <a:pt x="44108" y="159688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14F17BC-D46A-4565-8415-5362068A9180}"/>
                  </a:ext>
                </a:extLst>
              </p:cNvPr>
              <p:cNvSpPr/>
              <p:nvPr/>
            </p:nvSpPr>
            <p:spPr>
              <a:xfrm>
                <a:off x="650498" y="5655298"/>
                <a:ext cx="5528565" cy="839204"/>
              </a:xfrm>
              <a:custGeom>
                <a:avLst/>
                <a:gdLst>
                  <a:gd name="connsiteX0" fmla="*/ 0 w 5528565"/>
                  <a:gd name="connsiteY0" fmla="*/ 0 h 839204"/>
                  <a:gd name="connsiteX1" fmla="*/ 442285 w 5528565"/>
                  <a:gd name="connsiteY1" fmla="*/ 0 h 839204"/>
                  <a:gd name="connsiteX2" fmla="*/ 829285 w 5528565"/>
                  <a:gd name="connsiteY2" fmla="*/ 0 h 839204"/>
                  <a:gd name="connsiteX3" fmla="*/ 1271570 w 5528565"/>
                  <a:gd name="connsiteY3" fmla="*/ 0 h 839204"/>
                  <a:gd name="connsiteX4" fmla="*/ 1769141 w 5528565"/>
                  <a:gd name="connsiteY4" fmla="*/ 0 h 839204"/>
                  <a:gd name="connsiteX5" fmla="*/ 2321997 w 5528565"/>
                  <a:gd name="connsiteY5" fmla="*/ 0 h 839204"/>
                  <a:gd name="connsiteX6" fmla="*/ 2708997 w 5528565"/>
                  <a:gd name="connsiteY6" fmla="*/ 0 h 839204"/>
                  <a:gd name="connsiteX7" fmla="*/ 3095996 w 5528565"/>
                  <a:gd name="connsiteY7" fmla="*/ 0 h 839204"/>
                  <a:gd name="connsiteX8" fmla="*/ 3648853 w 5528565"/>
                  <a:gd name="connsiteY8" fmla="*/ 0 h 839204"/>
                  <a:gd name="connsiteX9" fmla="*/ 4256995 w 5528565"/>
                  <a:gd name="connsiteY9" fmla="*/ 0 h 839204"/>
                  <a:gd name="connsiteX10" fmla="*/ 4643995 w 5528565"/>
                  <a:gd name="connsiteY10" fmla="*/ 0 h 839204"/>
                  <a:gd name="connsiteX11" fmla="*/ 5528565 w 5528565"/>
                  <a:gd name="connsiteY11" fmla="*/ 0 h 839204"/>
                  <a:gd name="connsiteX12" fmla="*/ 5528565 w 5528565"/>
                  <a:gd name="connsiteY12" fmla="*/ 411210 h 839204"/>
                  <a:gd name="connsiteX13" fmla="*/ 5528565 w 5528565"/>
                  <a:gd name="connsiteY13" fmla="*/ 839204 h 839204"/>
                  <a:gd name="connsiteX14" fmla="*/ 4975709 w 5528565"/>
                  <a:gd name="connsiteY14" fmla="*/ 839204 h 839204"/>
                  <a:gd name="connsiteX15" fmla="*/ 4367566 w 5528565"/>
                  <a:gd name="connsiteY15" fmla="*/ 839204 h 839204"/>
                  <a:gd name="connsiteX16" fmla="*/ 3980567 w 5528565"/>
                  <a:gd name="connsiteY16" fmla="*/ 839204 h 839204"/>
                  <a:gd name="connsiteX17" fmla="*/ 3317139 w 5528565"/>
                  <a:gd name="connsiteY17" fmla="*/ 839204 h 839204"/>
                  <a:gd name="connsiteX18" fmla="*/ 2819568 w 5528565"/>
                  <a:gd name="connsiteY18" fmla="*/ 839204 h 839204"/>
                  <a:gd name="connsiteX19" fmla="*/ 2266712 w 5528565"/>
                  <a:gd name="connsiteY19" fmla="*/ 839204 h 839204"/>
                  <a:gd name="connsiteX20" fmla="*/ 1713855 w 5528565"/>
                  <a:gd name="connsiteY20" fmla="*/ 839204 h 839204"/>
                  <a:gd name="connsiteX21" fmla="*/ 1216284 w 5528565"/>
                  <a:gd name="connsiteY21" fmla="*/ 839204 h 839204"/>
                  <a:gd name="connsiteX22" fmla="*/ 829285 w 5528565"/>
                  <a:gd name="connsiteY22" fmla="*/ 839204 h 839204"/>
                  <a:gd name="connsiteX23" fmla="*/ 0 w 5528565"/>
                  <a:gd name="connsiteY23" fmla="*/ 839204 h 839204"/>
                  <a:gd name="connsiteX24" fmla="*/ 0 w 5528565"/>
                  <a:gd name="connsiteY24" fmla="*/ 436386 h 839204"/>
                  <a:gd name="connsiteX25" fmla="*/ 0 w 5528565"/>
                  <a:gd name="connsiteY25" fmla="*/ 0 h 839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28565" h="839204" fill="none" extrusionOk="0">
                    <a:moveTo>
                      <a:pt x="0" y="0"/>
                    </a:moveTo>
                    <a:cubicBezTo>
                      <a:pt x="174150" y="-47942"/>
                      <a:pt x="268675" y="14387"/>
                      <a:pt x="442285" y="0"/>
                    </a:cubicBezTo>
                    <a:cubicBezTo>
                      <a:pt x="615895" y="-14387"/>
                      <a:pt x="746169" y="11824"/>
                      <a:pt x="829285" y="0"/>
                    </a:cubicBezTo>
                    <a:cubicBezTo>
                      <a:pt x="912401" y="-11824"/>
                      <a:pt x="1171142" y="4264"/>
                      <a:pt x="1271570" y="0"/>
                    </a:cubicBezTo>
                    <a:cubicBezTo>
                      <a:pt x="1371998" y="-4264"/>
                      <a:pt x="1614159" y="59698"/>
                      <a:pt x="1769141" y="0"/>
                    </a:cubicBezTo>
                    <a:cubicBezTo>
                      <a:pt x="1924123" y="-59698"/>
                      <a:pt x="2111363" y="23759"/>
                      <a:pt x="2321997" y="0"/>
                    </a:cubicBezTo>
                    <a:cubicBezTo>
                      <a:pt x="2532631" y="-23759"/>
                      <a:pt x="2631145" y="35680"/>
                      <a:pt x="2708997" y="0"/>
                    </a:cubicBezTo>
                    <a:cubicBezTo>
                      <a:pt x="2786849" y="-35680"/>
                      <a:pt x="2970677" y="42943"/>
                      <a:pt x="3095996" y="0"/>
                    </a:cubicBezTo>
                    <a:cubicBezTo>
                      <a:pt x="3221315" y="-42943"/>
                      <a:pt x="3383539" y="32696"/>
                      <a:pt x="3648853" y="0"/>
                    </a:cubicBezTo>
                    <a:cubicBezTo>
                      <a:pt x="3914167" y="-32696"/>
                      <a:pt x="4094511" y="63647"/>
                      <a:pt x="4256995" y="0"/>
                    </a:cubicBezTo>
                    <a:cubicBezTo>
                      <a:pt x="4419479" y="-63647"/>
                      <a:pt x="4535391" y="1990"/>
                      <a:pt x="4643995" y="0"/>
                    </a:cubicBezTo>
                    <a:cubicBezTo>
                      <a:pt x="4752599" y="-1990"/>
                      <a:pt x="5333314" y="97946"/>
                      <a:pt x="5528565" y="0"/>
                    </a:cubicBezTo>
                    <a:cubicBezTo>
                      <a:pt x="5557318" y="187609"/>
                      <a:pt x="5502345" y="229831"/>
                      <a:pt x="5528565" y="411210"/>
                    </a:cubicBezTo>
                    <a:cubicBezTo>
                      <a:pt x="5554785" y="592589"/>
                      <a:pt x="5509402" y="682513"/>
                      <a:pt x="5528565" y="839204"/>
                    </a:cubicBezTo>
                    <a:cubicBezTo>
                      <a:pt x="5324933" y="853176"/>
                      <a:pt x="5159905" y="804414"/>
                      <a:pt x="4975709" y="839204"/>
                    </a:cubicBezTo>
                    <a:cubicBezTo>
                      <a:pt x="4791513" y="873994"/>
                      <a:pt x="4510593" y="832488"/>
                      <a:pt x="4367566" y="839204"/>
                    </a:cubicBezTo>
                    <a:cubicBezTo>
                      <a:pt x="4224539" y="845920"/>
                      <a:pt x="4063394" y="804796"/>
                      <a:pt x="3980567" y="839204"/>
                    </a:cubicBezTo>
                    <a:cubicBezTo>
                      <a:pt x="3897740" y="873612"/>
                      <a:pt x="3494576" y="764324"/>
                      <a:pt x="3317139" y="839204"/>
                    </a:cubicBezTo>
                    <a:cubicBezTo>
                      <a:pt x="3139702" y="914084"/>
                      <a:pt x="3006531" y="829823"/>
                      <a:pt x="2819568" y="839204"/>
                    </a:cubicBezTo>
                    <a:cubicBezTo>
                      <a:pt x="2632605" y="848585"/>
                      <a:pt x="2433985" y="814329"/>
                      <a:pt x="2266712" y="839204"/>
                    </a:cubicBezTo>
                    <a:cubicBezTo>
                      <a:pt x="2099439" y="864079"/>
                      <a:pt x="1889182" y="774995"/>
                      <a:pt x="1713855" y="839204"/>
                    </a:cubicBezTo>
                    <a:cubicBezTo>
                      <a:pt x="1538528" y="903413"/>
                      <a:pt x="1429510" y="809502"/>
                      <a:pt x="1216284" y="839204"/>
                    </a:cubicBezTo>
                    <a:cubicBezTo>
                      <a:pt x="1003058" y="868906"/>
                      <a:pt x="937157" y="825245"/>
                      <a:pt x="829285" y="839204"/>
                    </a:cubicBezTo>
                    <a:cubicBezTo>
                      <a:pt x="721413" y="853163"/>
                      <a:pt x="294550" y="781176"/>
                      <a:pt x="0" y="839204"/>
                    </a:cubicBezTo>
                    <a:cubicBezTo>
                      <a:pt x="-21142" y="672936"/>
                      <a:pt x="15142" y="620879"/>
                      <a:pt x="0" y="436386"/>
                    </a:cubicBezTo>
                    <a:cubicBezTo>
                      <a:pt x="-15142" y="251893"/>
                      <a:pt x="51327" y="142132"/>
                      <a:pt x="0" y="0"/>
                    </a:cubicBezTo>
                    <a:close/>
                  </a:path>
                  <a:path w="5528565" h="839204" stroke="0" extrusionOk="0">
                    <a:moveTo>
                      <a:pt x="0" y="0"/>
                    </a:moveTo>
                    <a:cubicBezTo>
                      <a:pt x="271554" y="-33029"/>
                      <a:pt x="419154" y="4365"/>
                      <a:pt x="552857" y="0"/>
                    </a:cubicBezTo>
                    <a:cubicBezTo>
                      <a:pt x="686560" y="-4365"/>
                      <a:pt x="1002212" y="14628"/>
                      <a:pt x="1216284" y="0"/>
                    </a:cubicBezTo>
                    <a:cubicBezTo>
                      <a:pt x="1430356" y="-14628"/>
                      <a:pt x="1508593" y="24216"/>
                      <a:pt x="1603284" y="0"/>
                    </a:cubicBezTo>
                    <a:cubicBezTo>
                      <a:pt x="1697975" y="-24216"/>
                      <a:pt x="1954561" y="22116"/>
                      <a:pt x="2045569" y="0"/>
                    </a:cubicBezTo>
                    <a:cubicBezTo>
                      <a:pt x="2136577" y="-22116"/>
                      <a:pt x="2319594" y="9144"/>
                      <a:pt x="2432569" y="0"/>
                    </a:cubicBezTo>
                    <a:cubicBezTo>
                      <a:pt x="2545544" y="-9144"/>
                      <a:pt x="2922637" y="42827"/>
                      <a:pt x="3095996" y="0"/>
                    </a:cubicBezTo>
                    <a:cubicBezTo>
                      <a:pt x="3269355" y="-42827"/>
                      <a:pt x="3516709" y="55689"/>
                      <a:pt x="3648853" y="0"/>
                    </a:cubicBezTo>
                    <a:cubicBezTo>
                      <a:pt x="3780997" y="-55689"/>
                      <a:pt x="3990607" y="37426"/>
                      <a:pt x="4146424" y="0"/>
                    </a:cubicBezTo>
                    <a:cubicBezTo>
                      <a:pt x="4302241" y="-37426"/>
                      <a:pt x="4581380" y="24757"/>
                      <a:pt x="4699280" y="0"/>
                    </a:cubicBezTo>
                    <a:cubicBezTo>
                      <a:pt x="4817180" y="-24757"/>
                      <a:pt x="5248319" y="30961"/>
                      <a:pt x="5528565" y="0"/>
                    </a:cubicBezTo>
                    <a:cubicBezTo>
                      <a:pt x="5560254" y="165559"/>
                      <a:pt x="5509900" y="317638"/>
                      <a:pt x="5528565" y="402818"/>
                    </a:cubicBezTo>
                    <a:cubicBezTo>
                      <a:pt x="5547230" y="487998"/>
                      <a:pt x="5482337" y="686613"/>
                      <a:pt x="5528565" y="839204"/>
                    </a:cubicBezTo>
                    <a:cubicBezTo>
                      <a:pt x="5310323" y="876934"/>
                      <a:pt x="5205754" y="797882"/>
                      <a:pt x="4920423" y="839204"/>
                    </a:cubicBezTo>
                    <a:cubicBezTo>
                      <a:pt x="4635092" y="880526"/>
                      <a:pt x="4603738" y="820382"/>
                      <a:pt x="4422852" y="839204"/>
                    </a:cubicBezTo>
                    <a:cubicBezTo>
                      <a:pt x="4241966" y="858026"/>
                      <a:pt x="4111534" y="787531"/>
                      <a:pt x="3814710" y="839204"/>
                    </a:cubicBezTo>
                    <a:cubicBezTo>
                      <a:pt x="3517886" y="890877"/>
                      <a:pt x="3562303" y="834074"/>
                      <a:pt x="3372425" y="839204"/>
                    </a:cubicBezTo>
                    <a:cubicBezTo>
                      <a:pt x="3182547" y="844334"/>
                      <a:pt x="3085110" y="813188"/>
                      <a:pt x="2985425" y="839204"/>
                    </a:cubicBezTo>
                    <a:cubicBezTo>
                      <a:pt x="2885740" y="865220"/>
                      <a:pt x="2675104" y="776669"/>
                      <a:pt x="2377283" y="839204"/>
                    </a:cubicBezTo>
                    <a:cubicBezTo>
                      <a:pt x="2079462" y="901739"/>
                      <a:pt x="2106128" y="807319"/>
                      <a:pt x="1934998" y="839204"/>
                    </a:cubicBezTo>
                    <a:cubicBezTo>
                      <a:pt x="1763868" y="871089"/>
                      <a:pt x="1536135" y="811930"/>
                      <a:pt x="1382141" y="839204"/>
                    </a:cubicBezTo>
                    <a:cubicBezTo>
                      <a:pt x="1228147" y="866478"/>
                      <a:pt x="1042677" y="795431"/>
                      <a:pt x="939856" y="839204"/>
                    </a:cubicBezTo>
                    <a:cubicBezTo>
                      <a:pt x="837036" y="882977"/>
                      <a:pt x="368665" y="804829"/>
                      <a:pt x="0" y="839204"/>
                    </a:cubicBezTo>
                    <a:cubicBezTo>
                      <a:pt x="-45831" y="653059"/>
                      <a:pt x="19251" y="572501"/>
                      <a:pt x="0" y="402818"/>
                    </a:cubicBezTo>
                    <a:cubicBezTo>
                      <a:pt x="-19251" y="233135"/>
                      <a:pt x="42102" y="86091"/>
                      <a:pt x="0" y="0"/>
                    </a:cubicBezTo>
                    <a:close/>
                  </a:path>
                </a:pathLst>
              </a:custGeom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V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0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[</m:t>
                              </m:r>
                              <m:r>
                                <a:rPr lang="en-US" sz="20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  <m:r>
                                    <a:rPr lang="en-US" sz="20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+</m:t>
                              </m:r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F14F17BC-D46A-4565-8415-5362068A91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498" y="5655298"/>
                <a:ext cx="5528565" cy="83920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custGeom>
                        <a:avLst/>
                        <a:gdLst>
                          <a:gd name="connsiteX0" fmla="*/ 0 w 5528565"/>
                          <a:gd name="connsiteY0" fmla="*/ 0 h 839204"/>
                          <a:gd name="connsiteX1" fmla="*/ 442285 w 5528565"/>
                          <a:gd name="connsiteY1" fmla="*/ 0 h 839204"/>
                          <a:gd name="connsiteX2" fmla="*/ 829285 w 5528565"/>
                          <a:gd name="connsiteY2" fmla="*/ 0 h 839204"/>
                          <a:gd name="connsiteX3" fmla="*/ 1271570 w 5528565"/>
                          <a:gd name="connsiteY3" fmla="*/ 0 h 839204"/>
                          <a:gd name="connsiteX4" fmla="*/ 1769141 w 5528565"/>
                          <a:gd name="connsiteY4" fmla="*/ 0 h 839204"/>
                          <a:gd name="connsiteX5" fmla="*/ 2321997 w 5528565"/>
                          <a:gd name="connsiteY5" fmla="*/ 0 h 839204"/>
                          <a:gd name="connsiteX6" fmla="*/ 2708997 w 5528565"/>
                          <a:gd name="connsiteY6" fmla="*/ 0 h 839204"/>
                          <a:gd name="connsiteX7" fmla="*/ 3095996 w 5528565"/>
                          <a:gd name="connsiteY7" fmla="*/ 0 h 839204"/>
                          <a:gd name="connsiteX8" fmla="*/ 3648853 w 5528565"/>
                          <a:gd name="connsiteY8" fmla="*/ 0 h 839204"/>
                          <a:gd name="connsiteX9" fmla="*/ 4256995 w 5528565"/>
                          <a:gd name="connsiteY9" fmla="*/ 0 h 839204"/>
                          <a:gd name="connsiteX10" fmla="*/ 4643995 w 5528565"/>
                          <a:gd name="connsiteY10" fmla="*/ 0 h 839204"/>
                          <a:gd name="connsiteX11" fmla="*/ 5528565 w 5528565"/>
                          <a:gd name="connsiteY11" fmla="*/ 0 h 839204"/>
                          <a:gd name="connsiteX12" fmla="*/ 5528565 w 5528565"/>
                          <a:gd name="connsiteY12" fmla="*/ 411210 h 839204"/>
                          <a:gd name="connsiteX13" fmla="*/ 5528565 w 5528565"/>
                          <a:gd name="connsiteY13" fmla="*/ 839204 h 839204"/>
                          <a:gd name="connsiteX14" fmla="*/ 4975709 w 5528565"/>
                          <a:gd name="connsiteY14" fmla="*/ 839204 h 839204"/>
                          <a:gd name="connsiteX15" fmla="*/ 4367566 w 5528565"/>
                          <a:gd name="connsiteY15" fmla="*/ 839204 h 839204"/>
                          <a:gd name="connsiteX16" fmla="*/ 3980567 w 5528565"/>
                          <a:gd name="connsiteY16" fmla="*/ 839204 h 839204"/>
                          <a:gd name="connsiteX17" fmla="*/ 3317139 w 5528565"/>
                          <a:gd name="connsiteY17" fmla="*/ 839204 h 839204"/>
                          <a:gd name="connsiteX18" fmla="*/ 2819568 w 5528565"/>
                          <a:gd name="connsiteY18" fmla="*/ 839204 h 839204"/>
                          <a:gd name="connsiteX19" fmla="*/ 2266712 w 5528565"/>
                          <a:gd name="connsiteY19" fmla="*/ 839204 h 839204"/>
                          <a:gd name="connsiteX20" fmla="*/ 1713855 w 5528565"/>
                          <a:gd name="connsiteY20" fmla="*/ 839204 h 839204"/>
                          <a:gd name="connsiteX21" fmla="*/ 1216284 w 5528565"/>
                          <a:gd name="connsiteY21" fmla="*/ 839204 h 839204"/>
                          <a:gd name="connsiteX22" fmla="*/ 829285 w 5528565"/>
                          <a:gd name="connsiteY22" fmla="*/ 839204 h 839204"/>
                          <a:gd name="connsiteX23" fmla="*/ 0 w 5528565"/>
                          <a:gd name="connsiteY23" fmla="*/ 839204 h 839204"/>
                          <a:gd name="connsiteX24" fmla="*/ 0 w 5528565"/>
                          <a:gd name="connsiteY24" fmla="*/ 436386 h 839204"/>
                          <a:gd name="connsiteX25" fmla="*/ 0 w 5528565"/>
                          <a:gd name="connsiteY25" fmla="*/ 0 h 8392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</a:cxnLst>
                        <a:rect l="l" t="t" r="r" b="b"/>
                        <a:pathLst>
                          <a:path w="5528565" h="839204" fill="none" extrusionOk="0">
                            <a:moveTo>
                              <a:pt x="0" y="0"/>
                            </a:moveTo>
                            <a:cubicBezTo>
                              <a:pt x="174150" y="-47942"/>
                              <a:pt x="268675" y="14387"/>
                              <a:pt x="442285" y="0"/>
                            </a:cubicBezTo>
                            <a:cubicBezTo>
                              <a:pt x="615895" y="-14387"/>
                              <a:pt x="746169" y="11824"/>
                              <a:pt x="829285" y="0"/>
                            </a:cubicBezTo>
                            <a:cubicBezTo>
                              <a:pt x="912401" y="-11824"/>
                              <a:pt x="1171142" y="4264"/>
                              <a:pt x="1271570" y="0"/>
                            </a:cubicBezTo>
                            <a:cubicBezTo>
                              <a:pt x="1371998" y="-4264"/>
                              <a:pt x="1614159" y="59698"/>
                              <a:pt x="1769141" y="0"/>
                            </a:cubicBezTo>
                            <a:cubicBezTo>
                              <a:pt x="1924123" y="-59698"/>
                              <a:pt x="2111363" y="23759"/>
                              <a:pt x="2321997" y="0"/>
                            </a:cubicBezTo>
                            <a:cubicBezTo>
                              <a:pt x="2532631" y="-23759"/>
                              <a:pt x="2631145" y="35680"/>
                              <a:pt x="2708997" y="0"/>
                            </a:cubicBezTo>
                            <a:cubicBezTo>
                              <a:pt x="2786849" y="-35680"/>
                              <a:pt x="2970677" y="42943"/>
                              <a:pt x="3095996" y="0"/>
                            </a:cubicBezTo>
                            <a:cubicBezTo>
                              <a:pt x="3221315" y="-42943"/>
                              <a:pt x="3383539" y="32696"/>
                              <a:pt x="3648853" y="0"/>
                            </a:cubicBezTo>
                            <a:cubicBezTo>
                              <a:pt x="3914167" y="-32696"/>
                              <a:pt x="4094511" y="63647"/>
                              <a:pt x="4256995" y="0"/>
                            </a:cubicBezTo>
                            <a:cubicBezTo>
                              <a:pt x="4419479" y="-63647"/>
                              <a:pt x="4535391" y="1990"/>
                              <a:pt x="4643995" y="0"/>
                            </a:cubicBezTo>
                            <a:cubicBezTo>
                              <a:pt x="4752599" y="-1990"/>
                              <a:pt x="5333314" y="97946"/>
                              <a:pt x="5528565" y="0"/>
                            </a:cubicBezTo>
                            <a:cubicBezTo>
                              <a:pt x="5557318" y="187609"/>
                              <a:pt x="5502345" y="229831"/>
                              <a:pt x="5528565" y="411210"/>
                            </a:cubicBezTo>
                            <a:cubicBezTo>
                              <a:pt x="5554785" y="592589"/>
                              <a:pt x="5509402" y="682513"/>
                              <a:pt x="5528565" y="839204"/>
                            </a:cubicBezTo>
                            <a:cubicBezTo>
                              <a:pt x="5324933" y="853176"/>
                              <a:pt x="5159905" y="804414"/>
                              <a:pt x="4975709" y="839204"/>
                            </a:cubicBezTo>
                            <a:cubicBezTo>
                              <a:pt x="4791513" y="873994"/>
                              <a:pt x="4510593" y="832488"/>
                              <a:pt x="4367566" y="839204"/>
                            </a:cubicBezTo>
                            <a:cubicBezTo>
                              <a:pt x="4224539" y="845920"/>
                              <a:pt x="4063394" y="804796"/>
                              <a:pt x="3980567" y="839204"/>
                            </a:cubicBezTo>
                            <a:cubicBezTo>
                              <a:pt x="3897740" y="873612"/>
                              <a:pt x="3494576" y="764324"/>
                              <a:pt x="3317139" y="839204"/>
                            </a:cubicBezTo>
                            <a:cubicBezTo>
                              <a:pt x="3139702" y="914084"/>
                              <a:pt x="3006531" y="829823"/>
                              <a:pt x="2819568" y="839204"/>
                            </a:cubicBezTo>
                            <a:cubicBezTo>
                              <a:pt x="2632605" y="848585"/>
                              <a:pt x="2433985" y="814329"/>
                              <a:pt x="2266712" y="839204"/>
                            </a:cubicBezTo>
                            <a:cubicBezTo>
                              <a:pt x="2099439" y="864079"/>
                              <a:pt x="1889182" y="774995"/>
                              <a:pt x="1713855" y="839204"/>
                            </a:cubicBezTo>
                            <a:cubicBezTo>
                              <a:pt x="1538528" y="903413"/>
                              <a:pt x="1429510" y="809502"/>
                              <a:pt x="1216284" y="839204"/>
                            </a:cubicBezTo>
                            <a:cubicBezTo>
                              <a:pt x="1003058" y="868906"/>
                              <a:pt x="937157" y="825245"/>
                              <a:pt x="829285" y="839204"/>
                            </a:cubicBezTo>
                            <a:cubicBezTo>
                              <a:pt x="721413" y="853163"/>
                              <a:pt x="294550" y="781176"/>
                              <a:pt x="0" y="839204"/>
                            </a:cubicBezTo>
                            <a:cubicBezTo>
                              <a:pt x="-21142" y="672936"/>
                              <a:pt x="15142" y="620879"/>
                              <a:pt x="0" y="436386"/>
                            </a:cubicBezTo>
                            <a:cubicBezTo>
                              <a:pt x="-15142" y="251893"/>
                              <a:pt x="51327" y="142132"/>
                              <a:pt x="0" y="0"/>
                            </a:cubicBezTo>
                            <a:close/>
                          </a:path>
                          <a:path w="5528565" h="839204" stroke="0" extrusionOk="0">
                            <a:moveTo>
                              <a:pt x="0" y="0"/>
                            </a:moveTo>
                            <a:cubicBezTo>
                              <a:pt x="271554" y="-33029"/>
                              <a:pt x="419154" y="4365"/>
                              <a:pt x="552857" y="0"/>
                            </a:cubicBezTo>
                            <a:cubicBezTo>
                              <a:pt x="686560" y="-4365"/>
                              <a:pt x="1002212" y="14628"/>
                              <a:pt x="1216284" y="0"/>
                            </a:cubicBezTo>
                            <a:cubicBezTo>
                              <a:pt x="1430356" y="-14628"/>
                              <a:pt x="1508593" y="24216"/>
                              <a:pt x="1603284" y="0"/>
                            </a:cubicBezTo>
                            <a:cubicBezTo>
                              <a:pt x="1697975" y="-24216"/>
                              <a:pt x="1954561" y="22116"/>
                              <a:pt x="2045569" y="0"/>
                            </a:cubicBezTo>
                            <a:cubicBezTo>
                              <a:pt x="2136577" y="-22116"/>
                              <a:pt x="2319594" y="9144"/>
                              <a:pt x="2432569" y="0"/>
                            </a:cubicBezTo>
                            <a:cubicBezTo>
                              <a:pt x="2545544" y="-9144"/>
                              <a:pt x="2922637" y="42827"/>
                              <a:pt x="3095996" y="0"/>
                            </a:cubicBezTo>
                            <a:cubicBezTo>
                              <a:pt x="3269355" y="-42827"/>
                              <a:pt x="3516709" y="55689"/>
                              <a:pt x="3648853" y="0"/>
                            </a:cubicBezTo>
                            <a:cubicBezTo>
                              <a:pt x="3780997" y="-55689"/>
                              <a:pt x="3990607" y="37426"/>
                              <a:pt x="4146424" y="0"/>
                            </a:cubicBezTo>
                            <a:cubicBezTo>
                              <a:pt x="4302241" y="-37426"/>
                              <a:pt x="4581380" y="24757"/>
                              <a:pt x="4699280" y="0"/>
                            </a:cubicBezTo>
                            <a:cubicBezTo>
                              <a:pt x="4817180" y="-24757"/>
                              <a:pt x="5248319" y="30961"/>
                              <a:pt x="5528565" y="0"/>
                            </a:cubicBezTo>
                            <a:cubicBezTo>
                              <a:pt x="5560254" y="165559"/>
                              <a:pt x="5509900" y="317638"/>
                              <a:pt x="5528565" y="402818"/>
                            </a:cubicBezTo>
                            <a:cubicBezTo>
                              <a:pt x="5547230" y="487998"/>
                              <a:pt x="5482337" y="686613"/>
                              <a:pt x="5528565" y="839204"/>
                            </a:cubicBezTo>
                            <a:cubicBezTo>
                              <a:pt x="5310323" y="876934"/>
                              <a:pt x="5205754" y="797882"/>
                              <a:pt x="4920423" y="839204"/>
                            </a:cubicBezTo>
                            <a:cubicBezTo>
                              <a:pt x="4635092" y="880526"/>
                              <a:pt x="4603738" y="820382"/>
                              <a:pt x="4422852" y="839204"/>
                            </a:cubicBezTo>
                            <a:cubicBezTo>
                              <a:pt x="4241966" y="858026"/>
                              <a:pt x="4111534" y="787531"/>
                              <a:pt x="3814710" y="839204"/>
                            </a:cubicBezTo>
                            <a:cubicBezTo>
                              <a:pt x="3517886" y="890877"/>
                              <a:pt x="3562303" y="834074"/>
                              <a:pt x="3372425" y="839204"/>
                            </a:cubicBezTo>
                            <a:cubicBezTo>
                              <a:pt x="3182547" y="844334"/>
                              <a:pt x="3085110" y="813188"/>
                              <a:pt x="2985425" y="839204"/>
                            </a:cubicBezTo>
                            <a:cubicBezTo>
                              <a:pt x="2885740" y="865220"/>
                              <a:pt x="2675104" y="776669"/>
                              <a:pt x="2377283" y="839204"/>
                            </a:cubicBezTo>
                            <a:cubicBezTo>
                              <a:pt x="2079462" y="901739"/>
                              <a:pt x="2106128" y="807319"/>
                              <a:pt x="1934998" y="839204"/>
                            </a:cubicBezTo>
                            <a:cubicBezTo>
                              <a:pt x="1763868" y="871089"/>
                              <a:pt x="1536135" y="811930"/>
                              <a:pt x="1382141" y="839204"/>
                            </a:cubicBezTo>
                            <a:cubicBezTo>
                              <a:pt x="1228147" y="866478"/>
                              <a:pt x="1042677" y="795431"/>
                              <a:pt x="939856" y="839204"/>
                            </a:cubicBezTo>
                            <a:cubicBezTo>
                              <a:pt x="837036" y="882977"/>
                              <a:pt x="368665" y="804829"/>
                              <a:pt x="0" y="839204"/>
                            </a:cubicBezTo>
                            <a:cubicBezTo>
                              <a:pt x="-45831" y="653059"/>
                              <a:pt x="19251" y="572501"/>
                              <a:pt x="0" y="402818"/>
                            </a:cubicBezTo>
                            <a:cubicBezTo>
                              <a:pt x="-19251" y="233135"/>
                              <a:pt x="42102" y="86091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84184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49" grpId="0"/>
      <p:bldP spid="5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Values of States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Recursive definition of value:</a:t>
            </a:r>
          </a:p>
        </p:txBody>
      </p:sp>
      <p:grpSp>
        <p:nvGrpSpPr>
          <p:cNvPr id="27" name="Group 4"/>
          <p:cNvGrpSpPr>
            <a:grpSpLocks/>
          </p:cNvGrpSpPr>
          <p:nvPr/>
        </p:nvGrpSpPr>
        <p:grpSpPr bwMode="auto">
          <a:xfrm>
            <a:off x="8991600" y="2133600"/>
            <a:ext cx="3048000" cy="2754586"/>
            <a:chOff x="2400" y="1401"/>
            <a:chExt cx="1392" cy="1258"/>
          </a:xfrm>
        </p:grpSpPr>
        <p:sp>
          <p:nvSpPr>
            <p:cNvPr id="28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/>
            </a:p>
          </p:txBody>
        </p:sp>
        <p:grpSp>
          <p:nvGrpSpPr>
            <p:cNvPr id="29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</p:grpSp>
        <p:sp>
          <p:nvSpPr>
            <p:cNvPr id="30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/>
            </a:p>
          </p:txBody>
        </p:sp>
        <p:grpSp>
          <p:nvGrpSpPr>
            <p:cNvPr id="31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8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39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0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  <p:sp>
            <p:nvSpPr>
              <p:cNvPr id="41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/>
              </a:p>
            </p:txBody>
          </p:sp>
        </p:grpSp>
        <p:sp>
          <p:nvSpPr>
            <p:cNvPr id="32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/>
                <a:t>a</a:t>
              </a:r>
            </a:p>
          </p:txBody>
        </p:sp>
        <p:sp>
          <p:nvSpPr>
            <p:cNvPr id="33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</a:rPr>
                <a:t>s</a:t>
              </a:r>
            </a:p>
          </p:txBody>
        </p:sp>
        <p:sp>
          <p:nvSpPr>
            <p:cNvPr id="34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</a:rPr>
                <a:t>s, a</a:t>
              </a:r>
            </a:p>
          </p:txBody>
        </p:sp>
        <p:sp>
          <p:nvSpPr>
            <p:cNvPr id="35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/>
                <a:t>s,a,s</a:t>
              </a:r>
              <a:r>
                <a:rPr lang="ja-JP" altLang="en-US" sz="2400"/>
                <a:t>’</a:t>
              </a:r>
              <a:endParaRPr lang="en-US" sz="2400" dirty="0"/>
            </a:p>
          </p:txBody>
        </p:sp>
        <p:sp>
          <p:nvSpPr>
            <p:cNvPr id="36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/>
            </a:p>
          </p:txBody>
        </p:sp>
        <p:sp>
          <p:nvSpPr>
            <p:cNvPr id="37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</a:rPr>
                <a:t>’</a:t>
              </a:r>
              <a:endParaRPr lang="en-US" sz="2400" dirty="0">
                <a:solidFill>
                  <a:srgbClr val="0000FF"/>
                </a:solidFill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41" y="2413604"/>
            <a:ext cx="1587500" cy="482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0305" y="2364608"/>
            <a:ext cx="1498600" cy="482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0737" y="2493797"/>
            <a:ext cx="850900" cy="50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241" y="3662200"/>
            <a:ext cx="2019300" cy="482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31179" y="3643150"/>
            <a:ext cx="1765300" cy="5207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3869" y="3719402"/>
            <a:ext cx="330200" cy="330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1666" y="3643150"/>
            <a:ext cx="1206500" cy="5207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29226" y="3689185"/>
            <a:ext cx="279400" cy="3429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49301" y="3619751"/>
            <a:ext cx="76200" cy="4826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67800" y="3619751"/>
            <a:ext cx="76200" cy="482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23281" y="3581400"/>
            <a:ext cx="2324100" cy="9271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2927" y="5276494"/>
            <a:ext cx="9245600" cy="92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736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ea typeface="ＭＳ Ｐゴシック" pitchFamily="34" charset="-128"/>
              </a:rPr>
              <a:t>What is Markov about MDPs?</a:t>
            </a: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610600" cy="4525963"/>
          </a:xfrm>
        </p:spPr>
        <p:txBody>
          <a:bodyPr/>
          <a:lstStyle/>
          <a:p>
            <a:r>
              <a:rPr lang="en-US" altLang="ja-JP" sz="2400" dirty="0">
                <a:ea typeface="ＭＳ Ｐゴシック" pitchFamily="34" charset="-128"/>
              </a:rPr>
              <a:t>“Markov” generally means that given the present state, the future and the past are independent</a:t>
            </a:r>
          </a:p>
          <a:p>
            <a:pPr lvl="2"/>
            <a:endParaRPr lang="en-US" sz="1600" dirty="0">
              <a:ea typeface="ＭＳ Ｐゴシック" pitchFamily="34" charset="-128"/>
            </a:endParaRPr>
          </a:p>
          <a:p>
            <a:pPr lvl="2"/>
            <a:endParaRPr lang="en-US" sz="16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For Markov decision processes, </a:t>
            </a:r>
            <a:r>
              <a:rPr lang="en-US" altLang="ja-JP" sz="2400" dirty="0">
                <a:ea typeface="ＭＳ Ｐゴシック" pitchFamily="34" charset="-128"/>
              </a:rPr>
              <a:t>“Markov” means action outcomes depend only on the current state</a:t>
            </a:r>
          </a:p>
          <a:p>
            <a:endParaRPr lang="en-US" altLang="ja-JP" sz="2400" dirty="0">
              <a:ea typeface="ＭＳ Ｐゴシック" pitchFamily="34" charset="-128"/>
            </a:endParaRPr>
          </a:p>
          <a:p>
            <a:endParaRPr lang="en-US" altLang="ja-JP" sz="2400" dirty="0">
              <a:ea typeface="ＭＳ Ｐゴシック" pitchFamily="34" charset="-128"/>
            </a:endParaRPr>
          </a:p>
          <a:p>
            <a:endParaRPr lang="en-US" altLang="ja-JP" sz="2000" dirty="0">
              <a:ea typeface="ＭＳ Ｐゴシック" pitchFamily="34" charset="-128"/>
            </a:endParaRPr>
          </a:p>
          <a:p>
            <a:endParaRPr lang="en-US" altLang="ja-JP" sz="2000" dirty="0">
              <a:ea typeface="ＭＳ Ｐゴシック" pitchFamily="34" charset="-128"/>
            </a:endParaRPr>
          </a:p>
          <a:p>
            <a:endParaRPr lang="en-US" altLang="ja-JP" sz="2000" dirty="0">
              <a:ea typeface="ＭＳ Ｐゴシック" pitchFamily="34" charset="-128"/>
            </a:endParaRPr>
          </a:p>
        </p:txBody>
      </p:sp>
      <p:pic>
        <p:nvPicPr>
          <p:cNvPr id="24579" name="Picture 2" descr="\\.host\Shared Folders\Shared with PC\images\Markov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296400" y="1447800"/>
            <a:ext cx="2143125" cy="279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0" name="Picture 1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133600" y="4344682"/>
            <a:ext cx="193675" cy="82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1" name="Picture 9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344613" y="3698875"/>
            <a:ext cx="718978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2" name="Picture 10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344613" y="4648200"/>
            <a:ext cx="3497262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9448800" y="433447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Calibri" pitchFamily="34" charset="0"/>
              </a:rPr>
              <a:t>Andrey</a:t>
            </a:r>
            <a:r>
              <a:rPr lang="en-US" dirty="0">
                <a:latin typeface="Calibri" pitchFamily="34" charset="0"/>
              </a:rPr>
              <a:t> Markov (1856-1922)</a:t>
            </a:r>
          </a:p>
          <a:p>
            <a:pPr algn="ctr"/>
            <a:endParaRPr lang="en-US" dirty="0">
              <a:latin typeface="Calibri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Bellman Equations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9067800" cy="4729164"/>
          </a:xfrm>
        </p:spPr>
        <p:txBody>
          <a:bodyPr/>
          <a:lstStyle/>
          <a:p>
            <a:r>
              <a:rPr lang="en-US" sz="2800" dirty="0"/>
              <a:t>Recursive definition of value: 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Bellman Equation: </a:t>
            </a:r>
          </a:p>
          <a:p>
            <a:pPr marL="0" indent="0">
              <a:buNone/>
            </a:pPr>
            <a:r>
              <a:rPr lang="en-US" sz="2800" i="1" dirty="0"/>
              <a:t>Necessary condition for optimality in optimization problems formulated as </a:t>
            </a:r>
            <a:r>
              <a:rPr lang="en-US" sz="2800" b="1" i="1" dirty="0"/>
              <a:t>Dynamic Programming</a:t>
            </a:r>
          </a:p>
          <a:p>
            <a:pPr marL="0" indent="0">
              <a:buNone/>
            </a:pPr>
            <a:endParaRPr lang="en-US" sz="2800" b="1" i="1" dirty="0"/>
          </a:p>
          <a:p>
            <a:r>
              <a:rPr lang="en-US" sz="2800" dirty="0"/>
              <a:t>Dynamic Programing:</a:t>
            </a:r>
          </a:p>
          <a:p>
            <a:pPr marL="0" indent="0">
              <a:buNone/>
            </a:pPr>
            <a:r>
              <a:rPr lang="en-US" sz="2800" i="1" dirty="0"/>
              <a:t>Process to simplify an optimization problem by breaking it down into an optimal substructure.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1998280"/>
            <a:ext cx="9245600" cy="9271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0ECDEA-B7D0-8141-A1C9-E383D7F2D2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2394" y="1234475"/>
            <a:ext cx="1963768" cy="245471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B691F8B-1E88-8C43-90F2-4AD09599972B}"/>
              </a:ext>
            </a:extLst>
          </p:cNvPr>
          <p:cNvSpPr txBox="1"/>
          <p:nvPr/>
        </p:nvSpPr>
        <p:spPr>
          <a:xfrm>
            <a:off x="9570604" y="3761583"/>
            <a:ext cx="19304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Richard E. Bellman</a:t>
            </a:r>
          </a:p>
          <a:p>
            <a:r>
              <a:rPr lang="en-US" dirty="0">
                <a:latin typeface="Calibri"/>
                <a:cs typeface="Calibri"/>
              </a:rPr>
              <a:t>       (1920–1984)</a:t>
            </a:r>
          </a:p>
        </p:txBody>
      </p:sp>
    </p:spTree>
    <p:extLst>
      <p:ext uri="{BB962C8B-B14F-4D97-AF65-F5344CB8AC3E}">
        <p14:creationId xmlns:p14="http://schemas.microsoft.com/office/powerpoint/2010/main" val="140357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Time-Limited 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0" y="1397001"/>
            <a:ext cx="7823200" cy="4729164"/>
          </a:xfrm>
        </p:spPr>
        <p:txBody>
          <a:bodyPr/>
          <a:lstStyle/>
          <a:p>
            <a:r>
              <a:rPr lang="en-US" sz="2400" dirty="0"/>
              <a:t>Key idea: time-limited values</a:t>
            </a:r>
          </a:p>
          <a:p>
            <a:pPr lvl="4"/>
            <a:endParaRPr lang="en-US" sz="1200" dirty="0"/>
          </a:p>
          <a:p>
            <a:r>
              <a:rPr lang="en-US" sz="2400" dirty="0"/>
              <a:t>Define </a:t>
            </a:r>
            <a:r>
              <a:rPr lang="en-US" sz="2400" dirty="0" err="1"/>
              <a:t>V</a:t>
            </a:r>
            <a:r>
              <a:rPr lang="en-US" sz="2400" baseline="-25000" dirty="0" err="1"/>
              <a:t>k</a:t>
            </a:r>
            <a:r>
              <a:rPr lang="en-US" sz="2400" dirty="0"/>
              <a:t>(s) to be the optimal value of s if the game ends in k more time steps</a:t>
            </a:r>
          </a:p>
          <a:p>
            <a:pPr lvl="1"/>
            <a:r>
              <a:rPr lang="en-US" sz="2000" dirty="0"/>
              <a:t>Equivalently, it’s what a depth-k </a:t>
            </a:r>
            <a:r>
              <a:rPr lang="en-US" sz="2000" dirty="0" err="1"/>
              <a:t>expectimax</a:t>
            </a:r>
            <a:r>
              <a:rPr lang="en-US" sz="2000" dirty="0"/>
              <a:t> would give from s</a:t>
            </a:r>
          </a:p>
          <a:p>
            <a:endParaRPr lang="en-US" sz="2400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29020" y="1264178"/>
            <a:ext cx="2248579" cy="2164822"/>
          </a:xfrm>
          <a:prstGeom prst="rect">
            <a:avLst/>
          </a:prstGeom>
          <a:noFill/>
        </p:spPr>
      </p:pic>
      <p:grpSp>
        <p:nvGrpSpPr>
          <p:cNvPr id="7" name="Group 6"/>
          <p:cNvGrpSpPr/>
          <p:nvPr/>
        </p:nvGrpSpPr>
        <p:grpSpPr>
          <a:xfrm>
            <a:off x="1524350" y="3962400"/>
            <a:ext cx="4492280" cy="1731062"/>
            <a:chOff x="460604" y="1295400"/>
            <a:chExt cx="11348754" cy="4373146"/>
          </a:xfrm>
        </p:grpSpPr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743362" y="1295400"/>
              <a:ext cx="928190" cy="610286"/>
            </a:xfrm>
            <a:prstGeom prst="rect">
              <a:avLst/>
            </a:prstGeom>
            <a:noFill/>
          </p:spPr>
        </p:pic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654641" y="3124199"/>
              <a:ext cx="1014612" cy="639346"/>
            </a:xfrm>
            <a:prstGeom prst="rect">
              <a:avLst/>
            </a:prstGeom>
            <a:noFill/>
          </p:spPr>
        </p:pic>
        <p:pic>
          <p:nvPicPr>
            <p:cNvPr id="10" name="Picture 2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0824561" y="4941331"/>
              <a:ext cx="984797" cy="697468"/>
            </a:xfrm>
            <a:prstGeom prst="rect">
              <a:avLst/>
            </a:prstGeom>
            <a:noFill/>
          </p:spPr>
        </p:pic>
        <p:sp>
          <p:nvSpPr>
            <p:cNvPr id="11" name="Oval 10"/>
            <p:cNvSpPr/>
            <p:nvPr/>
          </p:nvSpPr>
          <p:spPr>
            <a:xfrm>
              <a:off x="17706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7790478" y="220980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" name="Straight Arrow Connector 12"/>
            <p:cNvCxnSpPr>
              <a:stCxn id="8" idx="2"/>
              <a:endCxn id="12" idx="1"/>
            </p:cNvCxnSpPr>
            <p:nvPr/>
          </p:nvCxnSpPr>
          <p:spPr>
            <a:xfrm>
              <a:off x="5207457" y="1905685"/>
              <a:ext cx="2627658" cy="3487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8" idx="2"/>
              <a:endCxn id="11" idx="7"/>
            </p:cNvCxnSpPr>
            <p:nvPr/>
          </p:nvCxnSpPr>
          <p:spPr>
            <a:xfrm flipH="1">
              <a:off x="2030841" y="1905685"/>
              <a:ext cx="3176616" cy="3487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566005" y="3124199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16" name="Straight Arrow Connector 15"/>
            <p:cNvCxnSpPr>
              <a:stCxn id="12" idx="4"/>
              <a:endCxn id="15" idx="0"/>
            </p:cNvCxnSpPr>
            <p:nvPr/>
          </p:nvCxnSpPr>
          <p:spPr>
            <a:xfrm flipH="1">
              <a:off x="6030099" y="2514600"/>
              <a:ext cx="1912779" cy="609600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2" idx="4"/>
              <a:endCxn id="9" idx="0"/>
            </p:cNvCxnSpPr>
            <p:nvPr/>
          </p:nvCxnSpPr>
          <p:spPr>
            <a:xfrm>
              <a:off x="7942878" y="2514600"/>
              <a:ext cx="2219072" cy="609600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1451204" y="3123514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19" name="Straight Arrow Connector 18"/>
            <p:cNvCxnSpPr>
              <a:stCxn id="11" idx="4"/>
              <a:endCxn id="18" idx="0"/>
            </p:cNvCxnSpPr>
            <p:nvPr/>
          </p:nvCxnSpPr>
          <p:spPr>
            <a:xfrm flipH="1">
              <a:off x="1915299" y="2514600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872842" y="5029200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21" name="Oval 20"/>
            <p:cNvSpPr/>
            <p:nvPr/>
          </p:nvSpPr>
          <p:spPr>
            <a:xfrm>
              <a:off x="76452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7800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Arrow Connector 22"/>
            <p:cNvCxnSpPr>
              <a:stCxn id="18" idx="2"/>
              <a:endCxn id="22" idx="1"/>
            </p:cNvCxnSpPr>
            <p:nvPr/>
          </p:nvCxnSpPr>
          <p:spPr>
            <a:xfrm>
              <a:off x="1915299" y="3733800"/>
              <a:ext cx="909378" cy="424952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8" idx="2"/>
              <a:endCxn id="21" idx="7"/>
            </p:cNvCxnSpPr>
            <p:nvPr/>
          </p:nvCxnSpPr>
          <p:spPr>
            <a:xfrm flipH="1">
              <a:off x="1024683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060805" y="5029200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26" name="Straight Arrow Connector 25"/>
            <p:cNvCxnSpPr>
              <a:stCxn id="22" idx="4"/>
              <a:endCxn id="25" idx="0"/>
            </p:cNvCxnSpPr>
            <p:nvPr/>
          </p:nvCxnSpPr>
          <p:spPr>
            <a:xfrm flipH="1">
              <a:off x="2524899" y="4418915"/>
              <a:ext cx="407541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>
              <a:stCxn id="22" idx="4"/>
              <a:endCxn id="20" idx="0"/>
            </p:cNvCxnSpPr>
            <p:nvPr/>
          </p:nvCxnSpPr>
          <p:spPr>
            <a:xfrm>
              <a:off x="2932440" y="4418915"/>
              <a:ext cx="44771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0604" y="5027831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29" name="Straight Arrow Connector 28"/>
            <p:cNvCxnSpPr>
              <a:stCxn id="21" idx="4"/>
              <a:endCxn id="28" idx="0"/>
            </p:cNvCxnSpPr>
            <p:nvPr/>
          </p:nvCxnSpPr>
          <p:spPr>
            <a:xfrm>
              <a:off x="916920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4863762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Arrow Connector 30"/>
            <p:cNvCxnSpPr>
              <a:endCxn id="30" idx="7"/>
            </p:cNvCxnSpPr>
            <p:nvPr/>
          </p:nvCxnSpPr>
          <p:spPr>
            <a:xfrm flipH="1">
              <a:off x="5123925" y="3733800"/>
              <a:ext cx="890616" cy="424952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2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559846" y="5027831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33" name="Straight Arrow Connector 32"/>
            <p:cNvCxnSpPr>
              <a:stCxn id="30" idx="4"/>
              <a:endCxn id="32" idx="0"/>
            </p:cNvCxnSpPr>
            <p:nvPr/>
          </p:nvCxnSpPr>
          <p:spPr>
            <a:xfrm>
              <a:off x="5016162" y="4418915"/>
              <a:ext cx="7779" cy="60891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987643" y="5029200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35" name="Oval 34"/>
            <p:cNvSpPr/>
            <p:nvPr/>
          </p:nvSpPr>
          <p:spPr>
            <a:xfrm>
              <a:off x="6894840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6" name="Straight Arrow Connector 35"/>
            <p:cNvCxnSpPr>
              <a:stCxn id="15" idx="2"/>
              <a:endCxn id="35" idx="1"/>
            </p:cNvCxnSpPr>
            <p:nvPr/>
          </p:nvCxnSpPr>
          <p:spPr>
            <a:xfrm>
              <a:off x="6030099" y="3734485"/>
              <a:ext cx="909378" cy="424267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175604" y="5029200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38" name="Straight Arrow Connector 37"/>
            <p:cNvCxnSpPr>
              <a:stCxn id="35" idx="4"/>
              <a:endCxn id="37" idx="0"/>
            </p:cNvCxnSpPr>
            <p:nvPr/>
          </p:nvCxnSpPr>
          <p:spPr>
            <a:xfrm flipH="1">
              <a:off x="6639699" y="4418915"/>
              <a:ext cx="407541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5" idx="4"/>
              <a:endCxn id="34" idx="0"/>
            </p:cNvCxnSpPr>
            <p:nvPr/>
          </p:nvCxnSpPr>
          <p:spPr>
            <a:xfrm>
              <a:off x="7047240" y="4418915"/>
              <a:ext cx="447710" cy="61028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0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045042" y="5028516"/>
              <a:ext cx="1014612" cy="639346"/>
            </a:xfrm>
            <a:prstGeom prst="rect">
              <a:avLst/>
            </a:prstGeom>
            <a:noFill/>
          </p:spPr>
        </p:pic>
        <p:sp>
          <p:nvSpPr>
            <p:cNvPr id="41" name="Oval 40"/>
            <p:cNvSpPr/>
            <p:nvPr/>
          </p:nvSpPr>
          <p:spPr>
            <a:xfrm>
              <a:off x="8952240" y="4113430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2" name="Straight Arrow Connector 41"/>
            <p:cNvCxnSpPr>
              <a:stCxn id="9" idx="2"/>
              <a:endCxn id="41" idx="7"/>
            </p:cNvCxnSpPr>
            <p:nvPr/>
          </p:nvCxnSpPr>
          <p:spPr>
            <a:xfrm flipH="1">
              <a:off x="9212403" y="3763546"/>
              <a:ext cx="949547" cy="394521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8233005" y="5028516"/>
              <a:ext cx="928190" cy="610286"/>
            </a:xfrm>
            <a:prstGeom prst="rect">
              <a:avLst/>
            </a:prstGeom>
            <a:noFill/>
          </p:spPr>
        </p:pic>
        <p:cxnSp>
          <p:nvCxnSpPr>
            <p:cNvPr id="44" name="Straight Arrow Connector 43"/>
            <p:cNvCxnSpPr>
              <a:stCxn id="41" idx="4"/>
              <a:endCxn id="43" idx="0"/>
            </p:cNvCxnSpPr>
            <p:nvPr/>
          </p:nvCxnSpPr>
          <p:spPr>
            <a:xfrm flipH="1">
              <a:off x="8697099" y="4418230"/>
              <a:ext cx="407541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41" idx="4"/>
              <a:endCxn id="40" idx="0"/>
            </p:cNvCxnSpPr>
            <p:nvPr/>
          </p:nvCxnSpPr>
          <p:spPr>
            <a:xfrm>
              <a:off x="9104640" y="4418230"/>
              <a:ext cx="447710" cy="610285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Oval 45"/>
            <p:cNvSpPr/>
            <p:nvPr/>
          </p:nvSpPr>
          <p:spPr>
            <a:xfrm>
              <a:off x="11119941" y="4114115"/>
              <a:ext cx="304800" cy="304800"/>
            </a:xfrm>
            <a:prstGeom prst="ellipse">
              <a:avLst/>
            </a:prstGeom>
            <a:solidFill>
              <a:srgbClr val="B8EAC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Arrow Connector 46"/>
            <p:cNvCxnSpPr>
              <a:stCxn id="9" idx="2"/>
              <a:endCxn id="46" idx="1"/>
            </p:cNvCxnSpPr>
            <p:nvPr/>
          </p:nvCxnSpPr>
          <p:spPr>
            <a:xfrm>
              <a:off x="10161950" y="3763546"/>
              <a:ext cx="1002628" cy="395206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stCxn id="46" idx="4"/>
            </p:cNvCxnSpPr>
            <p:nvPr/>
          </p:nvCxnSpPr>
          <p:spPr>
            <a:xfrm>
              <a:off x="11272341" y="4418915"/>
              <a:ext cx="7779" cy="608915"/>
            </a:xfrm>
            <a:prstGeom prst="straightConnector1">
              <a:avLst/>
            </a:prstGeom>
            <a:ln w="12700">
              <a:solidFill>
                <a:srgbClr val="C00000"/>
              </a:solidFill>
              <a:headEnd type="none" w="med" len="med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Right Arrow 48"/>
          <p:cNvSpPr/>
          <p:nvPr/>
        </p:nvSpPr>
        <p:spPr>
          <a:xfrm>
            <a:off x="6629400" y="4343400"/>
            <a:ext cx="990600" cy="914400"/>
          </a:xfrm>
          <a:prstGeom prst="rightArrow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Isosceles Triangle 49"/>
          <p:cNvSpPr/>
          <p:nvPr/>
        </p:nvSpPr>
        <p:spPr>
          <a:xfrm>
            <a:off x="8229600" y="4267200"/>
            <a:ext cx="2057400" cy="1447800"/>
          </a:xfrm>
          <a:prstGeom prst="triangle">
            <a:avLst/>
          </a:prstGeom>
          <a:solidFill>
            <a:srgbClr val="8FAAFF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" name="Picture 51" descr="TP_tmp.png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/>
          <a:stretch>
            <a:fillRect/>
          </a:stretch>
        </p:blipFill>
        <p:spPr>
          <a:xfrm>
            <a:off x="8763000" y="3962400"/>
            <a:ext cx="864110" cy="278892"/>
          </a:xfrm>
          <a:prstGeom prst="rect">
            <a:avLst/>
          </a:prstGeom>
        </p:spPr>
      </p:pic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44350" y="3962400"/>
            <a:ext cx="367414" cy="2415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63597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Value Iteration</a:t>
            </a:r>
          </a:p>
        </p:txBody>
      </p:sp>
      <p:pic>
        <p:nvPicPr>
          <p:cNvPr id="39" name="Content Placeholder 38" descr="TP_tmp.pn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685800" y="5231592"/>
            <a:ext cx="254808" cy="254808"/>
          </a:xfrm>
          <a:noFill/>
          <a:ln>
            <a:noFill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8191" y="1644596"/>
            <a:ext cx="668678" cy="439656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7315" y="1600200"/>
            <a:ext cx="709457" cy="502463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6907" y="1636019"/>
            <a:ext cx="730937" cy="460591"/>
          </a:xfrm>
          <a:prstGeom prst="rect">
            <a:avLst/>
          </a:prstGeom>
          <a:noFill/>
        </p:spPr>
      </p:pic>
      <p:sp>
        <p:nvSpPr>
          <p:cNvPr id="10" name="Rounded Rectangle 9"/>
          <p:cNvSpPr/>
          <p:nvPr/>
        </p:nvSpPr>
        <p:spPr>
          <a:xfrm>
            <a:off x="1219200" y="493709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219200" y="356549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219200" y="2209800"/>
            <a:ext cx="36576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pic>
        <p:nvPicPr>
          <p:cNvPr id="41" name="Picture 4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698540" y="3875895"/>
            <a:ext cx="229327" cy="255317"/>
          </a:xfrm>
          <a:prstGeom prst="rect">
            <a:avLst/>
          </a:prstGeom>
          <a:noFill/>
          <a:ln/>
          <a:effectLst/>
        </p:spPr>
      </p:pic>
      <p:pic>
        <p:nvPicPr>
          <p:cNvPr id="43" name="Picture 42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672805" y="2504295"/>
            <a:ext cx="255317" cy="255317"/>
          </a:xfrm>
          <a:prstGeom prst="rect">
            <a:avLst/>
          </a:prstGeom>
          <a:noFill/>
          <a:ln/>
          <a:effectLst/>
        </p:spPr>
      </p:pic>
      <p:sp>
        <p:nvSpPr>
          <p:cNvPr id="76" name="TextBox 75"/>
          <p:cNvSpPr txBox="1"/>
          <p:nvPr/>
        </p:nvSpPr>
        <p:spPr>
          <a:xfrm>
            <a:off x="1447800" y="51054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latino"/>
                <a:cs typeface="Palatino"/>
              </a:rPr>
              <a:t>  0             0             0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371600" y="3564988"/>
            <a:ext cx="709069" cy="397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S: 1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162800" y="4572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Palatino"/>
                <a:cs typeface="Palatino"/>
              </a:rPr>
              <a:t>Assume no discount!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8981" y="1876171"/>
            <a:ext cx="6428219" cy="234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1371600" y="3917327"/>
            <a:ext cx="3505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F: .5*2+.5*2=2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F53DA65-096E-4724-A91C-E0D6230E6211}"/>
                  </a:ext>
                </a:extLst>
              </p:cNvPr>
              <p:cNvSpPr/>
              <p:nvPr/>
            </p:nvSpPr>
            <p:spPr>
              <a:xfrm>
                <a:off x="5818619" y="5246367"/>
                <a:ext cx="6172200" cy="764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⟵</m:t>
                      </m:r>
                      <m:limLow>
                        <m:limLow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max</m:t>
                          </m:r>
                        </m:e>
                        <m:lim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pt-BR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)[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F53DA65-096E-4724-A91C-E0D6230E62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619" y="5246367"/>
                <a:ext cx="6172200" cy="76450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5734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  <p:bldP spid="1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Value Iteration</a:t>
            </a:r>
          </a:p>
        </p:txBody>
      </p:sp>
      <p:pic>
        <p:nvPicPr>
          <p:cNvPr id="39" name="Content Placeholder 38" descr="TP_tmp.pn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685800" y="5231592"/>
            <a:ext cx="254808" cy="254808"/>
          </a:xfrm>
          <a:noFill/>
          <a:ln>
            <a:noFill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8191" y="1644596"/>
            <a:ext cx="668678" cy="439656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7315" y="1600200"/>
            <a:ext cx="709457" cy="502463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6907" y="1636019"/>
            <a:ext cx="730937" cy="460591"/>
          </a:xfrm>
          <a:prstGeom prst="rect">
            <a:avLst/>
          </a:prstGeom>
          <a:noFill/>
        </p:spPr>
      </p:pic>
      <p:sp>
        <p:nvSpPr>
          <p:cNvPr id="10" name="Rounded Rectangle 9"/>
          <p:cNvSpPr/>
          <p:nvPr/>
        </p:nvSpPr>
        <p:spPr>
          <a:xfrm>
            <a:off x="1219200" y="493709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219200" y="356549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219200" y="2209800"/>
            <a:ext cx="36576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pic>
        <p:nvPicPr>
          <p:cNvPr id="41" name="Picture 4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698540" y="3875895"/>
            <a:ext cx="229327" cy="255317"/>
          </a:xfrm>
          <a:prstGeom prst="rect">
            <a:avLst/>
          </a:prstGeom>
          <a:noFill/>
          <a:ln/>
          <a:effectLst/>
        </p:spPr>
      </p:pic>
      <p:pic>
        <p:nvPicPr>
          <p:cNvPr id="43" name="Picture 42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672805" y="2504295"/>
            <a:ext cx="255317" cy="255317"/>
          </a:xfrm>
          <a:prstGeom prst="rect">
            <a:avLst/>
          </a:prstGeom>
          <a:noFill/>
          <a:ln/>
          <a:effectLst/>
        </p:spPr>
      </p:pic>
      <p:sp>
        <p:nvSpPr>
          <p:cNvPr id="76" name="TextBox 75"/>
          <p:cNvSpPr txBox="1"/>
          <p:nvPr/>
        </p:nvSpPr>
        <p:spPr>
          <a:xfrm>
            <a:off x="1447800" y="51054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latino"/>
                <a:cs typeface="Palatino"/>
              </a:rPr>
              <a:t>  0             0             0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524000" y="3730939"/>
            <a:ext cx="70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latino"/>
                <a:cs typeface="Palatino"/>
              </a:rPr>
              <a:t>2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162800" y="4572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Palatino"/>
                <a:cs typeface="Palatino"/>
              </a:rPr>
              <a:t>Assume no discount!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8981" y="1876171"/>
            <a:ext cx="6428219" cy="234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2106181" y="3595137"/>
            <a:ext cx="2118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S</a:t>
            </a:r>
            <a:r>
              <a:rPr lang="en-US" sz="2000">
                <a:latin typeface="Palatino"/>
                <a:cs typeface="Palatino"/>
              </a:rPr>
              <a:t>: .5*1+.5*1=1</a:t>
            </a:r>
            <a:endParaRPr lang="en-US" sz="2000" dirty="0">
              <a:latin typeface="Palatino"/>
              <a:cs typeface="Palatino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06180" y="3960633"/>
            <a:ext cx="2118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F: -10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EF5241D-CC02-4561-9142-902626F907C9}"/>
                  </a:ext>
                </a:extLst>
              </p:cNvPr>
              <p:cNvSpPr/>
              <p:nvPr/>
            </p:nvSpPr>
            <p:spPr>
              <a:xfrm>
                <a:off x="5818619" y="5246367"/>
                <a:ext cx="6172200" cy="764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⟵</m:t>
                      </m:r>
                      <m:limLow>
                        <m:limLow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max</m:t>
                          </m:r>
                        </m:e>
                        <m:lim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pt-BR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)[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BEF5241D-CC02-4561-9142-902626F907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619" y="5246367"/>
                <a:ext cx="6172200" cy="76450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3428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Value Iteration</a:t>
            </a:r>
          </a:p>
        </p:txBody>
      </p:sp>
      <p:pic>
        <p:nvPicPr>
          <p:cNvPr id="39" name="Content Placeholder 38" descr="TP_tmp.pn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685800" y="5231592"/>
            <a:ext cx="254808" cy="254808"/>
          </a:xfrm>
          <a:noFill/>
          <a:ln>
            <a:noFill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8191" y="1644596"/>
            <a:ext cx="668678" cy="439656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7315" y="1600200"/>
            <a:ext cx="709457" cy="502463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6907" y="1636019"/>
            <a:ext cx="730937" cy="460591"/>
          </a:xfrm>
          <a:prstGeom prst="rect">
            <a:avLst/>
          </a:prstGeom>
          <a:noFill/>
        </p:spPr>
      </p:pic>
      <p:sp>
        <p:nvSpPr>
          <p:cNvPr id="10" name="Rounded Rectangle 9"/>
          <p:cNvSpPr/>
          <p:nvPr/>
        </p:nvSpPr>
        <p:spPr>
          <a:xfrm>
            <a:off x="1219200" y="496757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219200" y="356549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219200" y="2209800"/>
            <a:ext cx="36576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pic>
        <p:nvPicPr>
          <p:cNvPr id="41" name="Picture 4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698540" y="3875895"/>
            <a:ext cx="229327" cy="255317"/>
          </a:xfrm>
          <a:prstGeom prst="rect">
            <a:avLst/>
          </a:prstGeom>
          <a:noFill/>
          <a:ln/>
          <a:effectLst/>
        </p:spPr>
      </p:pic>
      <p:pic>
        <p:nvPicPr>
          <p:cNvPr id="43" name="Picture 42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672805" y="2504295"/>
            <a:ext cx="255317" cy="255317"/>
          </a:xfrm>
          <a:prstGeom prst="rect">
            <a:avLst/>
          </a:prstGeom>
          <a:noFill/>
          <a:ln/>
          <a:effectLst/>
        </p:spPr>
      </p:pic>
      <p:sp>
        <p:nvSpPr>
          <p:cNvPr id="76" name="TextBox 75"/>
          <p:cNvSpPr txBox="1"/>
          <p:nvPr/>
        </p:nvSpPr>
        <p:spPr>
          <a:xfrm>
            <a:off x="1447800" y="51054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latino"/>
                <a:cs typeface="Palatino"/>
              </a:rPr>
              <a:t>  0             0             0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524000" y="3730939"/>
            <a:ext cx="70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latino"/>
                <a:cs typeface="Palatino"/>
              </a:rPr>
              <a:t>2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162800" y="4572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Palatino"/>
                <a:cs typeface="Palatino"/>
              </a:rPr>
              <a:t>Assume no discount!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8981" y="1876171"/>
            <a:ext cx="6428219" cy="234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2819400" y="3733800"/>
            <a:ext cx="70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latino"/>
                <a:cs typeface="Palatino"/>
              </a:rPr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91531" y="3741943"/>
            <a:ext cx="70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latino"/>
                <a:cs typeface="Palatino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2B5D645-4813-44A3-9CA2-ECB04384927F}"/>
                  </a:ext>
                </a:extLst>
              </p:cNvPr>
              <p:cNvSpPr/>
              <p:nvPr/>
            </p:nvSpPr>
            <p:spPr>
              <a:xfrm>
                <a:off x="5818619" y="5246367"/>
                <a:ext cx="6172200" cy="764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⟵</m:t>
                      </m:r>
                      <m:limLow>
                        <m:limLow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max</m:t>
                          </m:r>
                        </m:e>
                        <m:lim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pt-BR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)[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2B5D645-4813-44A3-9CA2-ECB0438492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619" y="5246367"/>
                <a:ext cx="6172200" cy="76450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20673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Value Iteration</a:t>
            </a:r>
          </a:p>
        </p:txBody>
      </p:sp>
      <p:pic>
        <p:nvPicPr>
          <p:cNvPr id="39" name="Content Placeholder 38" descr="TP_tmp.pn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685800" y="5231592"/>
            <a:ext cx="254808" cy="254808"/>
          </a:xfrm>
          <a:noFill/>
          <a:ln>
            <a:noFill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8191" y="1644596"/>
            <a:ext cx="668678" cy="439656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7315" y="1600200"/>
            <a:ext cx="709457" cy="502463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6907" y="1636019"/>
            <a:ext cx="730937" cy="460591"/>
          </a:xfrm>
          <a:prstGeom prst="rect">
            <a:avLst/>
          </a:prstGeom>
          <a:noFill/>
        </p:spPr>
      </p:pic>
      <p:sp>
        <p:nvSpPr>
          <p:cNvPr id="10" name="Rounded Rectangle 9"/>
          <p:cNvSpPr/>
          <p:nvPr/>
        </p:nvSpPr>
        <p:spPr>
          <a:xfrm>
            <a:off x="1219200" y="496757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219200" y="356549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219200" y="2209800"/>
            <a:ext cx="36576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pic>
        <p:nvPicPr>
          <p:cNvPr id="41" name="Picture 4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698540" y="3875895"/>
            <a:ext cx="229327" cy="255317"/>
          </a:xfrm>
          <a:prstGeom prst="rect">
            <a:avLst/>
          </a:prstGeom>
          <a:noFill/>
          <a:ln/>
          <a:effectLst/>
        </p:spPr>
      </p:pic>
      <p:pic>
        <p:nvPicPr>
          <p:cNvPr id="43" name="Picture 42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672805" y="2504295"/>
            <a:ext cx="255317" cy="255317"/>
          </a:xfrm>
          <a:prstGeom prst="rect">
            <a:avLst/>
          </a:prstGeom>
          <a:noFill/>
          <a:ln/>
          <a:effectLst/>
        </p:spPr>
      </p:pic>
      <p:sp>
        <p:nvSpPr>
          <p:cNvPr id="76" name="TextBox 75"/>
          <p:cNvSpPr txBox="1"/>
          <p:nvPr/>
        </p:nvSpPr>
        <p:spPr>
          <a:xfrm>
            <a:off x="1447800" y="51054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latino"/>
                <a:cs typeface="Palatino"/>
              </a:rPr>
              <a:t>  0             0             0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524000" y="3730939"/>
            <a:ext cx="70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latino"/>
                <a:cs typeface="Palatino"/>
              </a:rPr>
              <a:t>2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162800" y="4572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Palatino"/>
                <a:cs typeface="Palatino"/>
              </a:rPr>
              <a:t>Assume no discount!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8981" y="1876171"/>
            <a:ext cx="6428219" cy="234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2819400" y="3733800"/>
            <a:ext cx="70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latino"/>
                <a:cs typeface="Palatino"/>
              </a:rPr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91531" y="3741943"/>
            <a:ext cx="70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latino"/>
                <a:cs typeface="Palatino"/>
              </a:rPr>
              <a:t>0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234440" y="2223496"/>
            <a:ext cx="21180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S: 1+2=3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219200" y="2544365"/>
            <a:ext cx="27581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Palatino"/>
                <a:cs typeface="Palatino"/>
              </a:rPr>
              <a:t>F: .5*(2+2)+.5*(2+1)=3.5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FA039A7-50A4-406F-B05F-2D7712654220}"/>
                  </a:ext>
                </a:extLst>
              </p:cNvPr>
              <p:cNvSpPr/>
              <p:nvPr/>
            </p:nvSpPr>
            <p:spPr>
              <a:xfrm>
                <a:off x="5818619" y="5246367"/>
                <a:ext cx="6172200" cy="764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⟵</m:t>
                      </m:r>
                      <m:limLow>
                        <m:limLow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max</m:t>
                          </m:r>
                        </m:e>
                        <m:lim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pt-BR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)[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FA039A7-50A4-406F-B05F-2D77126542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619" y="5246367"/>
                <a:ext cx="6172200" cy="76450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746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Value Iteration</a:t>
            </a:r>
          </a:p>
        </p:txBody>
      </p:sp>
      <p:pic>
        <p:nvPicPr>
          <p:cNvPr id="39" name="Content Placeholder 38" descr="TP_tmp.png"/>
          <p:cNvPicPr>
            <a:picLocks noGrp="1" noChangeAspect="1"/>
          </p:cNvPicPr>
          <p:nvPr>
            <p:ph idx="1"/>
            <p:custDataLst>
              <p:tags r:id="rId1"/>
            </p:custDataLst>
          </p:nvPr>
        </p:nvPicPr>
        <p:blipFill>
          <a:blip r:embed="rId5" cstate="print"/>
          <a:stretch>
            <a:fillRect/>
          </a:stretch>
        </p:blipFill>
        <p:spPr bwMode="auto">
          <a:xfrm>
            <a:off x="685800" y="5231592"/>
            <a:ext cx="254808" cy="254808"/>
          </a:xfrm>
          <a:noFill/>
          <a:ln>
            <a:noFill/>
          </a:ln>
          <a:effectLst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88191" y="1644596"/>
            <a:ext cx="668678" cy="439656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7315" y="1600200"/>
            <a:ext cx="709457" cy="502463"/>
          </a:xfrm>
          <a:prstGeom prst="rect">
            <a:avLst/>
          </a:prstGeom>
          <a:noFill/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36907" y="1636019"/>
            <a:ext cx="730937" cy="460591"/>
          </a:xfrm>
          <a:prstGeom prst="rect">
            <a:avLst/>
          </a:prstGeom>
          <a:noFill/>
        </p:spPr>
      </p:pic>
      <p:sp>
        <p:nvSpPr>
          <p:cNvPr id="10" name="Rounded Rectangle 9"/>
          <p:cNvSpPr/>
          <p:nvPr/>
        </p:nvSpPr>
        <p:spPr>
          <a:xfrm>
            <a:off x="1219200" y="496757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1219200" y="3565498"/>
            <a:ext cx="3657600" cy="85410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sp>
        <p:nvSpPr>
          <p:cNvPr id="24" name="Rounded Rectangle 23"/>
          <p:cNvSpPr/>
          <p:nvPr/>
        </p:nvSpPr>
        <p:spPr>
          <a:xfrm>
            <a:off x="1219200" y="2209800"/>
            <a:ext cx="3657600" cy="83820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Palatino"/>
              <a:cs typeface="Palatino"/>
            </a:endParaRPr>
          </a:p>
        </p:txBody>
      </p:sp>
      <p:pic>
        <p:nvPicPr>
          <p:cNvPr id="41" name="Picture 40" descr="TP_tmp.png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/>
          <a:stretch>
            <a:fillRect/>
          </a:stretch>
        </p:blipFill>
        <p:spPr bwMode="auto">
          <a:xfrm>
            <a:off x="698540" y="3875895"/>
            <a:ext cx="229327" cy="255317"/>
          </a:xfrm>
          <a:prstGeom prst="rect">
            <a:avLst/>
          </a:prstGeom>
          <a:noFill/>
          <a:ln/>
          <a:effectLst/>
        </p:spPr>
      </p:pic>
      <p:pic>
        <p:nvPicPr>
          <p:cNvPr id="43" name="Picture 42" descr="TP_tmp.png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/>
          <a:stretch>
            <a:fillRect/>
          </a:stretch>
        </p:blipFill>
        <p:spPr bwMode="auto">
          <a:xfrm>
            <a:off x="672805" y="2504295"/>
            <a:ext cx="255317" cy="255317"/>
          </a:xfrm>
          <a:prstGeom prst="rect">
            <a:avLst/>
          </a:prstGeom>
          <a:noFill/>
          <a:ln/>
          <a:effectLst/>
        </p:spPr>
      </p:pic>
      <p:sp>
        <p:nvSpPr>
          <p:cNvPr id="76" name="TextBox 75"/>
          <p:cNvSpPr txBox="1"/>
          <p:nvPr/>
        </p:nvSpPr>
        <p:spPr>
          <a:xfrm>
            <a:off x="1447800" y="5105400"/>
            <a:ext cx="3276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latino"/>
                <a:cs typeface="Palatino"/>
              </a:rPr>
              <a:t>  0             0             0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1524000" y="3730939"/>
            <a:ext cx="70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latino"/>
                <a:cs typeface="Palatino"/>
              </a:rPr>
              <a:t>2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7162800" y="45720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Palatino"/>
                <a:cs typeface="Palatino"/>
              </a:rPr>
              <a:t>Assume no discount!</a:t>
            </a: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58981" y="1876171"/>
            <a:ext cx="6428219" cy="234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2819400" y="3733800"/>
            <a:ext cx="70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latino"/>
                <a:cs typeface="Palatino"/>
              </a:rPr>
              <a:t>1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091531" y="3741943"/>
            <a:ext cx="70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latino"/>
                <a:cs typeface="Palatino"/>
              </a:rPr>
              <a:t>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447800" y="2376112"/>
            <a:ext cx="70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latino"/>
                <a:cs typeface="Palatino"/>
              </a:rPr>
              <a:t>3.5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719931" y="2372380"/>
            <a:ext cx="70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latino"/>
                <a:cs typeface="Palatino"/>
              </a:rPr>
              <a:t>2.5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091530" y="2359700"/>
            <a:ext cx="7090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Palatino"/>
                <a:cs typeface="Palatino"/>
              </a:rPr>
              <a:t>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7AE82BF-F661-4492-AE82-BCC84300929C}"/>
                  </a:ext>
                </a:extLst>
              </p:cNvPr>
              <p:cNvSpPr/>
              <p:nvPr/>
            </p:nvSpPr>
            <p:spPr>
              <a:xfrm>
                <a:off x="5818619" y="5246367"/>
                <a:ext cx="6172200" cy="7645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⟵</m:t>
                      </m:r>
                      <m:limLow>
                        <m:limLow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max</m:t>
                          </m:r>
                        </m:e>
                        <m:lim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pt-BR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)[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47AE82BF-F661-4492-AE82-BCC8430092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8619" y="5246367"/>
                <a:ext cx="6172200" cy="76450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067378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338EF-04E9-488A-B8B9-8325E70EA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Evaluation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9C2E86-465C-4CED-B1F4-A06DBBF77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3276600"/>
            <a:ext cx="1295400" cy="986431"/>
          </a:xfrm>
          <a:prstGeom prst="rect">
            <a:avLst/>
          </a:prstGeom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7EA9C71E-F4D3-4C06-BF29-ED575952D702}"/>
              </a:ext>
            </a:extLst>
          </p:cNvPr>
          <p:cNvSpPr/>
          <p:nvPr/>
        </p:nvSpPr>
        <p:spPr>
          <a:xfrm rot="5400000">
            <a:off x="631618" y="3886013"/>
            <a:ext cx="189681" cy="189681"/>
          </a:xfrm>
          <a:prstGeom prst="rightArrow">
            <a:avLst/>
          </a:prstGeom>
          <a:solidFill>
            <a:srgbClr val="CF01B6"/>
          </a:solidFill>
          <a:ln>
            <a:solidFill>
              <a:srgbClr val="CF0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C2075C-8481-424A-851F-1EE645E69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90" y="3634883"/>
            <a:ext cx="260169" cy="2698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0A26CE8-2809-488F-AA63-D0F6480E1C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069" y="2088205"/>
            <a:ext cx="1295400" cy="9864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FBC0DE-4377-4494-B5D1-842C1D5AD0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9580" y="3251338"/>
            <a:ext cx="1295400" cy="9864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FA6A956-DC39-4031-AEAC-DAFF40E1E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0519" y="3926797"/>
            <a:ext cx="260169" cy="2698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29DE6DE-02E3-4D58-8D0C-127C3341C2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6069" y="4402951"/>
            <a:ext cx="1295400" cy="9864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CA5A473-4620-415C-8CCD-5D239EC64A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7700" y="4739108"/>
            <a:ext cx="260169" cy="269864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2E5A5BD9-E225-4C2F-95C8-7AD563FAD812}"/>
              </a:ext>
            </a:extLst>
          </p:cNvPr>
          <p:cNvSpPr/>
          <p:nvPr/>
        </p:nvSpPr>
        <p:spPr>
          <a:xfrm>
            <a:off x="2423479" y="3509005"/>
            <a:ext cx="521622" cy="52162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60ADBBB-E9A6-40FC-8015-CF3C4D28EB9B}"/>
              </a:ext>
            </a:extLst>
          </p:cNvPr>
          <p:cNvCxnSpPr>
            <a:stCxn id="4" idx="3"/>
            <a:endCxn id="12" idx="2"/>
          </p:cNvCxnSpPr>
          <p:nvPr/>
        </p:nvCxnSpPr>
        <p:spPr>
          <a:xfrm>
            <a:off x="1524000" y="3769816"/>
            <a:ext cx="8994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906355E-AEA2-4A73-AC19-2C403A5BD8BF}"/>
              </a:ext>
            </a:extLst>
          </p:cNvPr>
          <p:cNvCxnSpPr>
            <a:stCxn id="12" idx="6"/>
            <a:endCxn id="7" idx="1"/>
          </p:cNvCxnSpPr>
          <p:nvPr/>
        </p:nvCxnSpPr>
        <p:spPr>
          <a:xfrm flipV="1">
            <a:off x="2945101" y="2581421"/>
            <a:ext cx="1700968" cy="1188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C05AC95-E600-4219-B3DB-5646E12E29DA}"/>
              </a:ext>
            </a:extLst>
          </p:cNvPr>
          <p:cNvCxnSpPr>
            <a:stCxn id="12" idx="6"/>
            <a:endCxn id="8" idx="1"/>
          </p:cNvCxnSpPr>
          <p:nvPr/>
        </p:nvCxnSpPr>
        <p:spPr>
          <a:xfrm flipV="1">
            <a:off x="2945101" y="3744554"/>
            <a:ext cx="1694479" cy="252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99BE248C-0A77-40FD-B2BA-FC146D5830AA}"/>
              </a:ext>
            </a:extLst>
          </p:cNvPr>
          <p:cNvCxnSpPr>
            <a:stCxn id="12" idx="6"/>
            <a:endCxn id="10" idx="1"/>
          </p:cNvCxnSpPr>
          <p:nvPr/>
        </p:nvCxnSpPr>
        <p:spPr>
          <a:xfrm>
            <a:off x="2945101" y="3769816"/>
            <a:ext cx="1700968" cy="1126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DC69A3E-35D2-471D-A496-CF7D8DD9E211}"/>
                  </a:ext>
                </a:extLst>
              </p:cNvPr>
              <p:cNvSpPr txBox="1"/>
              <p:nvPr/>
            </p:nvSpPr>
            <p:spPr>
              <a:xfrm>
                <a:off x="1715878" y="3545480"/>
                <a:ext cx="68888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rgbClr val="CF01B6"/>
                    </a:solidFill>
                    <a:latin typeface="Calibri"/>
                    <a:cs typeface="Calibri"/>
                  </a:rPr>
                  <a:t>a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pt-BR" sz="1000">
                        <a:solidFill>
                          <a:srgbClr val="CF01B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𝜋</m:t>
                    </m:r>
                    <m:r>
                      <a:rPr lang="en-US" sz="1000" i="1">
                        <a:solidFill>
                          <a:srgbClr val="CF01B6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sz="1000" i="1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𝑠</m:t>
                    </m:r>
                    <m:r>
                      <a:rPr lang="en-US" sz="1000" i="1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)</m:t>
                    </m:r>
                  </m:oMath>
                </a14:m>
                <a:endParaRPr lang="en-US" sz="1000" dirty="0">
                  <a:solidFill>
                    <a:srgbClr val="CF01B6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DC69A3E-35D2-471D-A496-CF7D8DD9E2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5878" y="3545480"/>
                <a:ext cx="688889" cy="246221"/>
              </a:xfrm>
              <a:prstGeom prst="rect">
                <a:avLst/>
              </a:prstGeom>
              <a:blipFill>
                <a:blip r:embed="rId4"/>
                <a:stretch>
                  <a:fillRect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782E43-B6A8-4BE2-83A9-81DA4F51AA96}"/>
                  </a:ext>
                </a:extLst>
              </p:cNvPr>
              <p:cNvSpPr txBox="1"/>
              <p:nvPr/>
            </p:nvSpPr>
            <p:spPr>
              <a:xfrm rot="19644572">
                <a:off x="2994605" y="2905706"/>
                <a:ext cx="1613809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00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P</m:t>
                      </m:r>
                      <m:r>
                        <a:rPr lang="en-US" sz="1000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sSubSup>
                        <m:sSubSupPr>
                          <m:ctrlPr>
                            <a:rPr lang="en-US" sz="10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SupPr>
                        <m:e>
                          <m:r>
                            <a:rPr lang="en-US" sz="10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2</m:t>
                          </m:r>
                        </m:sub>
                        <m:sup>
                          <m:r>
                            <a:rPr lang="en-US" sz="10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p>
                      </m:sSubSup>
                      <m:d>
                        <m:dPr>
                          <m:begChr m:val="|"/>
                          <m:ctrlP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1000" dirty="0">
                  <a:solidFill>
                    <a:srgbClr val="CF01B6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F782E43-B6A8-4BE2-83A9-81DA4F51AA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644572">
                <a:off x="2994605" y="2905706"/>
                <a:ext cx="1613809" cy="2462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CBA6E8B-C495-4475-898A-8783EC0E1864}"/>
                  </a:ext>
                </a:extLst>
              </p:cNvPr>
              <p:cNvSpPr txBox="1"/>
              <p:nvPr/>
            </p:nvSpPr>
            <p:spPr>
              <a:xfrm>
                <a:off x="3106763" y="3524660"/>
                <a:ext cx="1539644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00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P</m:t>
                      </m:r>
                      <m:r>
                        <a:rPr lang="en-US" sz="1000" b="0" i="0" smtClean="0">
                          <a:solidFill>
                            <a:srgbClr val="CF01B6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sSubSup>
                        <m:sSubSupPr>
                          <m:ctrlPr>
                            <a:rPr lang="en-US" sz="10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SupPr>
                        <m:e>
                          <m:r>
                            <a:rPr lang="en-US" sz="10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1</m:t>
                          </m:r>
                        </m:sub>
                        <m:sup>
                          <m:r>
                            <a:rPr lang="en-US" sz="10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p>
                      </m:sSubSup>
                      <m:d>
                        <m:dPr>
                          <m:begChr m:val="|"/>
                          <m:ctrlP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1000" dirty="0">
                  <a:solidFill>
                    <a:srgbClr val="CF01B6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CBA6E8B-C495-4475-898A-8783EC0E18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6763" y="3524660"/>
                <a:ext cx="1539644" cy="246221"/>
              </a:xfrm>
              <a:prstGeom prst="rect">
                <a:avLst/>
              </a:prstGeom>
              <a:blipFill>
                <a:blip r:embed="rId6"/>
                <a:stretch>
                  <a:fillRect b="-48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4FE0EB-B0EA-490A-B10B-15CA23EA6289}"/>
                  </a:ext>
                </a:extLst>
              </p:cNvPr>
              <p:cNvSpPr txBox="1"/>
              <p:nvPr/>
            </p:nvSpPr>
            <p:spPr>
              <a:xfrm rot="1942837">
                <a:off x="3039322" y="4331216"/>
                <a:ext cx="152079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0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SupPr>
                        <m:e>
                          <m: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r>
                            <a:rPr lang="en-US" sz="10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3</m:t>
                          </m:r>
                        </m:sub>
                        <m:sup>
                          <m:r>
                            <a:rPr lang="en-US" sz="10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p>
                      </m:sSubSup>
                      <m:d>
                        <m:dPr>
                          <m:begChr m:val="|"/>
                          <m:ctrlP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1000" dirty="0">
                  <a:solidFill>
                    <a:srgbClr val="CF01B6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A4FE0EB-B0EA-490A-B10B-15CA23EA62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42837">
                <a:off x="3039322" y="4331216"/>
                <a:ext cx="1520792" cy="24622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1D624161-1FB1-409C-89B3-4CAB3E46E3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0" y="3688724"/>
            <a:ext cx="188531" cy="18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29D6AE5F-27CF-4AB3-AD40-23107DBB7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860" y="3641680"/>
            <a:ext cx="188531" cy="18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CFFA0CAB-3C6A-4462-BCEF-5059C36E7F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496" y="4783360"/>
            <a:ext cx="225612" cy="22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7E23504-B542-49AA-8439-6D5AF9ADDBAB}"/>
                  </a:ext>
                </a:extLst>
              </p:cNvPr>
              <p:cNvSpPr txBox="1"/>
              <p:nvPr/>
            </p:nvSpPr>
            <p:spPr>
              <a:xfrm rot="19590089">
                <a:off x="2968117" y="3087873"/>
                <a:ext cx="1969963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00" b="0" i="0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R</m:t>
                      </m:r>
                      <m:d>
                        <m:dPr>
                          <m:ctrlPr>
                            <a:rPr lang="en-US" sz="10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1000" b="0" i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s</m:t>
                          </m:r>
                          <m:r>
                            <a:rPr lang="en-US" sz="1000" b="0" i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sz="1000" b="0" i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a</m:t>
                          </m:r>
                          <m:r>
                            <a:rPr lang="en-US" sz="1000" b="0" i="0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10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SupPr>
                            <m:e>
                              <m:r>
                                <a:rPr lang="en-US" sz="10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en-US" sz="10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000" dirty="0">
                  <a:solidFill>
                    <a:srgbClr val="008000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77E23504-B542-49AA-8439-6D5AF9ADDB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590089">
                <a:off x="2968117" y="3087873"/>
                <a:ext cx="1969963" cy="24622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Picture 24">
            <a:extLst>
              <a:ext uri="{FF2B5EF4-FFF2-40B4-BE49-F238E27FC236}">
                <a16:creationId xmlns:a16="http://schemas.microsoft.com/office/drawing/2014/main" id="{2473E01F-706A-4DA3-9B63-FB4A36BB8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5776" y="2464377"/>
            <a:ext cx="260169" cy="2698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889E7C-4114-4298-A793-8AC2D0231C01}"/>
                  </a:ext>
                </a:extLst>
              </p:cNvPr>
              <p:cNvSpPr txBox="1"/>
              <p:nvPr/>
            </p:nvSpPr>
            <p:spPr>
              <a:xfrm>
                <a:off x="3020680" y="3735946"/>
                <a:ext cx="163483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000" b="0" i="0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R</m:t>
                      </m:r>
                      <m:d>
                        <m:dPr>
                          <m:ctrlPr>
                            <a:rPr lang="en-US" sz="10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0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10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  <m:r>
                            <a:rPr lang="en-US" sz="10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sSubSup>
                            <m:sSubSupPr>
                              <m:ctrlPr>
                                <a:rPr lang="en-US" sz="10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SupPr>
                            <m:e>
                              <m:r>
                                <a:rPr lang="en-US" sz="10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sz="10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10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en-US" sz="1000" dirty="0">
                  <a:solidFill>
                    <a:srgbClr val="008000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4889E7C-4114-4298-A793-8AC2D0231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0680" y="3735946"/>
                <a:ext cx="1634830" cy="24622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7A5B1C7-FEEB-4CA9-8FA7-4FEE74783900}"/>
                  </a:ext>
                </a:extLst>
              </p:cNvPr>
              <p:cNvSpPr txBox="1"/>
              <p:nvPr/>
            </p:nvSpPr>
            <p:spPr>
              <a:xfrm rot="1995490">
                <a:off x="3094583" y="4145650"/>
                <a:ext cx="167235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00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SupPr>
                        <m:e>
                          <m:r>
                            <a:rPr lang="en-US" sz="10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r>
                            <a:rPr lang="en-US" sz="10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r>
                            <a:rPr lang="en-US" sz="10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10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sz="10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  <m:r>
                            <a:rPr lang="en-US" sz="10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sz="10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  <m:sub>
                          <m:r>
                            <a:rPr lang="en-US" sz="1000" b="0" i="1" smtClean="0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3</m:t>
                          </m:r>
                        </m:sub>
                        <m:sup>
                          <m:r>
                            <a:rPr lang="en-US" sz="10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p>
                      </m:sSubSup>
                      <m:r>
                        <a:rPr lang="en-US" sz="1000" b="0" i="1" smtClean="0">
                          <a:solidFill>
                            <a:srgbClr val="008000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)</m:t>
                      </m:r>
                    </m:oMath>
                  </m:oMathPara>
                </a14:m>
                <a:endParaRPr lang="en-US" sz="1000" dirty="0">
                  <a:solidFill>
                    <a:srgbClr val="008000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7A5B1C7-FEEB-4CA9-8FA7-4FEE74783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95490">
                <a:off x="3094583" y="4145650"/>
                <a:ext cx="1672351" cy="24622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1909B97-C3DE-4024-9BE3-850E81AB3BCA}"/>
                  </a:ext>
                </a:extLst>
              </p:cNvPr>
              <p:cNvSpPr/>
              <p:nvPr/>
            </p:nvSpPr>
            <p:spPr>
              <a:xfrm>
                <a:off x="2304446" y="3192449"/>
                <a:ext cx="65899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𝑄</m:t>
                          </m:r>
                        </m:e>
                        <m:sup>
                          <m:r>
                            <a:rPr lang="pt-BR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21909B97-C3DE-4024-9BE3-850E81AB3B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4446" y="3192449"/>
                <a:ext cx="658993" cy="276999"/>
              </a:xfrm>
              <a:prstGeom prst="rect">
                <a:avLst/>
              </a:prstGeom>
              <a:blipFill>
                <a:blip r:embed="rId13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7B77B79-1FF7-4F43-85D8-4F922B90E8DB}"/>
                  </a:ext>
                </a:extLst>
              </p:cNvPr>
              <p:cNvSpPr txBox="1"/>
              <p:nvPr/>
            </p:nvSpPr>
            <p:spPr>
              <a:xfrm>
                <a:off x="4076102" y="2110215"/>
                <a:ext cx="62138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sSubSup>
                      <m:sSubSupPr>
                        <m:ctrlP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  <m:sup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200" dirty="0">
                    <a:solidFill>
                      <a:srgbClr val="0000FF"/>
                    </a:solidFill>
                    <a:latin typeface="Calibri"/>
                    <a:cs typeface="Calibri"/>
                  </a:rPr>
                  <a:t>)</a:t>
                </a: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7B77B79-1FF7-4F43-85D8-4F922B90E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6102" y="2110215"/>
                <a:ext cx="621389" cy="276999"/>
              </a:xfrm>
              <a:prstGeom prst="rect">
                <a:avLst/>
              </a:prstGeom>
              <a:blipFill>
                <a:blip r:embed="rId14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4B517E6-6B80-4994-845C-3D7981C226F8}"/>
                  </a:ext>
                </a:extLst>
              </p:cNvPr>
              <p:cNvSpPr txBox="1"/>
              <p:nvPr/>
            </p:nvSpPr>
            <p:spPr>
              <a:xfrm>
                <a:off x="4091597" y="3990900"/>
                <a:ext cx="61779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sSubSup>
                      <m:sSubSupPr>
                        <m:ctrlP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  <m:sup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200" dirty="0">
                    <a:solidFill>
                      <a:srgbClr val="0000FF"/>
                    </a:solidFill>
                    <a:latin typeface="Calibri"/>
                    <a:cs typeface="Calibri"/>
                  </a:rPr>
                  <a:t>)</a:t>
                </a: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4B517E6-6B80-4994-845C-3D7981C226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1597" y="3990900"/>
                <a:ext cx="617798" cy="276999"/>
              </a:xfrm>
              <a:prstGeom prst="rect">
                <a:avLst/>
              </a:prstGeom>
              <a:blipFill>
                <a:blip r:embed="rId15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D30FFAF-1258-4DF1-8115-4BA77F288C09}"/>
                  </a:ext>
                </a:extLst>
              </p:cNvPr>
              <p:cNvSpPr txBox="1"/>
              <p:nvPr/>
            </p:nvSpPr>
            <p:spPr>
              <a:xfrm>
                <a:off x="4096064" y="5142862"/>
                <a:ext cx="62138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sSubSup>
                      <m:sSubSupPr>
                        <m:ctrlP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SupPr>
                      <m:e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b>
                      <m:sup>
                        <m:r>
                          <a:rPr lang="en-US" sz="12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sz="1200" dirty="0">
                    <a:solidFill>
                      <a:srgbClr val="0000FF"/>
                    </a:solidFill>
                    <a:latin typeface="Calibri"/>
                    <a:cs typeface="Calibri"/>
                  </a:rPr>
                  <a:t>)</a:t>
                </a:r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D30FFAF-1258-4DF1-8115-4BA77F288C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064" y="5142862"/>
                <a:ext cx="621389" cy="276999"/>
              </a:xfrm>
              <a:prstGeom prst="rect">
                <a:avLst/>
              </a:prstGeom>
              <a:blipFill>
                <a:blip r:embed="rId16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48F11D0-7F86-4553-82AC-1973BBEF6E23}"/>
                  </a:ext>
                </a:extLst>
              </p:cNvPr>
              <p:cNvSpPr txBox="1"/>
              <p:nvPr/>
            </p:nvSpPr>
            <p:spPr>
              <a:xfrm>
                <a:off x="507158" y="2974339"/>
                <a:ext cx="55617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sz="12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𝑉</m:t>
                        </m:r>
                      </m:e>
                      <m:sup>
                        <m:r>
                          <a:rPr lang="en-US" sz="12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/>
                          </a:rPr>
                          <m:t>𝜋</m:t>
                        </m:r>
                      </m:sup>
                    </m:sSup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(</m:t>
                    </m:r>
                    <m:r>
                      <a:rPr lang="en-US" sz="12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cs typeface="Calibri"/>
                      </a:rPr>
                      <m:t>𝑠</m:t>
                    </m:r>
                  </m:oMath>
                </a14:m>
                <a:r>
                  <a:rPr lang="en-US" sz="1200" dirty="0">
                    <a:solidFill>
                      <a:srgbClr val="0000FF"/>
                    </a:solidFill>
                    <a:latin typeface="Calibri"/>
                    <a:cs typeface="Calibri"/>
                  </a:rPr>
                  <a:t>)</a:t>
                </a:r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48F11D0-7F86-4553-82AC-1973BBEF6E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7158" y="2974339"/>
                <a:ext cx="556178" cy="276999"/>
              </a:xfrm>
              <a:prstGeom prst="rect">
                <a:avLst/>
              </a:prstGeom>
              <a:blipFill>
                <a:blip r:embed="rId17"/>
                <a:stretch>
                  <a:fillRect t="-2222" r="-1099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C9A6F70-884B-4761-BD20-3D0A1240DCC4}"/>
                  </a:ext>
                </a:extLst>
              </p:cNvPr>
              <p:cNvSpPr/>
              <p:nvPr/>
            </p:nvSpPr>
            <p:spPr>
              <a:xfrm>
                <a:off x="6727708" y="3545480"/>
                <a:ext cx="5401479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⟵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pt-BR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[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pt-BR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),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C9A6F70-884B-4761-BD20-3D0A1240DC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7708" y="3545480"/>
                <a:ext cx="5401479" cy="76450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4703A88-7553-4BE0-83F8-F55B858499F5}"/>
                  </a:ext>
                </a:extLst>
              </p:cNvPr>
              <p:cNvSpPr/>
              <p:nvPr/>
            </p:nvSpPr>
            <p:spPr>
              <a:xfrm>
                <a:off x="6472497" y="2547266"/>
                <a:ext cx="5719503" cy="1153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Initialize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p>
                    </m:sSubSup>
                    <m:d>
                      <m:dPr>
                        <m:ctrlP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  <m:r>
                      <a:rPr 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6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all states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Repeat until convergence: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// While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t-BR" sz="16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pt-BR" sz="16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pt-BR" sz="1600" i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</m:lim>
                        </m:limLow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</m:sSubSup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rgbClr val="0000FF"/>
                            </a:solidFill>
                            <a:latin typeface="Calibri"/>
                            <a:cs typeface="Calibri"/>
                          </a:rPr>
                          <m:t>)</m:t>
                        </m:r>
                        <m:r>
                          <a:rPr lang="en-US" sz="1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</m:t>
                            </m:r>
                          </m:sup>
                        </m:sSubSup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rgbClr val="0000FF"/>
                            </a:solidFill>
                            <a:latin typeface="Calibri"/>
                            <a:cs typeface="Calibri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1600" b="0" i="0" dirty="0" smtClean="0">
                            <a:solidFill>
                              <a:srgbClr val="0000FF"/>
                            </a:solidFill>
                            <a:latin typeface="Calibri"/>
                            <a:cs typeface="Calibri"/>
                          </a:rPr>
                          <m:t>|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𝜀</m:t>
                        </m:r>
                        <m:r>
                          <a:rPr lang="en-US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≈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.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00001</m:t>
                        </m:r>
                      </m:e>
                    </m:func>
                  </m:oMath>
                </a14:m>
                <a:endParaRPr lang="en-US" sz="1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each state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4703A88-7553-4BE0-83F8-F55B858499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2497" y="2547266"/>
                <a:ext cx="5719503" cy="1153136"/>
              </a:xfrm>
              <a:prstGeom prst="rect">
                <a:avLst/>
              </a:prstGeom>
              <a:blipFill>
                <a:blip r:embed="rId19"/>
                <a:stretch>
                  <a:fillRect l="-640" t="-158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418F7E6-D442-4E7A-8BAD-C0FE746A33C3}"/>
              </a:ext>
            </a:extLst>
          </p:cNvPr>
          <p:cNvSpPr/>
          <p:nvPr/>
        </p:nvSpPr>
        <p:spPr>
          <a:xfrm>
            <a:off x="6351375" y="2348032"/>
            <a:ext cx="5715000" cy="2565494"/>
          </a:xfrm>
          <a:custGeom>
            <a:avLst/>
            <a:gdLst>
              <a:gd name="connsiteX0" fmla="*/ 0 w 5715000"/>
              <a:gd name="connsiteY0" fmla="*/ 427591 h 2565494"/>
              <a:gd name="connsiteX1" fmla="*/ 427591 w 5715000"/>
              <a:gd name="connsiteY1" fmla="*/ 0 h 2565494"/>
              <a:gd name="connsiteX2" fmla="*/ 821776 w 5715000"/>
              <a:gd name="connsiteY2" fmla="*/ 0 h 2565494"/>
              <a:gd name="connsiteX3" fmla="*/ 1215961 w 5715000"/>
              <a:gd name="connsiteY3" fmla="*/ 0 h 2565494"/>
              <a:gd name="connsiteX4" fmla="*/ 1707343 w 5715000"/>
              <a:gd name="connsiteY4" fmla="*/ 0 h 2565494"/>
              <a:gd name="connsiteX5" fmla="*/ 2295921 w 5715000"/>
              <a:gd name="connsiteY5" fmla="*/ 0 h 2565494"/>
              <a:gd name="connsiteX6" fmla="*/ 2690106 w 5715000"/>
              <a:gd name="connsiteY6" fmla="*/ 0 h 2565494"/>
              <a:gd name="connsiteX7" fmla="*/ 3230086 w 5715000"/>
              <a:gd name="connsiteY7" fmla="*/ 0 h 2565494"/>
              <a:gd name="connsiteX8" fmla="*/ 3721468 w 5715000"/>
              <a:gd name="connsiteY8" fmla="*/ 0 h 2565494"/>
              <a:gd name="connsiteX9" fmla="*/ 4212849 w 5715000"/>
              <a:gd name="connsiteY9" fmla="*/ 0 h 2565494"/>
              <a:gd name="connsiteX10" fmla="*/ 4607034 w 5715000"/>
              <a:gd name="connsiteY10" fmla="*/ 0 h 2565494"/>
              <a:gd name="connsiteX11" fmla="*/ 5287409 w 5715000"/>
              <a:gd name="connsiteY11" fmla="*/ 0 h 2565494"/>
              <a:gd name="connsiteX12" fmla="*/ 5715000 w 5715000"/>
              <a:gd name="connsiteY12" fmla="*/ 427591 h 2565494"/>
              <a:gd name="connsiteX13" fmla="*/ 5715000 w 5715000"/>
              <a:gd name="connsiteY13" fmla="*/ 980592 h 2565494"/>
              <a:gd name="connsiteX14" fmla="*/ 5715000 w 5715000"/>
              <a:gd name="connsiteY14" fmla="*/ 1499387 h 2565494"/>
              <a:gd name="connsiteX15" fmla="*/ 5715000 w 5715000"/>
              <a:gd name="connsiteY15" fmla="*/ 2137903 h 2565494"/>
              <a:gd name="connsiteX16" fmla="*/ 5287409 w 5715000"/>
              <a:gd name="connsiteY16" fmla="*/ 2565494 h 2565494"/>
              <a:gd name="connsiteX17" fmla="*/ 4796027 w 5715000"/>
              <a:gd name="connsiteY17" fmla="*/ 2565494 h 2565494"/>
              <a:gd name="connsiteX18" fmla="*/ 4304646 w 5715000"/>
              <a:gd name="connsiteY18" fmla="*/ 2565494 h 2565494"/>
              <a:gd name="connsiteX19" fmla="*/ 3764666 w 5715000"/>
              <a:gd name="connsiteY19" fmla="*/ 2565494 h 2565494"/>
              <a:gd name="connsiteX20" fmla="*/ 3127490 w 5715000"/>
              <a:gd name="connsiteY20" fmla="*/ 2565494 h 2565494"/>
              <a:gd name="connsiteX21" fmla="*/ 2733305 w 5715000"/>
              <a:gd name="connsiteY21" fmla="*/ 2565494 h 2565494"/>
              <a:gd name="connsiteX22" fmla="*/ 2241923 w 5715000"/>
              <a:gd name="connsiteY22" fmla="*/ 2565494 h 2565494"/>
              <a:gd name="connsiteX23" fmla="*/ 1847738 w 5715000"/>
              <a:gd name="connsiteY23" fmla="*/ 2565494 h 2565494"/>
              <a:gd name="connsiteX24" fmla="*/ 1453553 w 5715000"/>
              <a:gd name="connsiteY24" fmla="*/ 2565494 h 2565494"/>
              <a:gd name="connsiteX25" fmla="*/ 1010769 w 5715000"/>
              <a:gd name="connsiteY25" fmla="*/ 2565494 h 2565494"/>
              <a:gd name="connsiteX26" fmla="*/ 427591 w 5715000"/>
              <a:gd name="connsiteY26" fmla="*/ 2565494 h 2565494"/>
              <a:gd name="connsiteX27" fmla="*/ 0 w 5715000"/>
              <a:gd name="connsiteY27" fmla="*/ 2137903 h 2565494"/>
              <a:gd name="connsiteX28" fmla="*/ 0 w 5715000"/>
              <a:gd name="connsiteY28" fmla="*/ 1619108 h 2565494"/>
              <a:gd name="connsiteX29" fmla="*/ 0 w 5715000"/>
              <a:gd name="connsiteY29" fmla="*/ 1066107 h 2565494"/>
              <a:gd name="connsiteX30" fmla="*/ 0 w 5715000"/>
              <a:gd name="connsiteY30" fmla="*/ 427591 h 25654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715000" h="2565494" extrusionOk="0">
                <a:moveTo>
                  <a:pt x="0" y="427591"/>
                </a:moveTo>
                <a:cubicBezTo>
                  <a:pt x="6872" y="185425"/>
                  <a:pt x="126545" y="-16403"/>
                  <a:pt x="427591" y="0"/>
                </a:cubicBezTo>
                <a:cubicBezTo>
                  <a:pt x="522594" y="-37095"/>
                  <a:pt x="714223" y="31380"/>
                  <a:pt x="821776" y="0"/>
                </a:cubicBezTo>
                <a:cubicBezTo>
                  <a:pt x="929329" y="-31380"/>
                  <a:pt x="1083538" y="42221"/>
                  <a:pt x="1215961" y="0"/>
                </a:cubicBezTo>
                <a:cubicBezTo>
                  <a:pt x="1348384" y="-42221"/>
                  <a:pt x="1579706" y="55258"/>
                  <a:pt x="1707343" y="0"/>
                </a:cubicBezTo>
                <a:cubicBezTo>
                  <a:pt x="1834980" y="-55258"/>
                  <a:pt x="2028021" y="10980"/>
                  <a:pt x="2295921" y="0"/>
                </a:cubicBezTo>
                <a:cubicBezTo>
                  <a:pt x="2563821" y="-10980"/>
                  <a:pt x="2599873" y="33729"/>
                  <a:pt x="2690106" y="0"/>
                </a:cubicBezTo>
                <a:cubicBezTo>
                  <a:pt x="2780339" y="-33729"/>
                  <a:pt x="3080604" y="44921"/>
                  <a:pt x="3230086" y="0"/>
                </a:cubicBezTo>
                <a:cubicBezTo>
                  <a:pt x="3379568" y="-44921"/>
                  <a:pt x="3595433" y="11046"/>
                  <a:pt x="3721468" y="0"/>
                </a:cubicBezTo>
                <a:cubicBezTo>
                  <a:pt x="3847503" y="-11046"/>
                  <a:pt x="4090175" y="42606"/>
                  <a:pt x="4212849" y="0"/>
                </a:cubicBezTo>
                <a:cubicBezTo>
                  <a:pt x="4335523" y="-42606"/>
                  <a:pt x="4513113" y="28962"/>
                  <a:pt x="4607034" y="0"/>
                </a:cubicBezTo>
                <a:cubicBezTo>
                  <a:pt x="4700956" y="-28962"/>
                  <a:pt x="5107280" y="67098"/>
                  <a:pt x="5287409" y="0"/>
                </a:cubicBezTo>
                <a:cubicBezTo>
                  <a:pt x="5544182" y="35650"/>
                  <a:pt x="5721583" y="196221"/>
                  <a:pt x="5715000" y="427591"/>
                </a:cubicBezTo>
                <a:cubicBezTo>
                  <a:pt x="5727335" y="691391"/>
                  <a:pt x="5655432" y="717022"/>
                  <a:pt x="5715000" y="980592"/>
                </a:cubicBezTo>
                <a:cubicBezTo>
                  <a:pt x="5774568" y="1244162"/>
                  <a:pt x="5684481" y="1281212"/>
                  <a:pt x="5715000" y="1499387"/>
                </a:cubicBezTo>
                <a:cubicBezTo>
                  <a:pt x="5745519" y="1717562"/>
                  <a:pt x="5651354" y="1923133"/>
                  <a:pt x="5715000" y="2137903"/>
                </a:cubicBezTo>
                <a:cubicBezTo>
                  <a:pt x="5746418" y="2365595"/>
                  <a:pt x="5472618" y="2534510"/>
                  <a:pt x="5287409" y="2565494"/>
                </a:cubicBezTo>
                <a:cubicBezTo>
                  <a:pt x="5070970" y="2567672"/>
                  <a:pt x="4894756" y="2543349"/>
                  <a:pt x="4796027" y="2565494"/>
                </a:cubicBezTo>
                <a:cubicBezTo>
                  <a:pt x="4697298" y="2587639"/>
                  <a:pt x="4476015" y="2541144"/>
                  <a:pt x="4304646" y="2565494"/>
                </a:cubicBezTo>
                <a:cubicBezTo>
                  <a:pt x="4133277" y="2589844"/>
                  <a:pt x="3953864" y="2540414"/>
                  <a:pt x="3764666" y="2565494"/>
                </a:cubicBezTo>
                <a:cubicBezTo>
                  <a:pt x="3575468" y="2590574"/>
                  <a:pt x="3317521" y="2535968"/>
                  <a:pt x="3127490" y="2565494"/>
                </a:cubicBezTo>
                <a:cubicBezTo>
                  <a:pt x="2937459" y="2595020"/>
                  <a:pt x="2876228" y="2556252"/>
                  <a:pt x="2733305" y="2565494"/>
                </a:cubicBezTo>
                <a:cubicBezTo>
                  <a:pt x="2590383" y="2574736"/>
                  <a:pt x="2383239" y="2520997"/>
                  <a:pt x="2241923" y="2565494"/>
                </a:cubicBezTo>
                <a:cubicBezTo>
                  <a:pt x="2100607" y="2609991"/>
                  <a:pt x="1943020" y="2559416"/>
                  <a:pt x="1847738" y="2565494"/>
                </a:cubicBezTo>
                <a:cubicBezTo>
                  <a:pt x="1752456" y="2571572"/>
                  <a:pt x="1564883" y="2542732"/>
                  <a:pt x="1453553" y="2565494"/>
                </a:cubicBezTo>
                <a:cubicBezTo>
                  <a:pt x="1342224" y="2588256"/>
                  <a:pt x="1231180" y="2515092"/>
                  <a:pt x="1010769" y="2565494"/>
                </a:cubicBezTo>
                <a:cubicBezTo>
                  <a:pt x="790358" y="2615896"/>
                  <a:pt x="662890" y="2549375"/>
                  <a:pt x="427591" y="2565494"/>
                </a:cubicBezTo>
                <a:cubicBezTo>
                  <a:pt x="163970" y="2507995"/>
                  <a:pt x="-60231" y="2367905"/>
                  <a:pt x="0" y="2137903"/>
                </a:cubicBezTo>
                <a:cubicBezTo>
                  <a:pt x="-39381" y="1904746"/>
                  <a:pt x="59720" y="1789913"/>
                  <a:pt x="0" y="1619108"/>
                </a:cubicBezTo>
                <a:cubicBezTo>
                  <a:pt x="-59720" y="1448304"/>
                  <a:pt x="26806" y="1258710"/>
                  <a:pt x="0" y="1066107"/>
                </a:cubicBezTo>
                <a:cubicBezTo>
                  <a:pt x="-26806" y="873504"/>
                  <a:pt x="2707" y="591308"/>
                  <a:pt x="0" y="427591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82505698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8EC45F4-1FFA-4C06-B401-131131CCAFFD}"/>
                  </a:ext>
                </a:extLst>
              </p:cNvPr>
              <p:cNvSpPr/>
              <p:nvPr/>
            </p:nvSpPr>
            <p:spPr>
              <a:xfrm>
                <a:off x="9246899" y="4518670"/>
                <a:ext cx="138871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16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8EC45F4-1FFA-4C06-B401-131131CCAF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6899" y="4518670"/>
                <a:ext cx="1388713" cy="338554"/>
              </a:xfrm>
              <a:prstGeom prst="rect">
                <a:avLst/>
              </a:prstGeom>
              <a:blipFill>
                <a:blip r:embed="rId20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Left Brace 53">
            <a:extLst>
              <a:ext uri="{FF2B5EF4-FFF2-40B4-BE49-F238E27FC236}">
                <a16:creationId xmlns:a16="http://schemas.microsoft.com/office/drawing/2014/main" id="{61560381-F159-4EEC-B66F-BBF41EF20EFE}"/>
              </a:ext>
            </a:extLst>
          </p:cNvPr>
          <p:cNvSpPr/>
          <p:nvPr/>
        </p:nvSpPr>
        <p:spPr>
          <a:xfrm rot="16200000">
            <a:off x="9839687" y="2453360"/>
            <a:ext cx="203137" cy="3962400"/>
          </a:xfrm>
          <a:prstGeom prst="leftBrace">
            <a:avLst>
              <a:gd name="adj1" fmla="val 8333"/>
              <a:gd name="adj2" fmla="val 50735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A2E9C3C-97CF-49BD-AB0B-82B31E491A8E}"/>
                  </a:ext>
                </a:extLst>
              </p:cNvPr>
              <p:cNvSpPr/>
              <p:nvPr/>
            </p:nvSpPr>
            <p:spPr>
              <a:xfrm>
                <a:off x="486002" y="1173022"/>
                <a:ext cx="5202065" cy="6151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p>
                          <m:r>
                            <a:rPr lang="en-US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sup>
                      </m:sSup>
                      <m:r>
                        <a:rPr lang="en-US" sz="1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sz="1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m:rPr>
                          <m:nor/>
                        </m:rPr>
                        <a:rPr lang="en-US" sz="1400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m:t>)</m:t>
                      </m:r>
                      <m:r>
                        <a:rPr lang="en-US" sz="1400" b="0" i="1" dirty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sSup>
                        <m:sSupPr>
                          <m:ctrlPr>
                            <a:rPr lang="pt-BR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𝑄</m:t>
                          </m:r>
                        </m:e>
                        <m:sup>
                          <m:r>
                            <a:rPr lang="pt-BR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sup>
                      </m:sSup>
                      <m:d>
                        <m:dPr>
                          <m:ctrlPr>
                            <a:rPr lang="en-US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US" sz="1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14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400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14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1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1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pt-BR" sz="140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  <m:r>
                                <a:rPr lang="en-US" sz="1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sz="1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1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  <a:cs typeface="Calibri"/>
                            </a:rPr>
                            <m:t>[</m:t>
                          </m:r>
                          <m:r>
                            <a:rPr lang="en-US" sz="14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1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pt-BR" sz="140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  <m:r>
                                <a:rPr lang="en-US" sz="1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sz="1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1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),</m:t>
                              </m:r>
                              <m:sSup>
                                <m:sSupPr>
                                  <m:ctrlPr>
                                    <a:rPr lang="en-US" sz="1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1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1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14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sz="1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sz="1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1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1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1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sz="1400" i="1"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7A2E9C3C-97CF-49BD-AB0B-82B31E491A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002" y="1173022"/>
                <a:ext cx="5202065" cy="615168"/>
              </a:xfrm>
              <a:prstGeom prst="rect">
                <a:avLst/>
              </a:prstGeom>
              <a:blipFill>
                <a:blip r:embed="rId21"/>
                <a:stretch>
                  <a:fillRect t="-115842" b="-166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699D7611-6A30-4684-92D7-56BF30254BF2}"/>
              </a:ext>
            </a:extLst>
          </p:cNvPr>
          <p:cNvSpPr txBox="1"/>
          <p:nvPr/>
        </p:nvSpPr>
        <p:spPr>
          <a:xfrm>
            <a:off x="7767519" y="1602463"/>
            <a:ext cx="29602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  <a:latin typeface="Calibri"/>
                <a:cs typeface="Calibri"/>
              </a:rPr>
              <a:t>Iterative Approach</a:t>
            </a:r>
          </a:p>
        </p:txBody>
      </p:sp>
    </p:spTree>
    <p:extLst>
      <p:ext uri="{BB962C8B-B14F-4D97-AF65-F5344CB8AC3E}">
        <p14:creationId xmlns:p14="http://schemas.microsoft.com/office/powerpoint/2010/main" val="25826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338EF-04E9-488A-B8B9-8325E70EA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Value Iteration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C9A6F70-884B-4761-BD20-3D0A1240DCC4}"/>
                  </a:ext>
                </a:extLst>
              </p:cNvPr>
              <p:cNvSpPr/>
              <p:nvPr/>
            </p:nvSpPr>
            <p:spPr>
              <a:xfrm>
                <a:off x="6027121" y="2931942"/>
                <a:ext cx="5201424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⟵</m:t>
                      </m:r>
                      <m:limLow>
                        <m:limLowPr>
                          <m:ctrlP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en-US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max</m:t>
                          </m:r>
                        </m:e>
                        <m:lim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</m:lim>
                      </m:limLow>
                      <m:nary>
                        <m:naryPr>
                          <m:chr m:val="∑"/>
                          <m:supHide m:val="on"/>
                          <m:ctrlPr>
                            <a:rPr lang="pt-BR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)[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7C9A6F70-884B-4761-BD20-3D0A1240DC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121" y="2931942"/>
                <a:ext cx="5201424" cy="76450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4703A88-7553-4BE0-83F8-F55B858499F5}"/>
                  </a:ext>
                </a:extLst>
              </p:cNvPr>
              <p:cNvSpPr/>
              <p:nvPr/>
            </p:nvSpPr>
            <p:spPr>
              <a:xfrm>
                <a:off x="6033245" y="1917659"/>
                <a:ext cx="5719503" cy="115313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Initialize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16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  <m:r>
                      <a:rPr 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1600" dirty="0">
                    <a:solidFill>
                      <a:srgbClr val="0000FF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all states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Repeat until convergence: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  <a:p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     // While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pt-BR" sz="160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pt-BR" sz="160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pt-BR" sz="1600" i="0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Calibri" panose="020F0502020204030204" pitchFamily="34" charset="0"/>
                              </a:rPr>
                              <m:t>𝑠</m:t>
                            </m:r>
                          </m:lim>
                        </m:limLow>
                      </m:fName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  <m:sup>
                            <m:r>
                              <a:rPr lang="en-US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rgbClr val="0000FF"/>
                            </a:solidFill>
                            <a:latin typeface="Calibri"/>
                            <a:cs typeface="Calibri"/>
                          </a:rPr>
                          <m:t>)</m:t>
                        </m:r>
                        <m:r>
                          <a:rPr lang="en-US" sz="1600" b="0" i="1" dirty="0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600" b="0" i="1" smtClean="0">
                                <a:solidFill>
                                  <a:srgbClr val="0000FF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(</m:t>
                        </m:r>
                        <m:r>
                          <a:rPr lang="en-US" sz="1600" i="1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𝑠</m:t>
                        </m:r>
                        <m:r>
                          <m:rPr>
                            <m:nor/>
                          </m:rPr>
                          <a:rPr lang="en-US" sz="1600" dirty="0">
                            <a:solidFill>
                              <a:srgbClr val="0000FF"/>
                            </a:solidFill>
                            <a:latin typeface="Calibri"/>
                            <a:cs typeface="Calibri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1600" b="0" i="0" dirty="0" smtClean="0">
                            <a:solidFill>
                              <a:srgbClr val="0000FF"/>
                            </a:solidFill>
                            <a:latin typeface="Calibri"/>
                            <a:cs typeface="Calibri"/>
                          </a:rPr>
                          <m:t>|</m:t>
                        </m:r>
                        <m:r>
                          <a:rPr lang="en-US" sz="1600" b="0" i="1" smtClean="0"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)</m:t>
                        </m:r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&gt;</m:t>
                        </m:r>
                        <m:r>
                          <a:rPr lang="en-US" sz="1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𝜀</m:t>
                        </m:r>
                        <m:r>
                          <a:rPr lang="en-US" sz="1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≈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.</m:t>
                        </m:r>
                        <m:r>
                          <a:rPr lang="en-US" sz="1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alibri" panose="020F0502020204030204" pitchFamily="34" charset="0"/>
                          </a:rPr>
                          <m:t>00001</m:t>
                        </m:r>
                      </m:e>
                    </m:func>
                  </m:oMath>
                </a14:m>
                <a:endParaRPr lang="en-US" sz="1600" dirty="0">
                  <a:solidFill>
                    <a:srgbClr val="FF0000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 indent="-342900">
                  <a:buFont typeface="Arial" panose="020B0604020202020204" pitchFamily="34" charset="0"/>
                  <a:buChar char="•"/>
                </a:pPr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For each state </a:t>
                </a:r>
                <a14:m>
                  <m:oMath xmlns:m="http://schemas.openxmlformats.org/officeDocument/2006/math">
                    <m:r>
                      <a:rPr lang="en-US" sz="16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sz="16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:</a:t>
                </a: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4703A88-7553-4BE0-83F8-F55B858499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3245" y="1917659"/>
                <a:ext cx="5719503" cy="1153136"/>
              </a:xfrm>
              <a:prstGeom prst="rect">
                <a:avLst/>
              </a:prstGeom>
              <a:blipFill>
                <a:blip r:embed="rId3"/>
                <a:stretch>
                  <a:fillRect l="-640" t="-1587"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418F7E6-D442-4E7A-8BAD-C0FE746A33C3}"/>
              </a:ext>
            </a:extLst>
          </p:cNvPr>
          <p:cNvSpPr/>
          <p:nvPr/>
        </p:nvSpPr>
        <p:spPr>
          <a:xfrm>
            <a:off x="5768406" y="1894652"/>
            <a:ext cx="5898004" cy="2372547"/>
          </a:xfrm>
          <a:custGeom>
            <a:avLst/>
            <a:gdLst>
              <a:gd name="connsiteX0" fmla="*/ 0 w 5898004"/>
              <a:gd name="connsiteY0" fmla="*/ 395432 h 2372547"/>
              <a:gd name="connsiteX1" fmla="*/ 395432 w 5898004"/>
              <a:gd name="connsiteY1" fmla="*/ 0 h 2372547"/>
              <a:gd name="connsiteX2" fmla="*/ 809678 w 5898004"/>
              <a:gd name="connsiteY2" fmla="*/ 0 h 2372547"/>
              <a:gd name="connsiteX3" fmla="*/ 1223924 w 5898004"/>
              <a:gd name="connsiteY3" fmla="*/ 0 h 2372547"/>
              <a:gd name="connsiteX4" fmla="*/ 1740312 w 5898004"/>
              <a:gd name="connsiteY4" fmla="*/ 0 h 2372547"/>
              <a:gd name="connsiteX5" fmla="*/ 2358844 w 5898004"/>
              <a:gd name="connsiteY5" fmla="*/ 0 h 2372547"/>
              <a:gd name="connsiteX6" fmla="*/ 2773089 w 5898004"/>
              <a:gd name="connsiteY6" fmla="*/ 0 h 2372547"/>
              <a:gd name="connsiteX7" fmla="*/ 3340549 w 5898004"/>
              <a:gd name="connsiteY7" fmla="*/ 0 h 2372547"/>
              <a:gd name="connsiteX8" fmla="*/ 3856938 w 5898004"/>
              <a:gd name="connsiteY8" fmla="*/ 0 h 2372547"/>
              <a:gd name="connsiteX9" fmla="*/ 4373327 w 5898004"/>
              <a:gd name="connsiteY9" fmla="*/ 0 h 2372547"/>
              <a:gd name="connsiteX10" fmla="*/ 4787572 w 5898004"/>
              <a:gd name="connsiteY10" fmla="*/ 0 h 2372547"/>
              <a:gd name="connsiteX11" fmla="*/ 5502572 w 5898004"/>
              <a:gd name="connsiteY11" fmla="*/ 0 h 2372547"/>
              <a:gd name="connsiteX12" fmla="*/ 5898004 w 5898004"/>
              <a:gd name="connsiteY12" fmla="*/ 395432 h 2372547"/>
              <a:gd name="connsiteX13" fmla="*/ 5898004 w 5898004"/>
              <a:gd name="connsiteY13" fmla="*/ 906843 h 2372547"/>
              <a:gd name="connsiteX14" fmla="*/ 5898004 w 5898004"/>
              <a:gd name="connsiteY14" fmla="*/ 1386620 h 2372547"/>
              <a:gd name="connsiteX15" fmla="*/ 5898004 w 5898004"/>
              <a:gd name="connsiteY15" fmla="*/ 1977115 h 2372547"/>
              <a:gd name="connsiteX16" fmla="*/ 5502572 w 5898004"/>
              <a:gd name="connsiteY16" fmla="*/ 2372547 h 2372547"/>
              <a:gd name="connsiteX17" fmla="*/ 4986183 w 5898004"/>
              <a:gd name="connsiteY17" fmla="*/ 2372547 h 2372547"/>
              <a:gd name="connsiteX18" fmla="*/ 4469795 w 5898004"/>
              <a:gd name="connsiteY18" fmla="*/ 2372547 h 2372547"/>
              <a:gd name="connsiteX19" fmla="*/ 3902335 w 5898004"/>
              <a:gd name="connsiteY19" fmla="*/ 2372547 h 2372547"/>
              <a:gd name="connsiteX20" fmla="*/ 3232732 w 5898004"/>
              <a:gd name="connsiteY20" fmla="*/ 2372547 h 2372547"/>
              <a:gd name="connsiteX21" fmla="*/ 2818486 w 5898004"/>
              <a:gd name="connsiteY21" fmla="*/ 2372547 h 2372547"/>
              <a:gd name="connsiteX22" fmla="*/ 2302098 w 5898004"/>
              <a:gd name="connsiteY22" fmla="*/ 2372547 h 2372547"/>
              <a:gd name="connsiteX23" fmla="*/ 1887852 w 5898004"/>
              <a:gd name="connsiteY23" fmla="*/ 2372547 h 2372547"/>
              <a:gd name="connsiteX24" fmla="*/ 1473606 w 5898004"/>
              <a:gd name="connsiteY24" fmla="*/ 2372547 h 2372547"/>
              <a:gd name="connsiteX25" fmla="*/ 1008289 w 5898004"/>
              <a:gd name="connsiteY25" fmla="*/ 2372547 h 2372547"/>
              <a:gd name="connsiteX26" fmla="*/ 395432 w 5898004"/>
              <a:gd name="connsiteY26" fmla="*/ 2372547 h 2372547"/>
              <a:gd name="connsiteX27" fmla="*/ 0 w 5898004"/>
              <a:gd name="connsiteY27" fmla="*/ 1977115 h 2372547"/>
              <a:gd name="connsiteX28" fmla="*/ 0 w 5898004"/>
              <a:gd name="connsiteY28" fmla="*/ 1497338 h 2372547"/>
              <a:gd name="connsiteX29" fmla="*/ 0 w 5898004"/>
              <a:gd name="connsiteY29" fmla="*/ 985927 h 2372547"/>
              <a:gd name="connsiteX30" fmla="*/ 0 w 5898004"/>
              <a:gd name="connsiteY30" fmla="*/ 395432 h 2372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898004" h="2372547" extrusionOk="0">
                <a:moveTo>
                  <a:pt x="0" y="395432"/>
                </a:moveTo>
                <a:cubicBezTo>
                  <a:pt x="34342" y="146985"/>
                  <a:pt x="167863" y="-2320"/>
                  <a:pt x="395432" y="0"/>
                </a:cubicBezTo>
                <a:cubicBezTo>
                  <a:pt x="573743" y="-16657"/>
                  <a:pt x="613115" y="46578"/>
                  <a:pt x="809678" y="0"/>
                </a:cubicBezTo>
                <a:cubicBezTo>
                  <a:pt x="1006241" y="-46578"/>
                  <a:pt x="1107655" y="34051"/>
                  <a:pt x="1223924" y="0"/>
                </a:cubicBezTo>
                <a:cubicBezTo>
                  <a:pt x="1340193" y="-34051"/>
                  <a:pt x="1525782" y="61536"/>
                  <a:pt x="1740312" y="0"/>
                </a:cubicBezTo>
                <a:cubicBezTo>
                  <a:pt x="1954842" y="-61536"/>
                  <a:pt x="2231636" y="8008"/>
                  <a:pt x="2358844" y="0"/>
                </a:cubicBezTo>
                <a:cubicBezTo>
                  <a:pt x="2486052" y="-8008"/>
                  <a:pt x="2604748" y="20248"/>
                  <a:pt x="2773089" y="0"/>
                </a:cubicBezTo>
                <a:cubicBezTo>
                  <a:pt x="2941430" y="-20248"/>
                  <a:pt x="3067817" y="17280"/>
                  <a:pt x="3340549" y="0"/>
                </a:cubicBezTo>
                <a:cubicBezTo>
                  <a:pt x="3613281" y="-17280"/>
                  <a:pt x="3704341" y="32981"/>
                  <a:pt x="3856938" y="0"/>
                </a:cubicBezTo>
                <a:cubicBezTo>
                  <a:pt x="4009535" y="-32981"/>
                  <a:pt x="4246932" y="16746"/>
                  <a:pt x="4373327" y="0"/>
                </a:cubicBezTo>
                <a:cubicBezTo>
                  <a:pt x="4499722" y="-16746"/>
                  <a:pt x="4658048" y="30106"/>
                  <a:pt x="4787572" y="0"/>
                </a:cubicBezTo>
                <a:cubicBezTo>
                  <a:pt x="4917096" y="-30106"/>
                  <a:pt x="5316524" y="42333"/>
                  <a:pt x="5502572" y="0"/>
                </a:cubicBezTo>
                <a:cubicBezTo>
                  <a:pt x="5748120" y="46952"/>
                  <a:pt x="5932396" y="202026"/>
                  <a:pt x="5898004" y="395432"/>
                </a:cubicBezTo>
                <a:cubicBezTo>
                  <a:pt x="5953012" y="646439"/>
                  <a:pt x="5890621" y="767818"/>
                  <a:pt x="5898004" y="906843"/>
                </a:cubicBezTo>
                <a:cubicBezTo>
                  <a:pt x="5905387" y="1045868"/>
                  <a:pt x="5864207" y="1251392"/>
                  <a:pt x="5898004" y="1386620"/>
                </a:cubicBezTo>
                <a:cubicBezTo>
                  <a:pt x="5931801" y="1521848"/>
                  <a:pt x="5838776" y="1821597"/>
                  <a:pt x="5898004" y="1977115"/>
                </a:cubicBezTo>
                <a:cubicBezTo>
                  <a:pt x="5913603" y="2191306"/>
                  <a:pt x="5678125" y="2346492"/>
                  <a:pt x="5502572" y="2372547"/>
                </a:cubicBezTo>
                <a:cubicBezTo>
                  <a:pt x="5349320" y="2404482"/>
                  <a:pt x="5235874" y="2336815"/>
                  <a:pt x="4986183" y="2372547"/>
                </a:cubicBezTo>
                <a:cubicBezTo>
                  <a:pt x="4736492" y="2408279"/>
                  <a:pt x="4666083" y="2316125"/>
                  <a:pt x="4469795" y="2372547"/>
                </a:cubicBezTo>
                <a:cubicBezTo>
                  <a:pt x="4273507" y="2428969"/>
                  <a:pt x="4159469" y="2359671"/>
                  <a:pt x="3902335" y="2372547"/>
                </a:cubicBezTo>
                <a:cubicBezTo>
                  <a:pt x="3645201" y="2385423"/>
                  <a:pt x="3461570" y="2311952"/>
                  <a:pt x="3232732" y="2372547"/>
                </a:cubicBezTo>
                <a:cubicBezTo>
                  <a:pt x="3003894" y="2433142"/>
                  <a:pt x="2965228" y="2344252"/>
                  <a:pt x="2818486" y="2372547"/>
                </a:cubicBezTo>
                <a:cubicBezTo>
                  <a:pt x="2671744" y="2400842"/>
                  <a:pt x="2409794" y="2326049"/>
                  <a:pt x="2302098" y="2372547"/>
                </a:cubicBezTo>
                <a:cubicBezTo>
                  <a:pt x="2194402" y="2419045"/>
                  <a:pt x="2068672" y="2336468"/>
                  <a:pt x="1887852" y="2372547"/>
                </a:cubicBezTo>
                <a:cubicBezTo>
                  <a:pt x="1707032" y="2408626"/>
                  <a:pt x="1571320" y="2369170"/>
                  <a:pt x="1473606" y="2372547"/>
                </a:cubicBezTo>
                <a:cubicBezTo>
                  <a:pt x="1375892" y="2375924"/>
                  <a:pt x="1228936" y="2370603"/>
                  <a:pt x="1008289" y="2372547"/>
                </a:cubicBezTo>
                <a:cubicBezTo>
                  <a:pt x="787642" y="2374491"/>
                  <a:pt x="524847" y="2328829"/>
                  <a:pt x="395432" y="2372547"/>
                </a:cubicBezTo>
                <a:cubicBezTo>
                  <a:pt x="157633" y="2331921"/>
                  <a:pt x="-26027" y="2192849"/>
                  <a:pt x="0" y="1977115"/>
                </a:cubicBezTo>
                <a:cubicBezTo>
                  <a:pt x="-2291" y="1793118"/>
                  <a:pt x="57256" y="1624144"/>
                  <a:pt x="0" y="1497338"/>
                </a:cubicBezTo>
                <a:cubicBezTo>
                  <a:pt x="-57256" y="1370532"/>
                  <a:pt x="31900" y="1184563"/>
                  <a:pt x="0" y="985927"/>
                </a:cubicBezTo>
                <a:cubicBezTo>
                  <a:pt x="-31900" y="787291"/>
                  <a:pt x="35669" y="550723"/>
                  <a:pt x="0" y="395432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82505698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8EC45F4-1FFA-4C06-B401-131131CCAFFD}"/>
                  </a:ext>
                </a:extLst>
              </p:cNvPr>
              <p:cNvSpPr/>
              <p:nvPr/>
            </p:nvSpPr>
            <p:spPr>
              <a:xfrm>
                <a:off x="8746104" y="3898533"/>
                <a:ext cx="1112549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C8EC45F4-1FFA-4C06-B401-131131CCAF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6104" y="3898533"/>
                <a:ext cx="1112549" cy="338554"/>
              </a:xfrm>
              <a:prstGeom prst="rect">
                <a:avLst/>
              </a:prstGeom>
              <a:blipFill>
                <a:blip r:embed="rId4"/>
                <a:stretch>
                  <a:fillRect b="-12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4" name="Left Brace 53">
            <a:extLst>
              <a:ext uri="{FF2B5EF4-FFF2-40B4-BE49-F238E27FC236}">
                <a16:creationId xmlns:a16="http://schemas.microsoft.com/office/drawing/2014/main" id="{61560381-F159-4EEC-B66F-BBF41EF20EFE}"/>
              </a:ext>
            </a:extLst>
          </p:cNvPr>
          <p:cNvSpPr/>
          <p:nvPr/>
        </p:nvSpPr>
        <p:spPr>
          <a:xfrm rot="16200000">
            <a:off x="9287683" y="2151510"/>
            <a:ext cx="200064" cy="3322574"/>
          </a:xfrm>
          <a:prstGeom prst="leftBrace">
            <a:avLst>
              <a:gd name="adj1" fmla="val 8333"/>
              <a:gd name="adj2" fmla="val 50735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9D7611-6A30-4684-92D7-56BF30254BF2}"/>
              </a:ext>
            </a:extLst>
          </p:cNvPr>
          <p:cNvSpPr txBox="1"/>
          <p:nvPr/>
        </p:nvSpPr>
        <p:spPr>
          <a:xfrm>
            <a:off x="7718787" y="1207576"/>
            <a:ext cx="17575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F01B6"/>
                </a:solidFill>
                <a:latin typeface="Calibri"/>
                <a:cs typeface="Calibri"/>
              </a:rPr>
              <a:t>Value Iteration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393CE2B6-46D2-4773-9B65-8BB70D6A2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66328" y="3374432"/>
            <a:ext cx="1295400" cy="98643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C081F92-1115-4187-834D-16B7CB6A03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23418" y="3732715"/>
            <a:ext cx="260169" cy="269864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963F0F3E-EFA1-433B-AC00-66AB4611E3C8}"/>
              </a:ext>
            </a:extLst>
          </p:cNvPr>
          <p:cNvSpPr/>
          <p:nvPr/>
        </p:nvSpPr>
        <p:spPr>
          <a:xfrm>
            <a:off x="4361207" y="3606837"/>
            <a:ext cx="521622" cy="52162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F35B1A70-8FDC-4DDF-8074-821A812518D9}"/>
              </a:ext>
            </a:extLst>
          </p:cNvPr>
          <p:cNvCxnSpPr>
            <a:stCxn id="40" idx="3"/>
            <a:endCxn id="42" idx="2"/>
          </p:cNvCxnSpPr>
          <p:nvPr/>
        </p:nvCxnSpPr>
        <p:spPr>
          <a:xfrm>
            <a:off x="3461728" y="3867648"/>
            <a:ext cx="89947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C2535C-8DCC-4DC6-B4F0-CE3256DF522E}"/>
                  </a:ext>
                </a:extLst>
              </p:cNvPr>
              <p:cNvSpPr txBox="1"/>
              <p:nvPr/>
            </p:nvSpPr>
            <p:spPr>
              <a:xfrm>
                <a:off x="3561979" y="3616954"/>
                <a:ext cx="780516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1200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CF01B6"/>
                    </a:solidFill>
                    <a:latin typeface="Calibri"/>
                    <a:cs typeface="Calibri"/>
                  </a:rPr>
                  <a:t>=‘east’</a:t>
                </a:r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AFC2535C-8DCC-4DC6-B4F0-CE3256DF52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1979" y="3616954"/>
                <a:ext cx="780516" cy="276999"/>
              </a:xfrm>
              <a:prstGeom prst="rect">
                <a:avLst/>
              </a:prstGeom>
              <a:blipFill>
                <a:blip r:embed="rId7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5" name="Picture 8" descr="Small Sack With Golden Coins, Hidden Treasure And Riches For ...">
            <a:extLst>
              <a:ext uri="{FF2B5EF4-FFF2-40B4-BE49-F238E27FC236}">
                <a16:creationId xmlns:a16="http://schemas.microsoft.com/office/drawing/2014/main" id="{D9102FDC-D425-4430-BA34-4032B6836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2528" y="3786556"/>
            <a:ext cx="188531" cy="188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4BB6342-66FC-44CF-9766-FB6BA05C5621}"/>
                  </a:ext>
                </a:extLst>
              </p:cNvPr>
              <p:cNvSpPr/>
              <p:nvPr/>
            </p:nvSpPr>
            <p:spPr>
              <a:xfrm>
                <a:off x="1816381" y="4958545"/>
                <a:ext cx="65899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2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𝑄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C4BB6342-66FC-44CF-9766-FB6BA05C56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381" y="4958545"/>
                <a:ext cx="658993" cy="276999"/>
              </a:xfrm>
              <a:prstGeom prst="rect">
                <a:avLst/>
              </a:prstGeom>
              <a:blipFill>
                <a:blip r:embed="rId9"/>
                <a:stretch>
                  <a:fillRect r="-926"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0A34951-4E05-4219-A53C-37544A85F95C}"/>
                  </a:ext>
                </a:extLst>
              </p:cNvPr>
              <p:cNvSpPr txBox="1"/>
              <p:nvPr/>
            </p:nvSpPr>
            <p:spPr>
              <a:xfrm>
                <a:off x="1204806" y="3069333"/>
                <a:ext cx="10179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6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p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1600" b="0" i="0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=?</m:t>
                      </m:r>
                    </m:oMath>
                  </m:oMathPara>
                </a14:m>
                <a:endParaRPr lang="en-US" sz="1600" dirty="0">
                  <a:solidFill>
                    <a:srgbClr val="0000FF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0A34951-4E05-4219-A53C-37544A85F9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806" y="3069333"/>
                <a:ext cx="1017971" cy="338554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Oval 49">
            <a:extLst>
              <a:ext uri="{FF2B5EF4-FFF2-40B4-BE49-F238E27FC236}">
                <a16:creationId xmlns:a16="http://schemas.microsoft.com/office/drawing/2014/main" id="{6F8A00F3-12C6-46D4-9F04-8355799F78DF}"/>
              </a:ext>
            </a:extLst>
          </p:cNvPr>
          <p:cNvSpPr/>
          <p:nvPr/>
        </p:nvSpPr>
        <p:spPr>
          <a:xfrm>
            <a:off x="658352" y="3622492"/>
            <a:ext cx="521622" cy="52162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DBA9202C-CC67-46F8-AD11-7C07C51595C2}"/>
              </a:ext>
            </a:extLst>
          </p:cNvPr>
          <p:cNvSpPr/>
          <p:nvPr/>
        </p:nvSpPr>
        <p:spPr>
          <a:xfrm>
            <a:off x="2569225" y="4888371"/>
            <a:ext cx="521622" cy="52162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ED01E81-AA68-46F9-BA25-FD242FDE9103}"/>
              </a:ext>
            </a:extLst>
          </p:cNvPr>
          <p:cNvSpPr/>
          <p:nvPr/>
        </p:nvSpPr>
        <p:spPr>
          <a:xfrm>
            <a:off x="2553217" y="2438270"/>
            <a:ext cx="521622" cy="521622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92D050"/>
              </a:solidFill>
            </a:endParaRP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85852041-891F-4480-984C-817E819D207E}"/>
              </a:ext>
            </a:extLst>
          </p:cNvPr>
          <p:cNvCxnSpPr>
            <a:stCxn id="40" idx="1"/>
            <a:endCxn id="50" idx="6"/>
          </p:cNvCxnSpPr>
          <p:nvPr/>
        </p:nvCxnSpPr>
        <p:spPr>
          <a:xfrm flipH="1">
            <a:off x="1179974" y="3867648"/>
            <a:ext cx="986354" cy="15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441738D4-9A9E-4CEF-822D-AC64EA5A1F47}"/>
              </a:ext>
            </a:extLst>
          </p:cNvPr>
          <p:cNvCxnSpPr>
            <a:stCxn id="40" idx="2"/>
            <a:endCxn id="51" idx="0"/>
          </p:cNvCxnSpPr>
          <p:nvPr/>
        </p:nvCxnSpPr>
        <p:spPr>
          <a:xfrm>
            <a:off x="2814028" y="4360863"/>
            <a:ext cx="16008" cy="527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A89EF667-AF95-40BF-A22C-AE392F8701EA}"/>
              </a:ext>
            </a:extLst>
          </p:cNvPr>
          <p:cNvCxnSpPr>
            <a:stCxn id="40" idx="0"/>
            <a:endCxn id="52" idx="4"/>
          </p:cNvCxnSpPr>
          <p:nvPr/>
        </p:nvCxnSpPr>
        <p:spPr>
          <a:xfrm flipV="1">
            <a:off x="2814028" y="2959892"/>
            <a:ext cx="0" cy="4145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3371A21-3884-42C6-AA62-2D48652FF54E}"/>
                  </a:ext>
                </a:extLst>
              </p:cNvPr>
              <p:cNvSpPr txBox="1"/>
              <p:nvPr/>
            </p:nvSpPr>
            <p:spPr>
              <a:xfrm>
                <a:off x="2788846" y="4480352"/>
                <a:ext cx="89947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2</m:t>
                        </m:r>
                      </m:sub>
                    </m:sSub>
                    <m:r>
                      <a:rPr lang="en-US" sz="1200" i="1">
                        <a:solidFill>
                          <a:srgbClr val="CF01B6"/>
                        </a:solidFill>
                        <a:latin typeface="Cambria Math" panose="02040503050406030204" pitchFamily="18" charset="0"/>
                        <a:cs typeface="Calibri"/>
                      </a:rPr>
                      <m:t> </m:t>
                    </m:r>
                  </m:oMath>
                </a14:m>
                <a:r>
                  <a:rPr lang="en-US" sz="1200" dirty="0">
                    <a:solidFill>
                      <a:srgbClr val="CF01B6"/>
                    </a:solidFill>
                    <a:latin typeface="Calibri"/>
                    <a:cs typeface="Calibri"/>
                  </a:rPr>
                  <a:t>=‘south’</a:t>
                </a:r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53371A21-3884-42C6-AA62-2D48652FF5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846" y="4480352"/>
                <a:ext cx="899479" cy="276999"/>
              </a:xfrm>
              <a:prstGeom prst="rect">
                <a:avLst/>
              </a:prstGeom>
              <a:blipFill>
                <a:blip r:embed="rId11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FE30D7A-F99D-4725-BEDA-D426E6AAA350}"/>
                  </a:ext>
                </a:extLst>
              </p:cNvPr>
              <p:cNvSpPr txBox="1"/>
              <p:nvPr/>
            </p:nvSpPr>
            <p:spPr>
              <a:xfrm>
                <a:off x="1317517" y="3621436"/>
                <a:ext cx="87342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CF01B6"/>
                    </a:solidFill>
                    <a:latin typeface="Calibri"/>
                    <a:cs typeface="Calibri"/>
                  </a:rPr>
                  <a:t> =‘west’</a:t>
                </a: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FE30D7A-F99D-4725-BEDA-D426E6AAA3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7517" y="3621436"/>
                <a:ext cx="873428" cy="276999"/>
              </a:xfrm>
              <a:prstGeom prst="rect">
                <a:avLst/>
              </a:prstGeom>
              <a:blipFill>
                <a:blip r:embed="rId12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8952B1-7AFF-4B1C-8C7E-966EC234087F}"/>
                  </a:ext>
                </a:extLst>
              </p:cNvPr>
              <p:cNvSpPr txBox="1"/>
              <p:nvPr/>
            </p:nvSpPr>
            <p:spPr>
              <a:xfrm>
                <a:off x="2764537" y="3062716"/>
                <a:ext cx="109042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20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sz="1200" i="1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𝑎</m:t>
                        </m:r>
                      </m:e>
                      <m:sub>
                        <m:r>
                          <a:rPr lang="en-US" sz="1200" b="0" i="1" smtClean="0">
                            <a:solidFill>
                              <a:srgbClr val="CF01B6"/>
                            </a:solidFill>
                            <a:latin typeface="Cambria Math" panose="02040503050406030204" pitchFamily="18" charset="0"/>
                            <a:cs typeface="Calibri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sz="1200" dirty="0">
                    <a:solidFill>
                      <a:srgbClr val="CF01B6"/>
                    </a:solidFill>
                    <a:latin typeface="Calibri"/>
                    <a:cs typeface="Calibri"/>
                  </a:rPr>
                  <a:t> =‘north’</a:t>
                </a:r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9C8952B1-7AFF-4B1C-8C7E-966EC23408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4537" y="3062716"/>
                <a:ext cx="1090424" cy="276999"/>
              </a:xfrm>
              <a:prstGeom prst="rect">
                <a:avLst/>
              </a:prstGeom>
              <a:blipFill>
                <a:blip r:embed="rId13"/>
                <a:stretch>
                  <a:fillRect b="-152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AA309BF2-8165-4E71-9951-F9F31E0C5938}"/>
                  </a:ext>
                </a:extLst>
              </p:cNvPr>
              <p:cNvSpPr/>
              <p:nvPr/>
            </p:nvSpPr>
            <p:spPr>
              <a:xfrm>
                <a:off x="4333744" y="3287874"/>
                <a:ext cx="65899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2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𝑄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AA309BF2-8165-4E71-9951-F9F31E0C59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3744" y="3287874"/>
                <a:ext cx="658993" cy="276999"/>
              </a:xfrm>
              <a:prstGeom prst="rect">
                <a:avLst/>
              </a:prstGeom>
              <a:blipFill>
                <a:blip r:embed="rId14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2D2F0E9A-BB9C-4031-B780-921FA18E58AD}"/>
                  </a:ext>
                </a:extLst>
              </p:cNvPr>
              <p:cNvSpPr/>
              <p:nvPr/>
            </p:nvSpPr>
            <p:spPr>
              <a:xfrm>
                <a:off x="394942" y="4193229"/>
                <a:ext cx="65899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2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𝑄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2D2F0E9A-BB9C-4031-B780-921FA18E58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42" y="4193229"/>
                <a:ext cx="658993" cy="276999"/>
              </a:xfrm>
              <a:prstGeom prst="rect">
                <a:avLst/>
              </a:prstGeom>
              <a:blipFill>
                <a:blip r:embed="rId15"/>
                <a:stretch>
                  <a:fillRect b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B3694BA-B590-4BEF-B50B-264FFA012CB6}"/>
                  </a:ext>
                </a:extLst>
              </p:cNvPr>
              <p:cNvSpPr/>
              <p:nvPr/>
            </p:nvSpPr>
            <p:spPr>
              <a:xfrm>
                <a:off x="3098554" y="2560581"/>
                <a:ext cx="658993" cy="2769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12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𝑄</m:t>
                          </m:r>
                        </m:e>
                        <m:sup>
                          <m:r>
                            <a:rPr lang="en-US" sz="12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12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1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bPr>
                            <m:e>
                              <m:r>
                                <a:rPr lang="en-US" sz="12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12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B3694BA-B590-4BEF-B50B-264FFA012C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554" y="2560581"/>
                <a:ext cx="658993" cy="276999"/>
              </a:xfrm>
              <a:prstGeom prst="rect">
                <a:avLst/>
              </a:prstGeom>
              <a:blipFill>
                <a:blip r:embed="rId16"/>
                <a:stretch>
                  <a:fillRect r="-926" b="-44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46048E7-1097-41AF-B6A7-F335CFC5071C}"/>
                  </a:ext>
                </a:extLst>
              </p:cNvPr>
              <p:cNvSpPr/>
              <p:nvPr/>
            </p:nvSpPr>
            <p:spPr>
              <a:xfrm>
                <a:off x="65753" y="1254262"/>
                <a:ext cx="5528565" cy="839204"/>
              </a:xfrm>
              <a:custGeom>
                <a:avLst/>
                <a:gdLst>
                  <a:gd name="connsiteX0" fmla="*/ 0 w 5528565"/>
                  <a:gd name="connsiteY0" fmla="*/ 0 h 839204"/>
                  <a:gd name="connsiteX1" fmla="*/ 442285 w 5528565"/>
                  <a:gd name="connsiteY1" fmla="*/ 0 h 839204"/>
                  <a:gd name="connsiteX2" fmla="*/ 829285 w 5528565"/>
                  <a:gd name="connsiteY2" fmla="*/ 0 h 839204"/>
                  <a:gd name="connsiteX3" fmla="*/ 1271570 w 5528565"/>
                  <a:gd name="connsiteY3" fmla="*/ 0 h 839204"/>
                  <a:gd name="connsiteX4" fmla="*/ 1769141 w 5528565"/>
                  <a:gd name="connsiteY4" fmla="*/ 0 h 839204"/>
                  <a:gd name="connsiteX5" fmla="*/ 2321997 w 5528565"/>
                  <a:gd name="connsiteY5" fmla="*/ 0 h 839204"/>
                  <a:gd name="connsiteX6" fmla="*/ 2708997 w 5528565"/>
                  <a:gd name="connsiteY6" fmla="*/ 0 h 839204"/>
                  <a:gd name="connsiteX7" fmla="*/ 3095996 w 5528565"/>
                  <a:gd name="connsiteY7" fmla="*/ 0 h 839204"/>
                  <a:gd name="connsiteX8" fmla="*/ 3648853 w 5528565"/>
                  <a:gd name="connsiteY8" fmla="*/ 0 h 839204"/>
                  <a:gd name="connsiteX9" fmla="*/ 4256995 w 5528565"/>
                  <a:gd name="connsiteY9" fmla="*/ 0 h 839204"/>
                  <a:gd name="connsiteX10" fmla="*/ 4643995 w 5528565"/>
                  <a:gd name="connsiteY10" fmla="*/ 0 h 839204"/>
                  <a:gd name="connsiteX11" fmla="*/ 5528565 w 5528565"/>
                  <a:gd name="connsiteY11" fmla="*/ 0 h 839204"/>
                  <a:gd name="connsiteX12" fmla="*/ 5528565 w 5528565"/>
                  <a:gd name="connsiteY12" fmla="*/ 411210 h 839204"/>
                  <a:gd name="connsiteX13" fmla="*/ 5528565 w 5528565"/>
                  <a:gd name="connsiteY13" fmla="*/ 839204 h 839204"/>
                  <a:gd name="connsiteX14" fmla="*/ 4975709 w 5528565"/>
                  <a:gd name="connsiteY14" fmla="*/ 839204 h 839204"/>
                  <a:gd name="connsiteX15" fmla="*/ 4367566 w 5528565"/>
                  <a:gd name="connsiteY15" fmla="*/ 839204 h 839204"/>
                  <a:gd name="connsiteX16" fmla="*/ 3980567 w 5528565"/>
                  <a:gd name="connsiteY16" fmla="*/ 839204 h 839204"/>
                  <a:gd name="connsiteX17" fmla="*/ 3317139 w 5528565"/>
                  <a:gd name="connsiteY17" fmla="*/ 839204 h 839204"/>
                  <a:gd name="connsiteX18" fmla="*/ 2819568 w 5528565"/>
                  <a:gd name="connsiteY18" fmla="*/ 839204 h 839204"/>
                  <a:gd name="connsiteX19" fmla="*/ 2266712 w 5528565"/>
                  <a:gd name="connsiteY19" fmla="*/ 839204 h 839204"/>
                  <a:gd name="connsiteX20" fmla="*/ 1713855 w 5528565"/>
                  <a:gd name="connsiteY20" fmla="*/ 839204 h 839204"/>
                  <a:gd name="connsiteX21" fmla="*/ 1216284 w 5528565"/>
                  <a:gd name="connsiteY21" fmla="*/ 839204 h 839204"/>
                  <a:gd name="connsiteX22" fmla="*/ 829285 w 5528565"/>
                  <a:gd name="connsiteY22" fmla="*/ 839204 h 839204"/>
                  <a:gd name="connsiteX23" fmla="*/ 0 w 5528565"/>
                  <a:gd name="connsiteY23" fmla="*/ 839204 h 839204"/>
                  <a:gd name="connsiteX24" fmla="*/ 0 w 5528565"/>
                  <a:gd name="connsiteY24" fmla="*/ 436386 h 839204"/>
                  <a:gd name="connsiteX25" fmla="*/ 0 w 5528565"/>
                  <a:gd name="connsiteY25" fmla="*/ 0 h 839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5528565" h="839204" fill="none" extrusionOk="0">
                    <a:moveTo>
                      <a:pt x="0" y="0"/>
                    </a:moveTo>
                    <a:cubicBezTo>
                      <a:pt x="174150" y="-47942"/>
                      <a:pt x="268675" y="14387"/>
                      <a:pt x="442285" y="0"/>
                    </a:cubicBezTo>
                    <a:cubicBezTo>
                      <a:pt x="615895" y="-14387"/>
                      <a:pt x="746169" y="11824"/>
                      <a:pt x="829285" y="0"/>
                    </a:cubicBezTo>
                    <a:cubicBezTo>
                      <a:pt x="912401" y="-11824"/>
                      <a:pt x="1171142" y="4264"/>
                      <a:pt x="1271570" y="0"/>
                    </a:cubicBezTo>
                    <a:cubicBezTo>
                      <a:pt x="1371998" y="-4264"/>
                      <a:pt x="1614159" y="59698"/>
                      <a:pt x="1769141" y="0"/>
                    </a:cubicBezTo>
                    <a:cubicBezTo>
                      <a:pt x="1924123" y="-59698"/>
                      <a:pt x="2111363" y="23759"/>
                      <a:pt x="2321997" y="0"/>
                    </a:cubicBezTo>
                    <a:cubicBezTo>
                      <a:pt x="2532631" y="-23759"/>
                      <a:pt x="2631145" y="35680"/>
                      <a:pt x="2708997" y="0"/>
                    </a:cubicBezTo>
                    <a:cubicBezTo>
                      <a:pt x="2786849" y="-35680"/>
                      <a:pt x="2970677" y="42943"/>
                      <a:pt x="3095996" y="0"/>
                    </a:cubicBezTo>
                    <a:cubicBezTo>
                      <a:pt x="3221315" y="-42943"/>
                      <a:pt x="3383539" y="32696"/>
                      <a:pt x="3648853" y="0"/>
                    </a:cubicBezTo>
                    <a:cubicBezTo>
                      <a:pt x="3914167" y="-32696"/>
                      <a:pt x="4094511" y="63647"/>
                      <a:pt x="4256995" y="0"/>
                    </a:cubicBezTo>
                    <a:cubicBezTo>
                      <a:pt x="4419479" y="-63647"/>
                      <a:pt x="4535391" y="1990"/>
                      <a:pt x="4643995" y="0"/>
                    </a:cubicBezTo>
                    <a:cubicBezTo>
                      <a:pt x="4752599" y="-1990"/>
                      <a:pt x="5333314" y="97946"/>
                      <a:pt x="5528565" y="0"/>
                    </a:cubicBezTo>
                    <a:cubicBezTo>
                      <a:pt x="5557318" y="187609"/>
                      <a:pt x="5502345" y="229831"/>
                      <a:pt x="5528565" y="411210"/>
                    </a:cubicBezTo>
                    <a:cubicBezTo>
                      <a:pt x="5554785" y="592589"/>
                      <a:pt x="5509402" y="682513"/>
                      <a:pt x="5528565" y="839204"/>
                    </a:cubicBezTo>
                    <a:cubicBezTo>
                      <a:pt x="5324933" y="853176"/>
                      <a:pt x="5159905" y="804414"/>
                      <a:pt x="4975709" y="839204"/>
                    </a:cubicBezTo>
                    <a:cubicBezTo>
                      <a:pt x="4791513" y="873994"/>
                      <a:pt x="4510593" y="832488"/>
                      <a:pt x="4367566" y="839204"/>
                    </a:cubicBezTo>
                    <a:cubicBezTo>
                      <a:pt x="4224539" y="845920"/>
                      <a:pt x="4063394" y="804796"/>
                      <a:pt x="3980567" y="839204"/>
                    </a:cubicBezTo>
                    <a:cubicBezTo>
                      <a:pt x="3897740" y="873612"/>
                      <a:pt x="3494576" y="764324"/>
                      <a:pt x="3317139" y="839204"/>
                    </a:cubicBezTo>
                    <a:cubicBezTo>
                      <a:pt x="3139702" y="914084"/>
                      <a:pt x="3006531" y="829823"/>
                      <a:pt x="2819568" y="839204"/>
                    </a:cubicBezTo>
                    <a:cubicBezTo>
                      <a:pt x="2632605" y="848585"/>
                      <a:pt x="2433985" y="814329"/>
                      <a:pt x="2266712" y="839204"/>
                    </a:cubicBezTo>
                    <a:cubicBezTo>
                      <a:pt x="2099439" y="864079"/>
                      <a:pt x="1889182" y="774995"/>
                      <a:pt x="1713855" y="839204"/>
                    </a:cubicBezTo>
                    <a:cubicBezTo>
                      <a:pt x="1538528" y="903413"/>
                      <a:pt x="1429510" y="809502"/>
                      <a:pt x="1216284" y="839204"/>
                    </a:cubicBezTo>
                    <a:cubicBezTo>
                      <a:pt x="1003058" y="868906"/>
                      <a:pt x="937157" y="825245"/>
                      <a:pt x="829285" y="839204"/>
                    </a:cubicBezTo>
                    <a:cubicBezTo>
                      <a:pt x="721413" y="853163"/>
                      <a:pt x="294550" y="781176"/>
                      <a:pt x="0" y="839204"/>
                    </a:cubicBezTo>
                    <a:cubicBezTo>
                      <a:pt x="-21142" y="672936"/>
                      <a:pt x="15142" y="620879"/>
                      <a:pt x="0" y="436386"/>
                    </a:cubicBezTo>
                    <a:cubicBezTo>
                      <a:pt x="-15142" y="251893"/>
                      <a:pt x="51327" y="142132"/>
                      <a:pt x="0" y="0"/>
                    </a:cubicBezTo>
                    <a:close/>
                  </a:path>
                  <a:path w="5528565" h="839204" stroke="0" extrusionOk="0">
                    <a:moveTo>
                      <a:pt x="0" y="0"/>
                    </a:moveTo>
                    <a:cubicBezTo>
                      <a:pt x="271554" y="-33029"/>
                      <a:pt x="419154" y="4365"/>
                      <a:pt x="552857" y="0"/>
                    </a:cubicBezTo>
                    <a:cubicBezTo>
                      <a:pt x="686560" y="-4365"/>
                      <a:pt x="1002212" y="14628"/>
                      <a:pt x="1216284" y="0"/>
                    </a:cubicBezTo>
                    <a:cubicBezTo>
                      <a:pt x="1430356" y="-14628"/>
                      <a:pt x="1508593" y="24216"/>
                      <a:pt x="1603284" y="0"/>
                    </a:cubicBezTo>
                    <a:cubicBezTo>
                      <a:pt x="1697975" y="-24216"/>
                      <a:pt x="1954561" y="22116"/>
                      <a:pt x="2045569" y="0"/>
                    </a:cubicBezTo>
                    <a:cubicBezTo>
                      <a:pt x="2136577" y="-22116"/>
                      <a:pt x="2319594" y="9144"/>
                      <a:pt x="2432569" y="0"/>
                    </a:cubicBezTo>
                    <a:cubicBezTo>
                      <a:pt x="2545544" y="-9144"/>
                      <a:pt x="2922637" y="42827"/>
                      <a:pt x="3095996" y="0"/>
                    </a:cubicBezTo>
                    <a:cubicBezTo>
                      <a:pt x="3269355" y="-42827"/>
                      <a:pt x="3516709" y="55689"/>
                      <a:pt x="3648853" y="0"/>
                    </a:cubicBezTo>
                    <a:cubicBezTo>
                      <a:pt x="3780997" y="-55689"/>
                      <a:pt x="3990607" y="37426"/>
                      <a:pt x="4146424" y="0"/>
                    </a:cubicBezTo>
                    <a:cubicBezTo>
                      <a:pt x="4302241" y="-37426"/>
                      <a:pt x="4581380" y="24757"/>
                      <a:pt x="4699280" y="0"/>
                    </a:cubicBezTo>
                    <a:cubicBezTo>
                      <a:pt x="4817180" y="-24757"/>
                      <a:pt x="5248319" y="30961"/>
                      <a:pt x="5528565" y="0"/>
                    </a:cubicBezTo>
                    <a:cubicBezTo>
                      <a:pt x="5560254" y="165559"/>
                      <a:pt x="5509900" y="317638"/>
                      <a:pt x="5528565" y="402818"/>
                    </a:cubicBezTo>
                    <a:cubicBezTo>
                      <a:pt x="5547230" y="487998"/>
                      <a:pt x="5482337" y="686613"/>
                      <a:pt x="5528565" y="839204"/>
                    </a:cubicBezTo>
                    <a:cubicBezTo>
                      <a:pt x="5310323" y="876934"/>
                      <a:pt x="5205754" y="797882"/>
                      <a:pt x="4920423" y="839204"/>
                    </a:cubicBezTo>
                    <a:cubicBezTo>
                      <a:pt x="4635092" y="880526"/>
                      <a:pt x="4603738" y="820382"/>
                      <a:pt x="4422852" y="839204"/>
                    </a:cubicBezTo>
                    <a:cubicBezTo>
                      <a:pt x="4241966" y="858026"/>
                      <a:pt x="4111534" y="787531"/>
                      <a:pt x="3814710" y="839204"/>
                    </a:cubicBezTo>
                    <a:cubicBezTo>
                      <a:pt x="3517886" y="890877"/>
                      <a:pt x="3562303" y="834074"/>
                      <a:pt x="3372425" y="839204"/>
                    </a:cubicBezTo>
                    <a:cubicBezTo>
                      <a:pt x="3182547" y="844334"/>
                      <a:pt x="3085110" y="813188"/>
                      <a:pt x="2985425" y="839204"/>
                    </a:cubicBezTo>
                    <a:cubicBezTo>
                      <a:pt x="2885740" y="865220"/>
                      <a:pt x="2675104" y="776669"/>
                      <a:pt x="2377283" y="839204"/>
                    </a:cubicBezTo>
                    <a:cubicBezTo>
                      <a:pt x="2079462" y="901739"/>
                      <a:pt x="2106128" y="807319"/>
                      <a:pt x="1934998" y="839204"/>
                    </a:cubicBezTo>
                    <a:cubicBezTo>
                      <a:pt x="1763868" y="871089"/>
                      <a:pt x="1536135" y="811930"/>
                      <a:pt x="1382141" y="839204"/>
                    </a:cubicBezTo>
                    <a:cubicBezTo>
                      <a:pt x="1228147" y="866478"/>
                      <a:pt x="1042677" y="795431"/>
                      <a:pt x="939856" y="839204"/>
                    </a:cubicBezTo>
                    <a:cubicBezTo>
                      <a:pt x="837036" y="882977"/>
                      <a:pt x="368665" y="804829"/>
                      <a:pt x="0" y="839204"/>
                    </a:cubicBezTo>
                    <a:cubicBezTo>
                      <a:pt x="-45831" y="653059"/>
                      <a:pt x="19251" y="572501"/>
                      <a:pt x="0" y="402818"/>
                    </a:cubicBezTo>
                    <a:cubicBezTo>
                      <a:pt x="-19251" y="233135"/>
                      <a:pt x="42102" y="86091"/>
                      <a:pt x="0" y="0"/>
                    </a:cubicBezTo>
                    <a:close/>
                  </a:path>
                </a:pathLst>
              </a:custGeom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0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V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0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[</m:t>
                              </m:r>
                              <m:r>
                                <a:rPr lang="en-US" sz="20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  <m:r>
                                    <a:rPr lang="en-US" sz="20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+</m:t>
                              </m:r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B46048E7-1097-41AF-B6A7-F335CFC507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53" y="1254262"/>
                <a:ext cx="5528565" cy="83920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custGeom>
                        <a:avLst/>
                        <a:gdLst>
                          <a:gd name="connsiteX0" fmla="*/ 0 w 5528565"/>
                          <a:gd name="connsiteY0" fmla="*/ 0 h 839204"/>
                          <a:gd name="connsiteX1" fmla="*/ 442285 w 5528565"/>
                          <a:gd name="connsiteY1" fmla="*/ 0 h 839204"/>
                          <a:gd name="connsiteX2" fmla="*/ 829285 w 5528565"/>
                          <a:gd name="connsiteY2" fmla="*/ 0 h 839204"/>
                          <a:gd name="connsiteX3" fmla="*/ 1271570 w 5528565"/>
                          <a:gd name="connsiteY3" fmla="*/ 0 h 839204"/>
                          <a:gd name="connsiteX4" fmla="*/ 1769141 w 5528565"/>
                          <a:gd name="connsiteY4" fmla="*/ 0 h 839204"/>
                          <a:gd name="connsiteX5" fmla="*/ 2321997 w 5528565"/>
                          <a:gd name="connsiteY5" fmla="*/ 0 h 839204"/>
                          <a:gd name="connsiteX6" fmla="*/ 2708997 w 5528565"/>
                          <a:gd name="connsiteY6" fmla="*/ 0 h 839204"/>
                          <a:gd name="connsiteX7" fmla="*/ 3095996 w 5528565"/>
                          <a:gd name="connsiteY7" fmla="*/ 0 h 839204"/>
                          <a:gd name="connsiteX8" fmla="*/ 3648853 w 5528565"/>
                          <a:gd name="connsiteY8" fmla="*/ 0 h 839204"/>
                          <a:gd name="connsiteX9" fmla="*/ 4256995 w 5528565"/>
                          <a:gd name="connsiteY9" fmla="*/ 0 h 839204"/>
                          <a:gd name="connsiteX10" fmla="*/ 4643995 w 5528565"/>
                          <a:gd name="connsiteY10" fmla="*/ 0 h 839204"/>
                          <a:gd name="connsiteX11" fmla="*/ 5528565 w 5528565"/>
                          <a:gd name="connsiteY11" fmla="*/ 0 h 839204"/>
                          <a:gd name="connsiteX12" fmla="*/ 5528565 w 5528565"/>
                          <a:gd name="connsiteY12" fmla="*/ 411210 h 839204"/>
                          <a:gd name="connsiteX13" fmla="*/ 5528565 w 5528565"/>
                          <a:gd name="connsiteY13" fmla="*/ 839204 h 839204"/>
                          <a:gd name="connsiteX14" fmla="*/ 4975709 w 5528565"/>
                          <a:gd name="connsiteY14" fmla="*/ 839204 h 839204"/>
                          <a:gd name="connsiteX15" fmla="*/ 4367566 w 5528565"/>
                          <a:gd name="connsiteY15" fmla="*/ 839204 h 839204"/>
                          <a:gd name="connsiteX16" fmla="*/ 3980567 w 5528565"/>
                          <a:gd name="connsiteY16" fmla="*/ 839204 h 839204"/>
                          <a:gd name="connsiteX17" fmla="*/ 3317139 w 5528565"/>
                          <a:gd name="connsiteY17" fmla="*/ 839204 h 839204"/>
                          <a:gd name="connsiteX18" fmla="*/ 2819568 w 5528565"/>
                          <a:gd name="connsiteY18" fmla="*/ 839204 h 839204"/>
                          <a:gd name="connsiteX19" fmla="*/ 2266712 w 5528565"/>
                          <a:gd name="connsiteY19" fmla="*/ 839204 h 839204"/>
                          <a:gd name="connsiteX20" fmla="*/ 1713855 w 5528565"/>
                          <a:gd name="connsiteY20" fmla="*/ 839204 h 839204"/>
                          <a:gd name="connsiteX21" fmla="*/ 1216284 w 5528565"/>
                          <a:gd name="connsiteY21" fmla="*/ 839204 h 839204"/>
                          <a:gd name="connsiteX22" fmla="*/ 829285 w 5528565"/>
                          <a:gd name="connsiteY22" fmla="*/ 839204 h 839204"/>
                          <a:gd name="connsiteX23" fmla="*/ 0 w 5528565"/>
                          <a:gd name="connsiteY23" fmla="*/ 839204 h 839204"/>
                          <a:gd name="connsiteX24" fmla="*/ 0 w 5528565"/>
                          <a:gd name="connsiteY24" fmla="*/ 436386 h 839204"/>
                          <a:gd name="connsiteX25" fmla="*/ 0 w 5528565"/>
                          <a:gd name="connsiteY25" fmla="*/ 0 h 8392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</a:cxnLst>
                        <a:rect l="l" t="t" r="r" b="b"/>
                        <a:pathLst>
                          <a:path w="5528565" h="839204" fill="none" extrusionOk="0">
                            <a:moveTo>
                              <a:pt x="0" y="0"/>
                            </a:moveTo>
                            <a:cubicBezTo>
                              <a:pt x="174150" y="-47942"/>
                              <a:pt x="268675" y="14387"/>
                              <a:pt x="442285" y="0"/>
                            </a:cubicBezTo>
                            <a:cubicBezTo>
                              <a:pt x="615895" y="-14387"/>
                              <a:pt x="746169" y="11824"/>
                              <a:pt x="829285" y="0"/>
                            </a:cubicBezTo>
                            <a:cubicBezTo>
                              <a:pt x="912401" y="-11824"/>
                              <a:pt x="1171142" y="4264"/>
                              <a:pt x="1271570" y="0"/>
                            </a:cubicBezTo>
                            <a:cubicBezTo>
                              <a:pt x="1371998" y="-4264"/>
                              <a:pt x="1614159" y="59698"/>
                              <a:pt x="1769141" y="0"/>
                            </a:cubicBezTo>
                            <a:cubicBezTo>
                              <a:pt x="1924123" y="-59698"/>
                              <a:pt x="2111363" y="23759"/>
                              <a:pt x="2321997" y="0"/>
                            </a:cubicBezTo>
                            <a:cubicBezTo>
                              <a:pt x="2532631" y="-23759"/>
                              <a:pt x="2631145" y="35680"/>
                              <a:pt x="2708997" y="0"/>
                            </a:cubicBezTo>
                            <a:cubicBezTo>
                              <a:pt x="2786849" y="-35680"/>
                              <a:pt x="2970677" y="42943"/>
                              <a:pt x="3095996" y="0"/>
                            </a:cubicBezTo>
                            <a:cubicBezTo>
                              <a:pt x="3221315" y="-42943"/>
                              <a:pt x="3383539" y="32696"/>
                              <a:pt x="3648853" y="0"/>
                            </a:cubicBezTo>
                            <a:cubicBezTo>
                              <a:pt x="3914167" y="-32696"/>
                              <a:pt x="4094511" y="63647"/>
                              <a:pt x="4256995" y="0"/>
                            </a:cubicBezTo>
                            <a:cubicBezTo>
                              <a:pt x="4419479" y="-63647"/>
                              <a:pt x="4535391" y="1990"/>
                              <a:pt x="4643995" y="0"/>
                            </a:cubicBezTo>
                            <a:cubicBezTo>
                              <a:pt x="4752599" y="-1990"/>
                              <a:pt x="5333314" y="97946"/>
                              <a:pt x="5528565" y="0"/>
                            </a:cubicBezTo>
                            <a:cubicBezTo>
                              <a:pt x="5557318" y="187609"/>
                              <a:pt x="5502345" y="229831"/>
                              <a:pt x="5528565" y="411210"/>
                            </a:cubicBezTo>
                            <a:cubicBezTo>
                              <a:pt x="5554785" y="592589"/>
                              <a:pt x="5509402" y="682513"/>
                              <a:pt x="5528565" y="839204"/>
                            </a:cubicBezTo>
                            <a:cubicBezTo>
                              <a:pt x="5324933" y="853176"/>
                              <a:pt x="5159905" y="804414"/>
                              <a:pt x="4975709" y="839204"/>
                            </a:cubicBezTo>
                            <a:cubicBezTo>
                              <a:pt x="4791513" y="873994"/>
                              <a:pt x="4510593" y="832488"/>
                              <a:pt x="4367566" y="839204"/>
                            </a:cubicBezTo>
                            <a:cubicBezTo>
                              <a:pt x="4224539" y="845920"/>
                              <a:pt x="4063394" y="804796"/>
                              <a:pt x="3980567" y="839204"/>
                            </a:cubicBezTo>
                            <a:cubicBezTo>
                              <a:pt x="3897740" y="873612"/>
                              <a:pt x="3494576" y="764324"/>
                              <a:pt x="3317139" y="839204"/>
                            </a:cubicBezTo>
                            <a:cubicBezTo>
                              <a:pt x="3139702" y="914084"/>
                              <a:pt x="3006531" y="829823"/>
                              <a:pt x="2819568" y="839204"/>
                            </a:cubicBezTo>
                            <a:cubicBezTo>
                              <a:pt x="2632605" y="848585"/>
                              <a:pt x="2433985" y="814329"/>
                              <a:pt x="2266712" y="839204"/>
                            </a:cubicBezTo>
                            <a:cubicBezTo>
                              <a:pt x="2099439" y="864079"/>
                              <a:pt x="1889182" y="774995"/>
                              <a:pt x="1713855" y="839204"/>
                            </a:cubicBezTo>
                            <a:cubicBezTo>
                              <a:pt x="1538528" y="903413"/>
                              <a:pt x="1429510" y="809502"/>
                              <a:pt x="1216284" y="839204"/>
                            </a:cubicBezTo>
                            <a:cubicBezTo>
                              <a:pt x="1003058" y="868906"/>
                              <a:pt x="937157" y="825245"/>
                              <a:pt x="829285" y="839204"/>
                            </a:cubicBezTo>
                            <a:cubicBezTo>
                              <a:pt x="721413" y="853163"/>
                              <a:pt x="294550" y="781176"/>
                              <a:pt x="0" y="839204"/>
                            </a:cubicBezTo>
                            <a:cubicBezTo>
                              <a:pt x="-21142" y="672936"/>
                              <a:pt x="15142" y="620879"/>
                              <a:pt x="0" y="436386"/>
                            </a:cubicBezTo>
                            <a:cubicBezTo>
                              <a:pt x="-15142" y="251893"/>
                              <a:pt x="51327" y="142132"/>
                              <a:pt x="0" y="0"/>
                            </a:cubicBezTo>
                            <a:close/>
                          </a:path>
                          <a:path w="5528565" h="839204" stroke="0" extrusionOk="0">
                            <a:moveTo>
                              <a:pt x="0" y="0"/>
                            </a:moveTo>
                            <a:cubicBezTo>
                              <a:pt x="271554" y="-33029"/>
                              <a:pt x="419154" y="4365"/>
                              <a:pt x="552857" y="0"/>
                            </a:cubicBezTo>
                            <a:cubicBezTo>
                              <a:pt x="686560" y="-4365"/>
                              <a:pt x="1002212" y="14628"/>
                              <a:pt x="1216284" y="0"/>
                            </a:cubicBezTo>
                            <a:cubicBezTo>
                              <a:pt x="1430356" y="-14628"/>
                              <a:pt x="1508593" y="24216"/>
                              <a:pt x="1603284" y="0"/>
                            </a:cubicBezTo>
                            <a:cubicBezTo>
                              <a:pt x="1697975" y="-24216"/>
                              <a:pt x="1954561" y="22116"/>
                              <a:pt x="2045569" y="0"/>
                            </a:cubicBezTo>
                            <a:cubicBezTo>
                              <a:pt x="2136577" y="-22116"/>
                              <a:pt x="2319594" y="9144"/>
                              <a:pt x="2432569" y="0"/>
                            </a:cubicBezTo>
                            <a:cubicBezTo>
                              <a:pt x="2545544" y="-9144"/>
                              <a:pt x="2922637" y="42827"/>
                              <a:pt x="3095996" y="0"/>
                            </a:cubicBezTo>
                            <a:cubicBezTo>
                              <a:pt x="3269355" y="-42827"/>
                              <a:pt x="3516709" y="55689"/>
                              <a:pt x="3648853" y="0"/>
                            </a:cubicBezTo>
                            <a:cubicBezTo>
                              <a:pt x="3780997" y="-55689"/>
                              <a:pt x="3990607" y="37426"/>
                              <a:pt x="4146424" y="0"/>
                            </a:cubicBezTo>
                            <a:cubicBezTo>
                              <a:pt x="4302241" y="-37426"/>
                              <a:pt x="4581380" y="24757"/>
                              <a:pt x="4699280" y="0"/>
                            </a:cubicBezTo>
                            <a:cubicBezTo>
                              <a:pt x="4817180" y="-24757"/>
                              <a:pt x="5248319" y="30961"/>
                              <a:pt x="5528565" y="0"/>
                            </a:cubicBezTo>
                            <a:cubicBezTo>
                              <a:pt x="5560254" y="165559"/>
                              <a:pt x="5509900" y="317638"/>
                              <a:pt x="5528565" y="402818"/>
                            </a:cubicBezTo>
                            <a:cubicBezTo>
                              <a:pt x="5547230" y="487998"/>
                              <a:pt x="5482337" y="686613"/>
                              <a:pt x="5528565" y="839204"/>
                            </a:cubicBezTo>
                            <a:cubicBezTo>
                              <a:pt x="5310323" y="876934"/>
                              <a:pt x="5205754" y="797882"/>
                              <a:pt x="4920423" y="839204"/>
                            </a:cubicBezTo>
                            <a:cubicBezTo>
                              <a:pt x="4635092" y="880526"/>
                              <a:pt x="4603738" y="820382"/>
                              <a:pt x="4422852" y="839204"/>
                            </a:cubicBezTo>
                            <a:cubicBezTo>
                              <a:pt x="4241966" y="858026"/>
                              <a:pt x="4111534" y="787531"/>
                              <a:pt x="3814710" y="839204"/>
                            </a:cubicBezTo>
                            <a:cubicBezTo>
                              <a:pt x="3517886" y="890877"/>
                              <a:pt x="3562303" y="834074"/>
                              <a:pt x="3372425" y="839204"/>
                            </a:cubicBezTo>
                            <a:cubicBezTo>
                              <a:pt x="3182547" y="844334"/>
                              <a:pt x="3085110" y="813188"/>
                              <a:pt x="2985425" y="839204"/>
                            </a:cubicBezTo>
                            <a:cubicBezTo>
                              <a:pt x="2885740" y="865220"/>
                              <a:pt x="2675104" y="776669"/>
                              <a:pt x="2377283" y="839204"/>
                            </a:cubicBezTo>
                            <a:cubicBezTo>
                              <a:pt x="2079462" y="901739"/>
                              <a:pt x="2106128" y="807319"/>
                              <a:pt x="1934998" y="839204"/>
                            </a:cubicBezTo>
                            <a:cubicBezTo>
                              <a:pt x="1763868" y="871089"/>
                              <a:pt x="1536135" y="811930"/>
                              <a:pt x="1382141" y="839204"/>
                            </a:cubicBezTo>
                            <a:cubicBezTo>
                              <a:pt x="1228147" y="866478"/>
                              <a:pt x="1042677" y="795431"/>
                              <a:pt x="939856" y="839204"/>
                            </a:cubicBezTo>
                            <a:cubicBezTo>
                              <a:pt x="837036" y="882977"/>
                              <a:pt x="368665" y="804829"/>
                              <a:pt x="0" y="839204"/>
                            </a:cubicBezTo>
                            <a:cubicBezTo>
                              <a:pt x="-45831" y="653059"/>
                              <a:pt x="19251" y="572501"/>
                              <a:pt x="0" y="402818"/>
                            </a:cubicBezTo>
                            <a:cubicBezTo>
                              <a:pt x="-19251" y="233135"/>
                              <a:pt x="42102" y="86091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E3E5458-76E2-4DCF-AAF7-5C3C51464D95}"/>
                  </a:ext>
                </a:extLst>
              </p:cNvPr>
              <p:cNvSpPr/>
              <p:nvPr/>
            </p:nvSpPr>
            <p:spPr>
              <a:xfrm>
                <a:off x="6116386" y="5247530"/>
                <a:ext cx="5401479" cy="7645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rgbClr val="0000FF"/>
                          </a:solidFill>
                          <a:latin typeface="Calibri"/>
                          <a:cs typeface="Calibri"/>
                        </a:rPr>
                        <m:t>)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⟵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|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lang="pt-BR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)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[</m:t>
                          </m:r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lang="pt-BR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𝜋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),</m:t>
                              </m:r>
                              <m:sSup>
                                <m:sSupPr>
                                  <m:ctrlP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6" name="Rectangle 75">
                <a:extLst>
                  <a:ext uri="{FF2B5EF4-FFF2-40B4-BE49-F238E27FC236}">
                    <a16:creationId xmlns:a16="http://schemas.microsoft.com/office/drawing/2014/main" id="{3E3E5458-76E2-4DCF-AAF7-5C3C51464D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6386" y="5247530"/>
                <a:ext cx="5401479" cy="76450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8FC2A758-3D54-4776-9AD0-439BCC2E03A5}"/>
              </a:ext>
            </a:extLst>
          </p:cNvPr>
          <p:cNvSpPr/>
          <p:nvPr/>
        </p:nvSpPr>
        <p:spPr>
          <a:xfrm>
            <a:off x="5740053" y="5235544"/>
            <a:ext cx="5898004" cy="1380032"/>
          </a:xfrm>
          <a:custGeom>
            <a:avLst/>
            <a:gdLst>
              <a:gd name="connsiteX0" fmla="*/ 0 w 5898004"/>
              <a:gd name="connsiteY0" fmla="*/ 230010 h 1380032"/>
              <a:gd name="connsiteX1" fmla="*/ 230010 w 5898004"/>
              <a:gd name="connsiteY1" fmla="*/ 0 h 1380032"/>
              <a:gd name="connsiteX2" fmla="*/ 610669 w 5898004"/>
              <a:gd name="connsiteY2" fmla="*/ 0 h 1380032"/>
              <a:gd name="connsiteX3" fmla="*/ 991328 w 5898004"/>
              <a:gd name="connsiteY3" fmla="*/ 0 h 1380032"/>
              <a:gd name="connsiteX4" fmla="*/ 1480746 w 5898004"/>
              <a:gd name="connsiteY4" fmla="*/ 0 h 1380032"/>
              <a:gd name="connsiteX5" fmla="*/ 2078925 w 5898004"/>
              <a:gd name="connsiteY5" fmla="*/ 0 h 1380032"/>
              <a:gd name="connsiteX6" fmla="*/ 2459583 w 5898004"/>
              <a:gd name="connsiteY6" fmla="*/ 0 h 1380032"/>
              <a:gd name="connsiteX7" fmla="*/ 3003382 w 5898004"/>
              <a:gd name="connsiteY7" fmla="*/ 0 h 1380032"/>
              <a:gd name="connsiteX8" fmla="*/ 3492800 w 5898004"/>
              <a:gd name="connsiteY8" fmla="*/ 0 h 1380032"/>
              <a:gd name="connsiteX9" fmla="*/ 3982219 w 5898004"/>
              <a:gd name="connsiteY9" fmla="*/ 0 h 1380032"/>
              <a:gd name="connsiteX10" fmla="*/ 4362878 w 5898004"/>
              <a:gd name="connsiteY10" fmla="*/ 0 h 1380032"/>
              <a:gd name="connsiteX11" fmla="*/ 4797917 w 5898004"/>
              <a:gd name="connsiteY11" fmla="*/ 0 h 1380032"/>
              <a:gd name="connsiteX12" fmla="*/ 5178575 w 5898004"/>
              <a:gd name="connsiteY12" fmla="*/ 0 h 1380032"/>
              <a:gd name="connsiteX13" fmla="*/ 5667994 w 5898004"/>
              <a:gd name="connsiteY13" fmla="*/ 0 h 1380032"/>
              <a:gd name="connsiteX14" fmla="*/ 5898004 w 5898004"/>
              <a:gd name="connsiteY14" fmla="*/ 230010 h 1380032"/>
              <a:gd name="connsiteX15" fmla="*/ 5898004 w 5898004"/>
              <a:gd name="connsiteY15" fmla="*/ 662416 h 1380032"/>
              <a:gd name="connsiteX16" fmla="*/ 5898004 w 5898004"/>
              <a:gd name="connsiteY16" fmla="*/ 1150022 h 1380032"/>
              <a:gd name="connsiteX17" fmla="*/ 5667994 w 5898004"/>
              <a:gd name="connsiteY17" fmla="*/ 1380032 h 1380032"/>
              <a:gd name="connsiteX18" fmla="*/ 5124196 w 5898004"/>
              <a:gd name="connsiteY18" fmla="*/ 1380032 h 1380032"/>
              <a:gd name="connsiteX19" fmla="*/ 4580397 w 5898004"/>
              <a:gd name="connsiteY19" fmla="*/ 1380032 h 1380032"/>
              <a:gd name="connsiteX20" fmla="*/ 3927839 w 5898004"/>
              <a:gd name="connsiteY20" fmla="*/ 1380032 h 1380032"/>
              <a:gd name="connsiteX21" fmla="*/ 3547180 w 5898004"/>
              <a:gd name="connsiteY21" fmla="*/ 1380032 h 1380032"/>
              <a:gd name="connsiteX22" fmla="*/ 3057762 w 5898004"/>
              <a:gd name="connsiteY22" fmla="*/ 1380032 h 1380032"/>
              <a:gd name="connsiteX23" fmla="*/ 2677103 w 5898004"/>
              <a:gd name="connsiteY23" fmla="*/ 1380032 h 1380032"/>
              <a:gd name="connsiteX24" fmla="*/ 2296444 w 5898004"/>
              <a:gd name="connsiteY24" fmla="*/ 1380032 h 1380032"/>
              <a:gd name="connsiteX25" fmla="*/ 1861405 w 5898004"/>
              <a:gd name="connsiteY25" fmla="*/ 1380032 h 1380032"/>
              <a:gd name="connsiteX26" fmla="*/ 1317607 w 5898004"/>
              <a:gd name="connsiteY26" fmla="*/ 1380032 h 1380032"/>
              <a:gd name="connsiteX27" fmla="*/ 773808 w 5898004"/>
              <a:gd name="connsiteY27" fmla="*/ 1380032 h 1380032"/>
              <a:gd name="connsiteX28" fmla="*/ 230010 w 5898004"/>
              <a:gd name="connsiteY28" fmla="*/ 1380032 h 1380032"/>
              <a:gd name="connsiteX29" fmla="*/ 0 w 5898004"/>
              <a:gd name="connsiteY29" fmla="*/ 1150022 h 1380032"/>
              <a:gd name="connsiteX30" fmla="*/ 0 w 5898004"/>
              <a:gd name="connsiteY30" fmla="*/ 690016 h 1380032"/>
              <a:gd name="connsiteX31" fmla="*/ 0 w 5898004"/>
              <a:gd name="connsiteY31" fmla="*/ 230010 h 1380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98004" h="1380032" extrusionOk="0">
                <a:moveTo>
                  <a:pt x="0" y="230010"/>
                </a:moveTo>
                <a:cubicBezTo>
                  <a:pt x="8665" y="95395"/>
                  <a:pt x="83937" y="-4813"/>
                  <a:pt x="230010" y="0"/>
                </a:cubicBezTo>
                <a:cubicBezTo>
                  <a:pt x="372545" y="-24373"/>
                  <a:pt x="499249" y="37175"/>
                  <a:pt x="610669" y="0"/>
                </a:cubicBezTo>
                <a:cubicBezTo>
                  <a:pt x="722089" y="-37175"/>
                  <a:pt x="803554" y="13717"/>
                  <a:pt x="991328" y="0"/>
                </a:cubicBezTo>
                <a:cubicBezTo>
                  <a:pt x="1179102" y="-13717"/>
                  <a:pt x="1351757" y="23904"/>
                  <a:pt x="1480746" y="0"/>
                </a:cubicBezTo>
                <a:cubicBezTo>
                  <a:pt x="1609735" y="-23904"/>
                  <a:pt x="1909388" y="44751"/>
                  <a:pt x="2078925" y="0"/>
                </a:cubicBezTo>
                <a:cubicBezTo>
                  <a:pt x="2248462" y="-44751"/>
                  <a:pt x="2313385" y="6072"/>
                  <a:pt x="2459583" y="0"/>
                </a:cubicBezTo>
                <a:cubicBezTo>
                  <a:pt x="2605781" y="-6072"/>
                  <a:pt x="2834005" y="27217"/>
                  <a:pt x="3003382" y="0"/>
                </a:cubicBezTo>
                <a:cubicBezTo>
                  <a:pt x="3172759" y="-27217"/>
                  <a:pt x="3289082" y="36001"/>
                  <a:pt x="3492800" y="0"/>
                </a:cubicBezTo>
                <a:cubicBezTo>
                  <a:pt x="3696518" y="-36001"/>
                  <a:pt x="3809250" y="28763"/>
                  <a:pt x="3982219" y="0"/>
                </a:cubicBezTo>
                <a:cubicBezTo>
                  <a:pt x="4155188" y="-28763"/>
                  <a:pt x="4212531" y="3039"/>
                  <a:pt x="4362878" y="0"/>
                </a:cubicBezTo>
                <a:cubicBezTo>
                  <a:pt x="4513225" y="-3039"/>
                  <a:pt x="4677960" y="33473"/>
                  <a:pt x="4797917" y="0"/>
                </a:cubicBezTo>
                <a:cubicBezTo>
                  <a:pt x="4917874" y="-33473"/>
                  <a:pt x="5012102" y="14711"/>
                  <a:pt x="5178575" y="0"/>
                </a:cubicBezTo>
                <a:cubicBezTo>
                  <a:pt x="5345048" y="-14711"/>
                  <a:pt x="5565333" y="47909"/>
                  <a:pt x="5667994" y="0"/>
                </a:cubicBezTo>
                <a:cubicBezTo>
                  <a:pt x="5791280" y="3020"/>
                  <a:pt x="5900316" y="116603"/>
                  <a:pt x="5898004" y="230010"/>
                </a:cubicBezTo>
                <a:cubicBezTo>
                  <a:pt x="5914912" y="404061"/>
                  <a:pt x="5858614" y="453635"/>
                  <a:pt x="5898004" y="662416"/>
                </a:cubicBezTo>
                <a:cubicBezTo>
                  <a:pt x="5937394" y="871197"/>
                  <a:pt x="5860942" y="1050176"/>
                  <a:pt x="5898004" y="1150022"/>
                </a:cubicBezTo>
                <a:cubicBezTo>
                  <a:pt x="5889383" y="1286187"/>
                  <a:pt x="5790479" y="1412806"/>
                  <a:pt x="5667994" y="1380032"/>
                </a:cubicBezTo>
                <a:cubicBezTo>
                  <a:pt x="5462635" y="1402454"/>
                  <a:pt x="5286978" y="1350622"/>
                  <a:pt x="5124196" y="1380032"/>
                </a:cubicBezTo>
                <a:cubicBezTo>
                  <a:pt x="4961414" y="1409442"/>
                  <a:pt x="4735157" y="1315499"/>
                  <a:pt x="4580397" y="1380032"/>
                </a:cubicBezTo>
                <a:cubicBezTo>
                  <a:pt x="4425637" y="1444565"/>
                  <a:pt x="4180852" y="1330849"/>
                  <a:pt x="3927839" y="1380032"/>
                </a:cubicBezTo>
                <a:cubicBezTo>
                  <a:pt x="3674826" y="1429215"/>
                  <a:pt x="3722009" y="1336300"/>
                  <a:pt x="3547180" y="1380032"/>
                </a:cubicBezTo>
                <a:cubicBezTo>
                  <a:pt x="3372351" y="1423764"/>
                  <a:pt x="3191678" y="1331138"/>
                  <a:pt x="3057762" y="1380032"/>
                </a:cubicBezTo>
                <a:cubicBezTo>
                  <a:pt x="2923846" y="1428926"/>
                  <a:pt x="2824791" y="1337526"/>
                  <a:pt x="2677103" y="1380032"/>
                </a:cubicBezTo>
                <a:cubicBezTo>
                  <a:pt x="2529415" y="1422538"/>
                  <a:pt x="2385815" y="1372472"/>
                  <a:pt x="2296444" y="1380032"/>
                </a:cubicBezTo>
                <a:cubicBezTo>
                  <a:pt x="2207073" y="1387592"/>
                  <a:pt x="2051365" y="1376867"/>
                  <a:pt x="1861405" y="1380032"/>
                </a:cubicBezTo>
                <a:cubicBezTo>
                  <a:pt x="1671445" y="1383197"/>
                  <a:pt x="1511690" y="1335411"/>
                  <a:pt x="1317607" y="1380032"/>
                </a:cubicBezTo>
                <a:cubicBezTo>
                  <a:pt x="1123524" y="1424653"/>
                  <a:pt x="944536" y="1347867"/>
                  <a:pt x="773808" y="1380032"/>
                </a:cubicBezTo>
                <a:cubicBezTo>
                  <a:pt x="603080" y="1412197"/>
                  <a:pt x="456049" y="1322239"/>
                  <a:pt x="230010" y="1380032"/>
                </a:cubicBezTo>
                <a:cubicBezTo>
                  <a:pt x="93186" y="1387920"/>
                  <a:pt x="-19027" y="1265890"/>
                  <a:pt x="0" y="1150022"/>
                </a:cubicBezTo>
                <a:cubicBezTo>
                  <a:pt x="-39619" y="935201"/>
                  <a:pt x="36625" y="850133"/>
                  <a:pt x="0" y="690016"/>
                </a:cubicBezTo>
                <a:cubicBezTo>
                  <a:pt x="-36625" y="529899"/>
                  <a:pt x="32941" y="426977"/>
                  <a:pt x="0" y="230010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82505698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40E45643-F813-46FB-9FC3-1271214261A0}"/>
                  </a:ext>
                </a:extLst>
              </p:cNvPr>
              <p:cNvSpPr/>
              <p:nvPr/>
            </p:nvSpPr>
            <p:spPr>
              <a:xfrm>
                <a:off x="8635577" y="6220720"/>
                <a:ext cx="1388713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6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6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16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sup>
                      </m:sSubSup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16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16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))</m:t>
                      </m:r>
                    </m:oMath>
                  </m:oMathPara>
                </a14:m>
                <a:endParaRPr lang="en-US" sz="16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79" name="Rectangle 78">
                <a:extLst>
                  <a:ext uri="{FF2B5EF4-FFF2-40B4-BE49-F238E27FC236}">
                    <a16:creationId xmlns:a16="http://schemas.microsoft.com/office/drawing/2014/main" id="{40E45643-F813-46FB-9FC3-1271214261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577" y="6220720"/>
                <a:ext cx="1388713" cy="338554"/>
              </a:xfrm>
              <a:prstGeom prst="rect">
                <a:avLst/>
              </a:prstGeom>
              <a:blipFill>
                <a:blip r:embed="rId19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Left Brace 79">
            <a:extLst>
              <a:ext uri="{FF2B5EF4-FFF2-40B4-BE49-F238E27FC236}">
                <a16:creationId xmlns:a16="http://schemas.microsoft.com/office/drawing/2014/main" id="{FB81E0E7-DFB2-4989-A870-779E332A0794}"/>
              </a:ext>
            </a:extLst>
          </p:cNvPr>
          <p:cNvSpPr/>
          <p:nvPr/>
        </p:nvSpPr>
        <p:spPr>
          <a:xfrm rot="16200000">
            <a:off x="9228365" y="4155410"/>
            <a:ext cx="203137" cy="3962400"/>
          </a:xfrm>
          <a:prstGeom prst="leftBrace">
            <a:avLst>
              <a:gd name="adj1" fmla="val 8333"/>
              <a:gd name="adj2" fmla="val 50735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9E04300-0135-4844-84B0-BB158D90A0BF}"/>
              </a:ext>
            </a:extLst>
          </p:cNvPr>
          <p:cNvSpPr txBox="1"/>
          <p:nvPr/>
        </p:nvSpPr>
        <p:spPr>
          <a:xfrm>
            <a:off x="7753322" y="4523828"/>
            <a:ext cx="19807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>
                <a:solidFill>
                  <a:srgbClr val="CF01B6"/>
                </a:solidFill>
                <a:latin typeface="Calibri"/>
                <a:cs typeface="Calibri"/>
              </a:rPr>
              <a:t>Policy Evaluation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CFD6C8-54BE-4C14-8366-4346CC74BF2F}"/>
                  </a:ext>
                </a:extLst>
              </p:cNvPr>
              <p:cNvSpPr txBox="1"/>
              <p:nvPr/>
            </p:nvSpPr>
            <p:spPr>
              <a:xfrm>
                <a:off x="7539288" y="4840688"/>
                <a:ext cx="240880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i="1" dirty="0">
                    <a:solidFill>
                      <a:srgbClr val="FF0000"/>
                    </a:solidFill>
                    <a:latin typeface="Calibri"/>
                    <a:cs typeface="Calibri"/>
                  </a:rPr>
                  <a:t>Evaluate a specific policy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pt-BR" sz="16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/>
                      </a:rPr>
                      <m:t>𝜋</m:t>
                    </m:r>
                  </m:oMath>
                </a14:m>
                <a:endParaRPr lang="en-US" sz="1600" i="1" dirty="0">
                  <a:solidFill>
                    <a:srgbClr val="FF0000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9CFD6C8-54BE-4C14-8366-4346CC74BF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9288" y="4840688"/>
                <a:ext cx="2408801" cy="338554"/>
              </a:xfrm>
              <a:prstGeom prst="rect">
                <a:avLst/>
              </a:prstGeom>
              <a:blipFill>
                <a:blip r:embed="rId20"/>
                <a:stretch>
                  <a:fillRect l="-1519" t="-5357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2" name="TextBox 81">
            <a:extLst>
              <a:ext uri="{FF2B5EF4-FFF2-40B4-BE49-F238E27FC236}">
                <a16:creationId xmlns:a16="http://schemas.microsoft.com/office/drawing/2014/main" id="{11980356-2F2A-4FA3-BBDC-5688D1025A65}"/>
              </a:ext>
            </a:extLst>
          </p:cNvPr>
          <p:cNvSpPr txBox="1"/>
          <p:nvPr/>
        </p:nvSpPr>
        <p:spPr>
          <a:xfrm>
            <a:off x="7393152" y="1550954"/>
            <a:ext cx="23730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>
                <a:solidFill>
                  <a:srgbClr val="FF0000"/>
                </a:solidFill>
                <a:latin typeface="Calibri"/>
                <a:cs typeface="Calibri"/>
              </a:rPr>
              <a:t>Evaluate an optimal policy</a:t>
            </a:r>
          </a:p>
        </p:txBody>
      </p:sp>
    </p:spTree>
    <p:extLst>
      <p:ext uri="{BB962C8B-B14F-4D97-AF65-F5344CB8AC3E}">
        <p14:creationId xmlns:p14="http://schemas.microsoft.com/office/powerpoint/2010/main" val="2847342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9" grpId="0" animBg="1"/>
      <p:bldP spid="53" grpId="0"/>
      <p:bldP spid="54" grpId="0" animBg="1"/>
      <p:bldP spid="56" grpId="0"/>
      <p:bldP spid="66" grpId="0"/>
      <p:bldP spid="76" grpId="0"/>
      <p:bldP spid="78" grpId="0" animBg="1"/>
      <p:bldP spid="79" grpId="0"/>
      <p:bldP spid="80" grpId="0" animBg="1"/>
      <p:bldP spid="81" grpId="0"/>
      <p:bldP spid="3" grpId="0"/>
      <p:bldP spid="8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t=0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7422187-40B0-4A0E-A45E-C1FC16F941AB}"/>
                  </a:ext>
                </a:extLst>
              </p:cNvPr>
              <p:cNvSpPr/>
              <p:nvPr/>
            </p:nvSpPr>
            <p:spPr>
              <a:xfrm>
                <a:off x="5542900" y="2743200"/>
                <a:ext cx="86555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7422187-40B0-4A0E-A45E-C1FC16F941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2900" y="2743200"/>
                <a:ext cx="865557" cy="400110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7B4F16-A43F-4FFA-B1F3-39D45F8121FF}"/>
                  </a:ext>
                </a:extLst>
              </p:cNvPr>
              <p:cNvSpPr/>
              <p:nvPr/>
            </p:nvSpPr>
            <p:spPr>
              <a:xfrm>
                <a:off x="4775991" y="1378372"/>
                <a:ext cx="221682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3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⟵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E7B4F16-A43F-4FFA-B1F3-39D45F8121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5991" y="1378372"/>
                <a:ext cx="2216825" cy="58477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609B841D-5F0B-4886-BBFD-B557F5C90C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400" y="3480621"/>
            <a:ext cx="3696740" cy="27874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8ACEA40-EF13-4C6B-A68E-50737BBA75B4}"/>
              </a:ext>
            </a:extLst>
          </p:cNvPr>
          <p:cNvSpPr txBox="1"/>
          <p:nvPr/>
        </p:nvSpPr>
        <p:spPr>
          <a:xfrm>
            <a:off x="10232640" y="12864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</p:spTree>
    <p:extLst>
      <p:ext uri="{BB962C8B-B14F-4D97-AF65-F5344CB8AC3E}">
        <p14:creationId xmlns:p14="http://schemas.microsoft.com/office/powerpoint/2010/main" val="6190395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ea typeface="ＭＳ Ｐゴシック" pitchFamily="34" charset="-128"/>
              </a:rPr>
              <a:t>Policies</a:t>
            </a:r>
          </a:p>
        </p:txBody>
      </p:sp>
      <p:pic>
        <p:nvPicPr>
          <p:cNvPr id="2662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5200" y="1524000"/>
            <a:ext cx="4013200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28" name="Text Box 5"/>
          <p:cNvSpPr txBox="1">
            <a:spLocks noChangeArrowheads="1"/>
          </p:cNvSpPr>
          <p:nvPr/>
        </p:nvSpPr>
        <p:spPr bwMode="auto">
          <a:xfrm>
            <a:off x="6629400" y="4724400"/>
            <a:ext cx="5105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dirty="0">
                <a:latin typeface="Calibri" pitchFamily="34" charset="0"/>
              </a:rPr>
              <a:t>Optimal policy when R(s, a, s</a:t>
            </a:r>
            <a:r>
              <a:rPr lang="en-US" altLang="ja-JP" sz="2400" dirty="0">
                <a:latin typeface="Calibri" pitchFamily="34" charset="0"/>
              </a:rPr>
              <a:t>’) = -0.03 for all non-terminals s</a:t>
            </a:r>
            <a:endParaRPr lang="en-US" sz="2400" dirty="0">
              <a:latin typeface="Calibri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53200" y="1295742"/>
            <a:ext cx="5410200" cy="3162994"/>
          </a:xfrm>
          <a:prstGeom prst="rect">
            <a:avLst/>
          </a:prstGeom>
          <a:noFill/>
        </p:spPr>
      </p:pic>
      <p:sp>
        <p:nvSpPr>
          <p:cNvPr id="26626" name="Rectangle 3"/>
          <p:cNvSpPr>
            <a:spLocks noGrp="1" noChangeArrowheads="1"/>
          </p:cNvSpPr>
          <p:nvPr>
            <p:ph idx="1"/>
          </p:nvPr>
        </p:nvSpPr>
        <p:spPr>
          <a:xfrm>
            <a:off x="289393" y="1295742"/>
            <a:ext cx="6400800" cy="4525963"/>
          </a:xfrm>
        </p:spPr>
        <p:txBody>
          <a:bodyPr/>
          <a:lstStyle/>
          <a:p>
            <a:r>
              <a:rPr lang="en-US" sz="2400" dirty="0">
                <a:ea typeface="ＭＳ Ｐゴシック" pitchFamily="34" charset="-128"/>
              </a:rPr>
              <a:t>In deterministic single-agent search problems, we wanted an optimal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</a:rPr>
              <a:t>plan</a:t>
            </a:r>
            <a:r>
              <a:rPr lang="en-US" sz="2400" dirty="0">
                <a:ea typeface="ＭＳ Ｐゴシック" pitchFamily="34" charset="-128"/>
              </a:rPr>
              <a:t>, or sequence of actions, from start to a goal</a:t>
            </a:r>
          </a:p>
          <a:p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A policy </a:t>
            </a:r>
            <a:r>
              <a:rPr lang="en-US" sz="2400" dirty="0">
                <a:solidFill>
                  <a:srgbClr val="0000FF"/>
                </a:solidFill>
                <a:ea typeface="ＭＳ Ｐゴシック" pitchFamily="34" charset="-128"/>
                <a:sym typeface="Symbol" pitchFamily="18" charset="2"/>
              </a:rPr>
              <a:t>: S → A </a:t>
            </a:r>
            <a:r>
              <a:rPr lang="en-US" sz="2400" dirty="0">
                <a:ea typeface="ＭＳ Ｐゴシック" pitchFamily="34" charset="-128"/>
                <a:sym typeface="Symbol" pitchFamily="18" charset="2"/>
              </a:rPr>
              <a:t>gives an action for each state.</a:t>
            </a:r>
          </a:p>
          <a:p>
            <a:pPr lvl="1"/>
            <a:r>
              <a:rPr lang="en-US" sz="2000" dirty="0" err="1">
                <a:ea typeface="ＭＳ Ｐゴシック" pitchFamily="34" charset="-128"/>
                <a:sym typeface="Symbol" pitchFamily="18" charset="2"/>
              </a:rPr>
              <a:t>E.g</a:t>
            </a:r>
            <a:r>
              <a:rPr lang="en-US" sz="2000" dirty="0">
                <a:ea typeface="ＭＳ Ｐゴシック" pitchFamily="34" charset="-128"/>
                <a:sym typeface="Symbol" pitchFamily="18" charset="2"/>
              </a:rPr>
              <a:t>, ((1,1)) = “north”, ((4,1)) = “west”, ((3,3))=“east”, ((3,2))=“north”,…</a:t>
            </a:r>
          </a:p>
          <a:p>
            <a:pPr lvl="1"/>
            <a:endParaRPr lang="en-US" sz="2400" dirty="0">
              <a:ea typeface="ＭＳ Ｐゴシック" pitchFamily="34" charset="-128"/>
            </a:endParaRPr>
          </a:p>
          <a:p>
            <a:r>
              <a:rPr lang="en-US" sz="2400" dirty="0">
                <a:ea typeface="ＭＳ Ｐゴシック" pitchFamily="34" charset="-128"/>
              </a:rPr>
              <a:t>For MDPs, we want an optimal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</a:rPr>
              <a:t>policy </a:t>
            </a:r>
            <a:r>
              <a:rPr lang="en-US" sz="2400" dirty="0">
                <a:solidFill>
                  <a:srgbClr val="CC0000"/>
                </a:solidFill>
                <a:ea typeface="ＭＳ Ｐゴシック" pitchFamily="34" charset="-128"/>
                <a:sym typeface="Symbol" pitchFamily="18" charset="2"/>
              </a:rPr>
              <a:t>*: S → A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An optimal policy is one that maximizes        expected utility if followed</a:t>
            </a:r>
          </a:p>
          <a:p>
            <a:pPr lvl="1"/>
            <a:endParaRPr lang="en-US" sz="2000" dirty="0">
              <a:ea typeface="ＭＳ Ｐゴシック" pitchFamily="34" charset="-128"/>
              <a:sym typeface="Symbol" pitchFamily="18" charset="2"/>
            </a:endParaRPr>
          </a:p>
          <a:p>
            <a:r>
              <a:rPr lang="en-US" sz="2400" dirty="0" err="1">
                <a:ea typeface="ＭＳ Ｐゴシック" pitchFamily="34" charset="-128"/>
                <a:sym typeface="Symbol" pitchFamily="18" charset="2"/>
              </a:rPr>
              <a:t>Expectimax</a:t>
            </a:r>
            <a:r>
              <a:rPr lang="en-US" sz="2400" dirty="0">
                <a:ea typeface="ＭＳ Ｐゴシック" pitchFamily="34" charset="-128"/>
                <a:sym typeface="Symbol" pitchFamily="18" charset="2"/>
              </a:rPr>
              <a:t> didn’t compute entire policies</a:t>
            </a:r>
          </a:p>
          <a:p>
            <a:pPr lvl="1"/>
            <a:r>
              <a:rPr lang="en-US" sz="2000" dirty="0">
                <a:ea typeface="ＭＳ Ｐゴシック" pitchFamily="34" charset="-128"/>
                <a:sym typeface="Symbol" pitchFamily="18" charset="2"/>
              </a:rPr>
              <a:t>It computed the action for a single state only</a:t>
            </a:r>
          </a:p>
          <a:p>
            <a:pPr lvl="1"/>
            <a:endParaRPr lang="en-US" sz="2000" dirty="0">
              <a:ea typeface="ＭＳ Ｐゴシック" pitchFamily="34" charset="-128"/>
              <a:sym typeface="Symbol" pitchFamily="18" charset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2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t=1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AB683D-4EB6-440D-A256-A3627A841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7739" y="3733800"/>
            <a:ext cx="3736521" cy="279597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D399807-91B3-4E87-B9A2-1A1012C2E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691" y="3767074"/>
            <a:ext cx="3736521" cy="27874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1573853-CF7B-4D8F-8DBC-3BBECB076B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568" y="3742351"/>
            <a:ext cx="3696740" cy="27874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0F51419-060C-486E-A81F-D2714CE4094A}"/>
              </a:ext>
            </a:extLst>
          </p:cNvPr>
          <p:cNvSpPr txBox="1"/>
          <p:nvPr/>
        </p:nvSpPr>
        <p:spPr>
          <a:xfrm>
            <a:off x="10232640" y="12864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4BEEF9-1C60-45FC-A860-F8A1DD3DDB79}"/>
                  </a:ext>
                </a:extLst>
              </p:cNvPr>
              <p:cNvSpPr/>
              <p:nvPr/>
            </p:nvSpPr>
            <p:spPr>
              <a:xfrm>
                <a:off x="5321064" y="3061350"/>
                <a:ext cx="154987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4BEEF9-1C60-45FC-A860-F8A1DD3DDB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064" y="3061350"/>
                <a:ext cx="1549872" cy="40011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63EB654-09BF-4D60-A588-17ECE3B73DD6}"/>
                  </a:ext>
                </a:extLst>
              </p:cNvPr>
              <p:cNvSpPr/>
              <p:nvPr/>
            </p:nvSpPr>
            <p:spPr>
              <a:xfrm>
                <a:off x="9764115" y="3071386"/>
                <a:ext cx="9516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63EB654-09BF-4D60-A588-17ECE3B73D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4115" y="3071386"/>
                <a:ext cx="951671" cy="400110"/>
              </a:xfrm>
              <a:prstGeom prst="rect">
                <a:avLst/>
              </a:prstGeom>
              <a:blipFill>
                <a:blip r:embed="rId7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F939954-23B7-47C8-A332-ECB42822751C}"/>
                  </a:ext>
                </a:extLst>
              </p:cNvPr>
              <p:cNvSpPr/>
              <p:nvPr/>
            </p:nvSpPr>
            <p:spPr>
              <a:xfrm>
                <a:off x="5791200" y="2341889"/>
                <a:ext cx="12293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F939954-23B7-47C8-A332-ECB4282275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2341889"/>
                <a:ext cx="1229311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Left Brace 20">
            <a:extLst>
              <a:ext uri="{FF2B5EF4-FFF2-40B4-BE49-F238E27FC236}">
                <a16:creationId xmlns:a16="http://schemas.microsoft.com/office/drawing/2014/main" id="{4B350F3E-9566-4944-924B-95FA3951EDCF}"/>
              </a:ext>
            </a:extLst>
          </p:cNvPr>
          <p:cNvSpPr/>
          <p:nvPr/>
        </p:nvSpPr>
        <p:spPr>
          <a:xfrm rot="16200000">
            <a:off x="6106945" y="369139"/>
            <a:ext cx="380809" cy="3603098"/>
          </a:xfrm>
          <a:prstGeom prst="leftBrace">
            <a:avLst>
              <a:gd name="adj1" fmla="val 8333"/>
              <a:gd name="adj2" fmla="val 5152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FB02B8-0EF8-4C9F-B1CD-0C6EE8026C7C}"/>
                  </a:ext>
                </a:extLst>
              </p:cNvPr>
              <p:cNvSpPr txBox="1"/>
              <p:nvPr/>
            </p:nvSpPr>
            <p:spPr>
              <a:xfrm>
                <a:off x="2229666" y="1257347"/>
                <a:ext cx="6007670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)⟵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𝐴𝑐𝑡𝑖𝑜𝑛𝑠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[ </m:t>
                              </m:r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+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𝛾</m:t>
                              </m:r>
                              <m:sSubSup>
                                <m:sSubSupPr>
                                  <m:ctrlPr>
                                    <a:rPr lang="en-US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D0FB02B8-0EF8-4C9F-B1CD-0C6EE8026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666" y="1257347"/>
                <a:ext cx="6007670" cy="67217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F572A91-0603-4F33-958B-AA91E932B640}"/>
                  </a:ext>
                </a:extLst>
              </p:cNvPr>
              <p:cNvSpPr/>
              <p:nvPr/>
            </p:nvSpPr>
            <p:spPr>
              <a:xfrm>
                <a:off x="1215330" y="3076154"/>
                <a:ext cx="154987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DF572A91-0603-4F33-958B-AA91E932B6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330" y="3076154"/>
                <a:ext cx="1549872" cy="400110"/>
              </a:xfrm>
              <a:prstGeom prst="rect">
                <a:avLst/>
              </a:prstGeom>
              <a:blipFill>
                <a:blip r:embed="rId10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157351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t=2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FAAF54-FE11-460B-B1E8-8B54267BA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9029" y="3770320"/>
            <a:ext cx="3653941" cy="27509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999242C-578D-42A8-9E20-49E3A69FC0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8748" y="3770322"/>
            <a:ext cx="3667874" cy="275090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352322B-BBFC-4CAE-8967-1E2A03E94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30" y="3733800"/>
            <a:ext cx="3736521" cy="27874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BEEC81E-9B4F-4E5E-A187-557F51F689BB}"/>
              </a:ext>
            </a:extLst>
          </p:cNvPr>
          <p:cNvSpPr txBox="1"/>
          <p:nvPr/>
        </p:nvSpPr>
        <p:spPr>
          <a:xfrm>
            <a:off x="10232640" y="12864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C9AA6B2-B59C-4A4E-8FC5-1976A73296B7}"/>
                  </a:ext>
                </a:extLst>
              </p:cNvPr>
              <p:cNvSpPr/>
              <p:nvPr/>
            </p:nvSpPr>
            <p:spPr>
              <a:xfrm>
                <a:off x="5321064" y="3061350"/>
                <a:ext cx="154987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6C9AA6B2-B59C-4A4E-8FC5-1976A73296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064" y="3061350"/>
                <a:ext cx="1549872" cy="40011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673296A-4D54-4346-B19E-A993BBAA4016}"/>
                  </a:ext>
                </a:extLst>
              </p:cNvPr>
              <p:cNvSpPr/>
              <p:nvPr/>
            </p:nvSpPr>
            <p:spPr>
              <a:xfrm>
                <a:off x="9764115" y="3071386"/>
                <a:ext cx="9516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673296A-4D54-4346-B19E-A993BBAA40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4115" y="3071386"/>
                <a:ext cx="951671" cy="400110"/>
              </a:xfrm>
              <a:prstGeom prst="rect">
                <a:avLst/>
              </a:prstGeom>
              <a:blipFill>
                <a:blip r:embed="rId7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D167580-827E-476E-8897-81E645DCAF6E}"/>
                  </a:ext>
                </a:extLst>
              </p:cNvPr>
              <p:cNvSpPr/>
              <p:nvPr/>
            </p:nvSpPr>
            <p:spPr>
              <a:xfrm>
                <a:off x="5791200" y="2341889"/>
                <a:ext cx="12293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D167580-827E-476E-8897-81E645DCAF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2341889"/>
                <a:ext cx="1229311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Left Brace 16">
            <a:extLst>
              <a:ext uri="{FF2B5EF4-FFF2-40B4-BE49-F238E27FC236}">
                <a16:creationId xmlns:a16="http://schemas.microsoft.com/office/drawing/2014/main" id="{EBFA3F0C-2D79-452D-B143-9CCB18ED431A}"/>
              </a:ext>
            </a:extLst>
          </p:cNvPr>
          <p:cNvSpPr/>
          <p:nvPr/>
        </p:nvSpPr>
        <p:spPr>
          <a:xfrm rot="16200000">
            <a:off x="6106945" y="369139"/>
            <a:ext cx="380809" cy="3603098"/>
          </a:xfrm>
          <a:prstGeom prst="leftBrace">
            <a:avLst>
              <a:gd name="adj1" fmla="val 8333"/>
              <a:gd name="adj2" fmla="val 5152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4F43AE4-3A04-463D-B4C6-7C8C10078D56}"/>
                  </a:ext>
                </a:extLst>
              </p:cNvPr>
              <p:cNvSpPr txBox="1"/>
              <p:nvPr/>
            </p:nvSpPr>
            <p:spPr>
              <a:xfrm>
                <a:off x="2229666" y="1257347"/>
                <a:ext cx="6007670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)⟵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𝐴𝑐𝑡𝑖𝑜𝑛𝑠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[ </m:t>
                              </m:r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+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𝛾</m:t>
                              </m:r>
                              <m:sSubSup>
                                <m:sSubSupPr>
                                  <m:ctrlPr>
                                    <a:rPr lang="en-US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E4F43AE4-3A04-463D-B4C6-7C8C10078D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666" y="1257347"/>
                <a:ext cx="6007670" cy="67217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992054A-2A97-4149-9551-CC0072DBEFC2}"/>
                  </a:ext>
                </a:extLst>
              </p:cNvPr>
              <p:cNvSpPr/>
              <p:nvPr/>
            </p:nvSpPr>
            <p:spPr>
              <a:xfrm>
                <a:off x="1215330" y="3076154"/>
                <a:ext cx="154987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992054A-2A97-4149-9551-CC0072DBEF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330" y="3076154"/>
                <a:ext cx="1549872" cy="400110"/>
              </a:xfrm>
              <a:prstGeom prst="rect">
                <a:avLst/>
              </a:prstGeom>
              <a:blipFill>
                <a:blip r:embed="rId10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178097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t=3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AFB683-DB9E-4091-ACF7-0D0032D75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738" y="3657600"/>
            <a:ext cx="3800740" cy="28505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714BD96-929F-4940-9E13-249CE063F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0571" y="3712485"/>
            <a:ext cx="3760162" cy="283524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44A523C-E7A2-4695-AAB7-F73066B5D9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1" y="3754656"/>
            <a:ext cx="3667874" cy="275090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D1CAF3-DF70-443E-9CEB-7BAC2AC18C12}"/>
              </a:ext>
            </a:extLst>
          </p:cNvPr>
          <p:cNvSpPr txBox="1"/>
          <p:nvPr/>
        </p:nvSpPr>
        <p:spPr>
          <a:xfrm>
            <a:off x="10232640" y="12864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7BAAE02-1381-4810-9FDD-EA4701C7E374}"/>
                  </a:ext>
                </a:extLst>
              </p:cNvPr>
              <p:cNvSpPr/>
              <p:nvPr/>
            </p:nvSpPr>
            <p:spPr>
              <a:xfrm>
                <a:off x="5321064" y="3061350"/>
                <a:ext cx="154987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B7BAAE02-1381-4810-9FDD-EA4701C7E3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064" y="3061350"/>
                <a:ext cx="1549872" cy="40011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04D91DF-E4A9-4C4C-A120-170BBDA1D56B}"/>
                  </a:ext>
                </a:extLst>
              </p:cNvPr>
              <p:cNvSpPr/>
              <p:nvPr/>
            </p:nvSpPr>
            <p:spPr>
              <a:xfrm>
                <a:off x="9764115" y="3071386"/>
                <a:ext cx="9516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04D91DF-E4A9-4C4C-A120-170BBDA1D5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4115" y="3071386"/>
                <a:ext cx="951671" cy="400110"/>
              </a:xfrm>
              <a:prstGeom prst="rect">
                <a:avLst/>
              </a:prstGeom>
              <a:blipFill>
                <a:blip r:embed="rId7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2D9687D-020F-48B9-9F77-EF3C471A4C2F}"/>
                  </a:ext>
                </a:extLst>
              </p:cNvPr>
              <p:cNvSpPr/>
              <p:nvPr/>
            </p:nvSpPr>
            <p:spPr>
              <a:xfrm>
                <a:off x="5791200" y="2341889"/>
                <a:ext cx="12293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2D9687D-020F-48B9-9F77-EF3C471A4C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2341889"/>
                <a:ext cx="1229311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Left Brace 17">
            <a:extLst>
              <a:ext uri="{FF2B5EF4-FFF2-40B4-BE49-F238E27FC236}">
                <a16:creationId xmlns:a16="http://schemas.microsoft.com/office/drawing/2014/main" id="{1A92BDBA-F821-4D7C-B0E8-987DBFE4989D}"/>
              </a:ext>
            </a:extLst>
          </p:cNvPr>
          <p:cNvSpPr/>
          <p:nvPr/>
        </p:nvSpPr>
        <p:spPr>
          <a:xfrm rot="16200000">
            <a:off x="6106945" y="369139"/>
            <a:ext cx="380809" cy="3603098"/>
          </a:xfrm>
          <a:prstGeom prst="leftBrace">
            <a:avLst>
              <a:gd name="adj1" fmla="val 8333"/>
              <a:gd name="adj2" fmla="val 5152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04A385E-85B8-4CBA-8699-3B86DDD9EB1E}"/>
                  </a:ext>
                </a:extLst>
              </p:cNvPr>
              <p:cNvSpPr txBox="1"/>
              <p:nvPr/>
            </p:nvSpPr>
            <p:spPr>
              <a:xfrm>
                <a:off x="2229666" y="1257347"/>
                <a:ext cx="6007670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)⟵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𝐴𝑐𝑡𝑖𝑜𝑛𝑠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[ </m:t>
                              </m:r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+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𝛾</m:t>
                              </m:r>
                              <m:sSubSup>
                                <m:sSubSupPr>
                                  <m:ctrlPr>
                                    <a:rPr lang="en-US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04A385E-85B8-4CBA-8699-3B86DDD9EB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666" y="1257347"/>
                <a:ext cx="6007670" cy="67217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1D362A8-23AD-44A3-80D2-75CCA5C44A56}"/>
                  </a:ext>
                </a:extLst>
              </p:cNvPr>
              <p:cNvSpPr/>
              <p:nvPr/>
            </p:nvSpPr>
            <p:spPr>
              <a:xfrm>
                <a:off x="1215330" y="3076154"/>
                <a:ext cx="154987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1D362A8-23AD-44A3-80D2-75CCA5C44A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330" y="3076154"/>
                <a:ext cx="1549872" cy="400110"/>
              </a:xfrm>
              <a:prstGeom prst="rect">
                <a:avLst/>
              </a:prstGeom>
              <a:blipFill>
                <a:blip r:embed="rId10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174790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t=4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CD3AFD-E4FE-4071-8810-7F8E7C29F0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3696884"/>
            <a:ext cx="3800624" cy="283524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E21EE31-172A-47C8-97C7-FCC9FC9D9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595" y="3657600"/>
            <a:ext cx="3821025" cy="287453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1B75404-F058-47A4-9E44-0D5CF77DBA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55" y="3696884"/>
            <a:ext cx="3760162" cy="283524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E16EBE-EE15-4291-BCBA-BB0A919976E3}"/>
              </a:ext>
            </a:extLst>
          </p:cNvPr>
          <p:cNvSpPr txBox="1"/>
          <p:nvPr/>
        </p:nvSpPr>
        <p:spPr>
          <a:xfrm>
            <a:off x="10232640" y="12864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88CD7A4-07B3-417F-86D3-AE0B7F5351F2}"/>
                  </a:ext>
                </a:extLst>
              </p:cNvPr>
              <p:cNvSpPr/>
              <p:nvPr/>
            </p:nvSpPr>
            <p:spPr>
              <a:xfrm>
                <a:off x="5321064" y="3061350"/>
                <a:ext cx="154987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688CD7A4-07B3-417F-86D3-AE0B7F5351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064" y="3061350"/>
                <a:ext cx="1549872" cy="40011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6E0F432-C11B-4A92-A3F5-3ACC9D964AE6}"/>
                  </a:ext>
                </a:extLst>
              </p:cNvPr>
              <p:cNvSpPr/>
              <p:nvPr/>
            </p:nvSpPr>
            <p:spPr>
              <a:xfrm>
                <a:off x="9764115" y="3071386"/>
                <a:ext cx="9516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46E0F432-C11B-4A92-A3F5-3ACC9D964A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4115" y="3071386"/>
                <a:ext cx="951671" cy="400110"/>
              </a:xfrm>
              <a:prstGeom prst="rect">
                <a:avLst/>
              </a:prstGeom>
              <a:blipFill>
                <a:blip r:embed="rId7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BBAD65E-D7C3-45E4-A2A2-630DCEE37A29}"/>
                  </a:ext>
                </a:extLst>
              </p:cNvPr>
              <p:cNvSpPr/>
              <p:nvPr/>
            </p:nvSpPr>
            <p:spPr>
              <a:xfrm>
                <a:off x="5791200" y="2341889"/>
                <a:ext cx="12293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BBAD65E-D7C3-45E4-A2A2-630DCEE37A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2341889"/>
                <a:ext cx="1229311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Left Brace 17">
            <a:extLst>
              <a:ext uri="{FF2B5EF4-FFF2-40B4-BE49-F238E27FC236}">
                <a16:creationId xmlns:a16="http://schemas.microsoft.com/office/drawing/2014/main" id="{62DDDA6B-9B63-4DFC-82CF-9F052DAD45BC}"/>
              </a:ext>
            </a:extLst>
          </p:cNvPr>
          <p:cNvSpPr/>
          <p:nvPr/>
        </p:nvSpPr>
        <p:spPr>
          <a:xfrm rot="16200000">
            <a:off x="6106945" y="369139"/>
            <a:ext cx="380809" cy="3603098"/>
          </a:xfrm>
          <a:prstGeom prst="leftBrace">
            <a:avLst>
              <a:gd name="adj1" fmla="val 8333"/>
              <a:gd name="adj2" fmla="val 5152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9629CE5-B4E2-43ED-AE57-C32624FCDB92}"/>
                  </a:ext>
                </a:extLst>
              </p:cNvPr>
              <p:cNvSpPr txBox="1"/>
              <p:nvPr/>
            </p:nvSpPr>
            <p:spPr>
              <a:xfrm>
                <a:off x="2229666" y="1257347"/>
                <a:ext cx="6007670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)⟵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𝐴𝑐𝑡𝑖𝑜𝑛𝑠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[ </m:t>
                              </m:r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+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𝛾</m:t>
                              </m:r>
                              <m:sSubSup>
                                <m:sSubSupPr>
                                  <m:ctrlPr>
                                    <a:rPr lang="en-US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9629CE5-B4E2-43ED-AE57-C32624FCDB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666" y="1257347"/>
                <a:ext cx="6007670" cy="67217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69D2F3B-DD06-420A-9148-2F703F99E1F4}"/>
                  </a:ext>
                </a:extLst>
              </p:cNvPr>
              <p:cNvSpPr/>
              <p:nvPr/>
            </p:nvSpPr>
            <p:spPr>
              <a:xfrm>
                <a:off x="1215330" y="3076154"/>
                <a:ext cx="154987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69D2F3B-DD06-420A-9148-2F703F99E1F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330" y="3076154"/>
                <a:ext cx="1549872" cy="400110"/>
              </a:xfrm>
              <a:prstGeom prst="rect">
                <a:avLst/>
              </a:prstGeom>
              <a:blipFill>
                <a:blip r:embed="rId10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593873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t=5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8FE3D0-210A-4B49-9D81-46659FF80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687" y="3657600"/>
            <a:ext cx="3808792" cy="286975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74B2274-4EC5-4150-AA2C-0F5B3E5C6F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3256" y="3657600"/>
            <a:ext cx="3826344" cy="28697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F8566C-71CA-46D6-A5D8-64277C3505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83" y="3657600"/>
            <a:ext cx="3821025" cy="287453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C0F83E2-374A-4251-BB99-2ADB9898B725}"/>
              </a:ext>
            </a:extLst>
          </p:cNvPr>
          <p:cNvSpPr txBox="1"/>
          <p:nvPr/>
        </p:nvSpPr>
        <p:spPr>
          <a:xfrm>
            <a:off x="10232640" y="12864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20A9AEF-98BE-4E45-8FF7-015E3016F91A}"/>
                  </a:ext>
                </a:extLst>
              </p:cNvPr>
              <p:cNvSpPr/>
              <p:nvPr/>
            </p:nvSpPr>
            <p:spPr>
              <a:xfrm>
                <a:off x="5321064" y="3061350"/>
                <a:ext cx="154987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E20A9AEF-98BE-4E45-8FF7-015E3016F9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064" y="3061350"/>
                <a:ext cx="1549872" cy="40011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FCFCA8C-C689-49F2-864C-5D5A64118C97}"/>
                  </a:ext>
                </a:extLst>
              </p:cNvPr>
              <p:cNvSpPr/>
              <p:nvPr/>
            </p:nvSpPr>
            <p:spPr>
              <a:xfrm>
                <a:off x="9764115" y="3071386"/>
                <a:ext cx="9516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FCFCA8C-C689-49F2-864C-5D5A64118C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4115" y="3071386"/>
                <a:ext cx="951671" cy="400110"/>
              </a:xfrm>
              <a:prstGeom prst="rect">
                <a:avLst/>
              </a:prstGeom>
              <a:blipFill>
                <a:blip r:embed="rId7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5AA5720-80DD-4CC1-9DC6-F95BAE7A0425}"/>
                  </a:ext>
                </a:extLst>
              </p:cNvPr>
              <p:cNvSpPr/>
              <p:nvPr/>
            </p:nvSpPr>
            <p:spPr>
              <a:xfrm>
                <a:off x="5791200" y="2341889"/>
                <a:ext cx="12293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5AA5720-80DD-4CC1-9DC6-F95BAE7A04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2341889"/>
                <a:ext cx="1229311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Left Brace 17">
            <a:extLst>
              <a:ext uri="{FF2B5EF4-FFF2-40B4-BE49-F238E27FC236}">
                <a16:creationId xmlns:a16="http://schemas.microsoft.com/office/drawing/2014/main" id="{3F31A221-1151-41C4-9C50-0F8B15FAB796}"/>
              </a:ext>
            </a:extLst>
          </p:cNvPr>
          <p:cNvSpPr/>
          <p:nvPr/>
        </p:nvSpPr>
        <p:spPr>
          <a:xfrm rot="16200000">
            <a:off x="6106945" y="369139"/>
            <a:ext cx="380809" cy="3603098"/>
          </a:xfrm>
          <a:prstGeom prst="leftBrace">
            <a:avLst>
              <a:gd name="adj1" fmla="val 8333"/>
              <a:gd name="adj2" fmla="val 5152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E61BB6-03BE-4304-84BD-34A32EA90743}"/>
                  </a:ext>
                </a:extLst>
              </p:cNvPr>
              <p:cNvSpPr txBox="1"/>
              <p:nvPr/>
            </p:nvSpPr>
            <p:spPr>
              <a:xfrm>
                <a:off x="2229666" y="1257347"/>
                <a:ext cx="6007670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)⟵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𝐴𝑐𝑡𝑖𝑜𝑛𝑠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[ </m:t>
                              </m:r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+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𝛾</m:t>
                              </m:r>
                              <m:sSubSup>
                                <m:sSubSupPr>
                                  <m:ctrlPr>
                                    <a:rPr lang="en-US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B5E61BB6-03BE-4304-84BD-34A32EA907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666" y="1257347"/>
                <a:ext cx="6007670" cy="67217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EA33E43-32CC-420A-9072-E1535AB8315C}"/>
                  </a:ext>
                </a:extLst>
              </p:cNvPr>
              <p:cNvSpPr/>
              <p:nvPr/>
            </p:nvSpPr>
            <p:spPr>
              <a:xfrm>
                <a:off x="1215330" y="3076154"/>
                <a:ext cx="154987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EA33E43-32CC-420A-9072-E1535AB831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330" y="3076154"/>
                <a:ext cx="1549872" cy="400110"/>
              </a:xfrm>
              <a:prstGeom prst="rect">
                <a:avLst/>
              </a:prstGeom>
              <a:blipFill>
                <a:blip r:embed="rId10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930795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t=6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B6000B9-49E2-4184-B53F-60F16D6157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827" y="3663600"/>
            <a:ext cx="3826345" cy="286975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1A2FFBA-7F6A-431B-8565-1B475BEB0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0" y="3663599"/>
            <a:ext cx="3826347" cy="286976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E48A9CC-D407-43C1-A2EB-8153D55BA2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847" y="3657600"/>
            <a:ext cx="3826344" cy="286975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7D41828-A203-4947-9FF6-CAE17737A09C}"/>
              </a:ext>
            </a:extLst>
          </p:cNvPr>
          <p:cNvSpPr txBox="1"/>
          <p:nvPr/>
        </p:nvSpPr>
        <p:spPr>
          <a:xfrm>
            <a:off x="10232640" y="12864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459BADB-73FB-43DB-9CA2-1E829259DEAF}"/>
                  </a:ext>
                </a:extLst>
              </p:cNvPr>
              <p:cNvSpPr/>
              <p:nvPr/>
            </p:nvSpPr>
            <p:spPr>
              <a:xfrm>
                <a:off x="5321064" y="3061350"/>
                <a:ext cx="154987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459BADB-73FB-43DB-9CA2-1E829259DE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064" y="3061350"/>
                <a:ext cx="1549872" cy="40011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61FF568-8504-47C1-AC91-33B17EDB7EBB}"/>
                  </a:ext>
                </a:extLst>
              </p:cNvPr>
              <p:cNvSpPr/>
              <p:nvPr/>
            </p:nvSpPr>
            <p:spPr>
              <a:xfrm>
                <a:off x="9764115" y="3071386"/>
                <a:ext cx="9516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61FF568-8504-47C1-AC91-33B17EDB7E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4115" y="3071386"/>
                <a:ext cx="951671" cy="400110"/>
              </a:xfrm>
              <a:prstGeom prst="rect">
                <a:avLst/>
              </a:prstGeom>
              <a:blipFill>
                <a:blip r:embed="rId7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0180C1B-6BF3-40C9-950E-394FEA84F60E}"/>
                  </a:ext>
                </a:extLst>
              </p:cNvPr>
              <p:cNvSpPr/>
              <p:nvPr/>
            </p:nvSpPr>
            <p:spPr>
              <a:xfrm>
                <a:off x="5791200" y="2341889"/>
                <a:ext cx="12293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50180C1B-6BF3-40C9-950E-394FEA84F6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2341889"/>
                <a:ext cx="1229311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Left Brace 17">
            <a:extLst>
              <a:ext uri="{FF2B5EF4-FFF2-40B4-BE49-F238E27FC236}">
                <a16:creationId xmlns:a16="http://schemas.microsoft.com/office/drawing/2014/main" id="{D691E5C1-5030-43D7-A01B-A979AFCD1347}"/>
              </a:ext>
            </a:extLst>
          </p:cNvPr>
          <p:cNvSpPr/>
          <p:nvPr/>
        </p:nvSpPr>
        <p:spPr>
          <a:xfrm rot="16200000">
            <a:off x="6106945" y="369139"/>
            <a:ext cx="380809" cy="3603098"/>
          </a:xfrm>
          <a:prstGeom prst="leftBrace">
            <a:avLst>
              <a:gd name="adj1" fmla="val 8333"/>
              <a:gd name="adj2" fmla="val 5152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610CA7-B13E-4070-9825-E49EADE15EE4}"/>
                  </a:ext>
                </a:extLst>
              </p:cNvPr>
              <p:cNvSpPr txBox="1"/>
              <p:nvPr/>
            </p:nvSpPr>
            <p:spPr>
              <a:xfrm>
                <a:off x="2229666" y="1257347"/>
                <a:ext cx="6007670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)⟵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𝐴𝑐𝑡𝑖𝑜𝑛𝑠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[ </m:t>
                              </m:r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+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𝛾</m:t>
                              </m:r>
                              <m:sSubSup>
                                <m:sSubSupPr>
                                  <m:ctrlPr>
                                    <a:rPr lang="en-US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D610CA7-B13E-4070-9825-E49EADE15E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666" y="1257347"/>
                <a:ext cx="6007670" cy="67217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01D0CA0-CE71-4B01-AB1E-76656B1AD2F5}"/>
                  </a:ext>
                </a:extLst>
              </p:cNvPr>
              <p:cNvSpPr/>
              <p:nvPr/>
            </p:nvSpPr>
            <p:spPr>
              <a:xfrm>
                <a:off x="1215330" y="3076154"/>
                <a:ext cx="154987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101D0CA0-CE71-4B01-AB1E-76656B1AD2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330" y="3076154"/>
                <a:ext cx="1549872" cy="400110"/>
              </a:xfrm>
              <a:prstGeom prst="rect">
                <a:avLst/>
              </a:prstGeom>
              <a:blipFill>
                <a:blip r:embed="rId10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938635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t=7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D635CA-CFB8-48B4-8C23-CC47B07993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2826" y="3683896"/>
            <a:ext cx="3826347" cy="28631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209314F-320F-49C8-A2FD-A963A15BA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9421" y="3670732"/>
            <a:ext cx="3826347" cy="28763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40CFA87-42F7-498E-9F4B-68C8960D1A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232" y="3657600"/>
            <a:ext cx="3826347" cy="286976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6940D24-A157-40C7-BD0C-5BEA82C44D52}"/>
              </a:ext>
            </a:extLst>
          </p:cNvPr>
          <p:cNvSpPr txBox="1"/>
          <p:nvPr/>
        </p:nvSpPr>
        <p:spPr>
          <a:xfrm>
            <a:off x="10232640" y="12864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9F98B56-7919-40EB-A67C-24CEEBB4BA90}"/>
                  </a:ext>
                </a:extLst>
              </p:cNvPr>
              <p:cNvSpPr/>
              <p:nvPr/>
            </p:nvSpPr>
            <p:spPr>
              <a:xfrm>
                <a:off x="5321064" y="3061350"/>
                <a:ext cx="154987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9F98B56-7919-40EB-A67C-24CEEBB4BA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064" y="3061350"/>
                <a:ext cx="1549872" cy="40011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B8CB277-B996-448E-9EB5-E8B2A243FC08}"/>
                  </a:ext>
                </a:extLst>
              </p:cNvPr>
              <p:cNvSpPr/>
              <p:nvPr/>
            </p:nvSpPr>
            <p:spPr>
              <a:xfrm>
                <a:off x="9764115" y="3071386"/>
                <a:ext cx="9516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B8CB277-B996-448E-9EB5-E8B2A243FC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4115" y="3071386"/>
                <a:ext cx="951671" cy="400110"/>
              </a:xfrm>
              <a:prstGeom prst="rect">
                <a:avLst/>
              </a:prstGeom>
              <a:blipFill>
                <a:blip r:embed="rId7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AFF9C53-AF30-4397-BDC4-7ED094A29A8E}"/>
                  </a:ext>
                </a:extLst>
              </p:cNvPr>
              <p:cNvSpPr/>
              <p:nvPr/>
            </p:nvSpPr>
            <p:spPr>
              <a:xfrm>
                <a:off x="5791200" y="2341889"/>
                <a:ext cx="12293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AFF9C53-AF30-4397-BDC4-7ED094A29A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2341889"/>
                <a:ext cx="1229311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Left Brace 17">
            <a:extLst>
              <a:ext uri="{FF2B5EF4-FFF2-40B4-BE49-F238E27FC236}">
                <a16:creationId xmlns:a16="http://schemas.microsoft.com/office/drawing/2014/main" id="{9AA35D70-95DD-4FC5-AF66-6F41D7275115}"/>
              </a:ext>
            </a:extLst>
          </p:cNvPr>
          <p:cNvSpPr/>
          <p:nvPr/>
        </p:nvSpPr>
        <p:spPr>
          <a:xfrm rot="16200000">
            <a:off x="6106945" y="369139"/>
            <a:ext cx="380809" cy="3603098"/>
          </a:xfrm>
          <a:prstGeom prst="leftBrace">
            <a:avLst>
              <a:gd name="adj1" fmla="val 8333"/>
              <a:gd name="adj2" fmla="val 5152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B16B4C5-5486-4B80-8437-D17BD9999EBD}"/>
                  </a:ext>
                </a:extLst>
              </p:cNvPr>
              <p:cNvSpPr txBox="1"/>
              <p:nvPr/>
            </p:nvSpPr>
            <p:spPr>
              <a:xfrm>
                <a:off x="2229666" y="1257347"/>
                <a:ext cx="6007670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)⟵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𝐴𝑐𝑡𝑖𝑜𝑛𝑠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[ </m:t>
                              </m:r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+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𝛾</m:t>
                              </m:r>
                              <m:sSubSup>
                                <m:sSubSupPr>
                                  <m:ctrlPr>
                                    <a:rPr lang="en-US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DB16B4C5-5486-4B80-8437-D17BD9999E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666" y="1257347"/>
                <a:ext cx="6007670" cy="67217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76EBADA-5C6F-4541-8013-D0CE4963EA5B}"/>
                  </a:ext>
                </a:extLst>
              </p:cNvPr>
              <p:cNvSpPr/>
              <p:nvPr/>
            </p:nvSpPr>
            <p:spPr>
              <a:xfrm>
                <a:off x="1215330" y="3076154"/>
                <a:ext cx="154987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76EBADA-5C6F-4541-8013-D0CE4963EA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330" y="3076154"/>
                <a:ext cx="1549872" cy="400110"/>
              </a:xfrm>
              <a:prstGeom prst="rect">
                <a:avLst/>
              </a:prstGeom>
              <a:blipFill>
                <a:blip r:embed="rId10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6893552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t=100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C53332-A07C-4C6B-9526-9D479434E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0084" y="3585211"/>
            <a:ext cx="3811832" cy="28808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23B49A4-0CB9-4729-81F4-63E40837C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7535" y="3581400"/>
            <a:ext cx="3832300" cy="28808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394C45-0770-419C-942A-E7DE077CB3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635" y="3615690"/>
            <a:ext cx="3811831" cy="28763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F7CDE3C-E622-4C07-A717-52BC1D57355E}"/>
              </a:ext>
            </a:extLst>
          </p:cNvPr>
          <p:cNvSpPr txBox="1"/>
          <p:nvPr/>
        </p:nvSpPr>
        <p:spPr>
          <a:xfrm>
            <a:off x="10232640" y="12864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D1084B5-E94A-4F9D-90F0-62927918FE64}"/>
                  </a:ext>
                </a:extLst>
              </p:cNvPr>
              <p:cNvSpPr/>
              <p:nvPr/>
            </p:nvSpPr>
            <p:spPr>
              <a:xfrm>
                <a:off x="5321064" y="3061350"/>
                <a:ext cx="154987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D1084B5-E94A-4F9D-90F0-62927918FE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1064" y="3061350"/>
                <a:ext cx="1549872" cy="400110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47A88D6-F73E-4F8D-8740-D2CE40AD3C95}"/>
                  </a:ext>
                </a:extLst>
              </p:cNvPr>
              <p:cNvSpPr/>
              <p:nvPr/>
            </p:nvSpPr>
            <p:spPr>
              <a:xfrm>
                <a:off x="9764115" y="3071386"/>
                <a:ext cx="951671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F47A88D6-F73E-4F8D-8740-D2CE40AD3C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4115" y="3071386"/>
                <a:ext cx="951671" cy="400110"/>
              </a:xfrm>
              <a:prstGeom prst="rect">
                <a:avLst/>
              </a:prstGeom>
              <a:blipFill>
                <a:blip r:embed="rId7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9AB244A-2B7E-457D-9477-701CDABEE9D2}"/>
                  </a:ext>
                </a:extLst>
              </p:cNvPr>
              <p:cNvSpPr/>
              <p:nvPr/>
            </p:nvSpPr>
            <p:spPr>
              <a:xfrm>
                <a:off x="5791200" y="2341889"/>
                <a:ext cx="122931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9AB244A-2B7E-457D-9477-701CDABEE9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200" y="2341889"/>
                <a:ext cx="1229311" cy="369332"/>
              </a:xfrm>
              <a:prstGeom prst="rect">
                <a:avLst/>
              </a:prstGeom>
              <a:blipFill>
                <a:blip r:embed="rId8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Left Brace 17">
            <a:extLst>
              <a:ext uri="{FF2B5EF4-FFF2-40B4-BE49-F238E27FC236}">
                <a16:creationId xmlns:a16="http://schemas.microsoft.com/office/drawing/2014/main" id="{AAA0A31C-644D-4834-8F8C-C2B1705B6A45}"/>
              </a:ext>
            </a:extLst>
          </p:cNvPr>
          <p:cNvSpPr/>
          <p:nvPr/>
        </p:nvSpPr>
        <p:spPr>
          <a:xfrm rot="16200000">
            <a:off x="6106945" y="369139"/>
            <a:ext cx="380809" cy="3603098"/>
          </a:xfrm>
          <a:prstGeom prst="leftBrace">
            <a:avLst>
              <a:gd name="adj1" fmla="val 8333"/>
              <a:gd name="adj2" fmla="val 51522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1C8C7B5-7B44-4777-8322-D3F03CFBF5A8}"/>
                  </a:ext>
                </a:extLst>
              </p:cNvPr>
              <p:cNvSpPr txBox="1"/>
              <p:nvPr/>
            </p:nvSpPr>
            <p:spPr>
              <a:xfrm>
                <a:off x="2229666" y="1257347"/>
                <a:ext cx="6007670" cy="6721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(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𝑠</m:t>
                      </m:r>
                      <m:r>
                        <a:rPr lang="en-US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)⟵</m:t>
                      </m:r>
                      <m:func>
                        <m:funcPr>
                          <m:ctrlPr>
                            <a:rPr lang="en-US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i="0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∈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𝐴𝑐𝑡𝑖𝑜𝑛𝑠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(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)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|</m:t>
                                  </m:r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[ </m:t>
                              </m:r>
                              <m:r>
                                <a:rPr lang="en-US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+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𝛾</m:t>
                              </m:r>
                              <m:sSubSup>
                                <m:sSubSupPr>
                                  <m:ctrlPr>
                                    <a:rPr lang="en-US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 </m:t>
                              </m:r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dirty="0">
                  <a:solidFill>
                    <a:srgbClr val="0000FF"/>
                  </a:solidFill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1C8C7B5-7B44-4777-8322-D3F03CFBF5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9666" y="1257347"/>
                <a:ext cx="6007670" cy="67217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C2AF62C-CFE4-40C1-95B0-D609DC73DCC3}"/>
                  </a:ext>
                </a:extLst>
              </p:cNvPr>
              <p:cNvSpPr/>
              <p:nvPr/>
            </p:nvSpPr>
            <p:spPr>
              <a:xfrm>
                <a:off x="1215330" y="3076154"/>
                <a:ext cx="1549872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C2AF62C-CFE4-40C1-95B0-D609DC73DC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5330" y="3076154"/>
                <a:ext cx="1549872" cy="400110"/>
              </a:xfrm>
              <a:prstGeom prst="rect">
                <a:avLst/>
              </a:prstGeom>
              <a:blipFill>
                <a:blip r:embed="rId10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95731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Extraction</a:t>
            </a:r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787998" y="1295950"/>
            <a:ext cx="6660802" cy="523288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0302287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Actions from Values</a:t>
            </a:r>
          </a:p>
        </p:txBody>
      </p:sp>
      <p:sp>
        <p:nvSpPr>
          <p:cNvPr id="17336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Let’s imagine we have the optimal values V*(s)</a:t>
            </a:r>
          </a:p>
          <a:p>
            <a:pPr marL="342882" lvl="1" indent="-342882">
              <a:buClr>
                <a:schemeClr val="accent2"/>
              </a:buClr>
            </a:pPr>
            <a:endParaRPr lang="en-US" sz="2000" dirty="0"/>
          </a:p>
          <a:p>
            <a:r>
              <a:rPr lang="en-US" sz="2800" dirty="0"/>
              <a:t>How should we act?</a:t>
            </a:r>
          </a:p>
          <a:p>
            <a:pPr lvl="1"/>
            <a:r>
              <a:rPr lang="en-US" sz="2400" dirty="0"/>
              <a:t>It’s not obvious!</a:t>
            </a:r>
          </a:p>
          <a:p>
            <a:pPr lvl="1"/>
            <a:endParaRPr lang="en-US" sz="2000" dirty="0"/>
          </a:p>
          <a:p>
            <a:r>
              <a:rPr lang="en-US" sz="2800" dirty="0"/>
              <a:t>We need to do a mini-</a:t>
            </a:r>
            <a:r>
              <a:rPr lang="en-US" sz="2800" dirty="0" err="1"/>
              <a:t>expectimax</a:t>
            </a:r>
            <a:r>
              <a:rPr lang="en-US" sz="2800" dirty="0"/>
              <a:t> (one step)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r>
              <a:rPr lang="en-US" sz="2800" dirty="0"/>
              <a:t>This is called </a:t>
            </a:r>
            <a:r>
              <a:rPr lang="en-US" sz="2800" dirty="0">
                <a:solidFill>
                  <a:srgbClr val="C00000"/>
                </a:solidFill>
              </a:rPr>
              <a:t>policy extraction</a:t>
            </a:r>
            <a:r>
              <a:rPr lang="en-US" sz="2800" dirty="0"/>
              <a:t>, since it gets the policy implied by the values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pic>
        <p:nvPicPr>
          <p:cNvPr id="10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34801" y="1336526"/>
            <a:ext cx="3647599" cy="2737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3A2FB08-6A49-49C7-BA38-9A9688AD9959}"/>
                  </a:ext>
                </a:extLst>
              </p:cNvPr>
              <p:cNvSpPr/>
              <p:nvPr/>
            </p:nvSpPr>
            <p:spPr>
              <a:xfrm>
                <a:off x="892507" y="4345460"/>
                <a:ext cx="7028847" cy="988540"/>
              </a:xfrm>
              <a:custGeom>
                <a:avLst/>
                <a:gdLst>
                  <a:gd name="connsiteX0" fmla="*/ 0 w 7028847"/>
                  <a:gd name="connsiteY0" fmla="*/ 0 h 988540"/>
                  <a:gd name="connsiteX1" fmla="*/ 656026 w 7028847"/>
                  <a:gd name="connsiteY1" fmla="*/ 0 h 988540"/>
                  <a:gd name="connsiteX2" fmla="*/ 1030898 w 7028847"/>
                  <a:gd name="connsiteY2" fmla="*/ 0 h 988540"/>
                  <a:gd name="connsiteX3" fmla="*/ 1616635 w 7028847"/>
                  <a:gd name="connsiteY3" fmla="*/ 0 h 988540"/>
                  <a:gd name="connsiteX4" fmla="*/ 2272661 w 7028847"/>
                  <a:gd name="connsiteY4" fmla="*/ 0 h 988540"/>
                  <a:gd name="connsiteX5" fmla="*/ 2647532 w 7028847"/>
                  <a:gd name="connsiteY5" fmla="*/ 0 h 988540"/>
                  <a:gd name="connsiteX6" fmla="*/ 3162981 w 7028847"/>
                  <a:gd name="connsiteY6" fmla="*/ 0 h 988540"/>
                  <a:gd name="connsiteX7" fmla="*/ 3678430 w 7028847"/>
                  <a:gd name="connsiteY7" fmla="*/ 0 h 988540"/>
                  <a:gd name="connsiteX8" fmla="*/ 4053302 w 7028847"/>
                  <a:gd name="connsiteY8" fmla="*/ 0 h 988540"/>
                  <a:gd name="connsiteX9" fmla="*/ 4779616 w 7028847"/>
                  <a:gd name="connsiteY9" fmla="*/ 0 h 988540"/>
                  <a:gd name="connsiteX10" fmla="*/ 5295065 w 7028847"/>
                  <a:gd name="connsiteY10" fmla="*/ 0 h 988540"/>
                  <a:gd name="connsiteX11" fmla="*/ 5810514 w 7028847"/>
                  <a:gd name="connsiteY11" fmla="*/ 0 h 988540"/>
                  <a:gd name="connsiteX12" fmla="*/ 6466539 w 7028847"/>
                  <a:gd name="connsiteY12" fmla="*/ 0 h 988540"/>
                  <a:gd name="connsiteX13" fmla="*/ 7028847 w 7028847"/>
                  <a:gd name="connsiteY13" fmla="*/ 0 h 988540"/>
                  <a:gd name="connsiteX14" fmla="*/ 7028847 w 7028847"/>
                  <a:gd name="connsiteY14" fmla="*/ 484385 h 988540"/>
                  <a:gd name="connsiteX15" fmla="*/ 7028847 w 7028847"/>
                  <a:gd name="connsiteY15" fmla="*/ 988540 h 988540"/>
                  <a:gd name="connsiteX16" fmla="*/ 6372821 w 7028847"/>
                  <a:gd name="connsiteY16" fmla="*/ 988540 h 988540"/>
                  <a:gd name="connsiteX17" fmla="*/ 5997949 w 7028847"/>
                  <a:gd name="connsiteY17" fmla="*/ 988540 h 988540"/>
                  <a:gd name="connsiteX18" fmla="*/ 5552789 w 7028847"/>
                  <a:gd name="connsiteY18" fmla="*/ 988540 h 988540"/>
                  <a:gd name="connsiteX19" fmla="*/ 5107629 w 7028847"/>
                  <a:gd name="connsiteY19" fmla="*/ 988540 h 988540"/>
                  <a:gd name="connsiteX20" fmla="*/ 4592180 w 7028847"/>
                  <a:gd name="connsiteY20" fmla="*/ 988540 h 988540"/>
                  <a:gd name="connsiteX21" fmla="*/ 4147020 w 7028847"/>
                  <a:gd name="connsiteY21" fmla="*/ 988540 h 988540"/>
                  <a:gd name="connsiteX22" fmla="*/ 3490994 w 7028847"/>
                  <a:gd name="connsiteY22" fmla="*/ 988540 h 988540"/>
                  <a:gd name="connsiteX23" fmla="*/ 3116122 w 7028847"/>
                  <a:gd name="connsiteY23" fmla="*/ 988540 h 988540"/>
                  <a:gd name="connsiteX24" fmla="*/ 2670962 w 7028847"/>
                  <a:gd name="connsiteY24" fmla="*/ 988540 h 988540"/>
                  <a:gd name="connsiteX25" fmla="*/ 2225802 w 7028847"/>
                  <a:gd name="connsiteY25" fmla="*/ 988540 h 988540"/>
                  <a:gd name="connsiteX26" fmla="*/ 1710353 w 7028847"/>
                  <a:gd name="connsiteY26" fmla="*/ 988540 h 988540"/>
                  <a:gd name="connsiteX27" fmla="*/ 1054327 w 7028847"/>
                  <a:gd name="connsiteY27" fmla="*/ 988540 h 988540"/>
                  <a:gd name="connsiteX28" fmla="*/ 0 w 7028847"/>
                  <a:gd name="connsiteY28" fmla="*/ 988540 h 988540"/>
                  <a:gd name="connsiteX29" fmla="*/ 0 w 7028847"/>
                  <a:gd name="connsiteY29" fmla="*/ 484385 h 988540"/>
                  <a:gd name="connsiteX30" fmla="*/ 0 w 7028847"/>
                  <a:gd name="connsiteY30" fmla="*/ 0 h 988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7028847" h="988540" fill="none" extrusionOk="0">
                    <a:moveTo>
                      <a:pt x="0" y="0"/>
                    </a:moveTo>
                    <a:cubicBezTo>
                      <a:pt x="202285" y="-40294"/>
                      <a:pt x="470392" y="4631"/>
                      <a:pt x="656026" y="0"/>
                    </a:cubicBezTo>
                    <a:cubicBezTo>
                      <a:pt x="841660" y="-4631"/>
                      <a:pt x="938158" y="30164"/>
                      <a:pt x="1030898" y="0"/>
                    </a:cubicBezTo>
                    <a:cubicBezTo>
                      <a:pt x="1123638" y="-30164"/>
                      <a:pt x="1362358" y="46016"/>
                      <a:pt x="1616635" y="0"/>
                    </a:cubicBezTo>
                    <a:cubicBezTo>
                      <a:pt x="1870912" y="-46016"/>
                      <a:pt x="2095566" y="1480"/>
                      <a:pt x="2272661" y="0"/>
                    </a:cubicBezTo>
                    <a:cubicBezTo>
                      <a:pt x="2449756" y="-1480"/>
                      <a:pt x="2553249" y="33034"/>
                      <a:pt x="2647532" y="0"/>
                    </a:cubicBezTo>
                    <a:cubicBezTo>
                      <a:pt x="2741815" y="-33034"/>
                      <a:pt x="3012382" y="15244"/>
                      <a:pt x="3162981" y="0"/>
                    </a:cubicBezTo>
                    <a:cubicBezTo>
                      <a:pt x="3313580" y="-15244"/>
                      <a:pt x="3533230" y="23025"/>
                      <a:pt x="3678430" y="0"/>
                    </a:cubicBezTo>
                    <a:cubicBezTo>
                      <a:pt x="3823630" y="-23025"/>
                      <a:pt x="3886647" y="36244"/>
                      <a:pt x="4053302" y="0"/>
                    </a:cubicBezTo>
                    <a:cubicBezTo>
                      <a:pt x="4219957" y="-36244"/>
                      <a:pt x="4579853" y="11960"/>
                      <a:pt x="4779616" y="0"/>
                    </a:cubicBezTo>
                    <a:cubicBezTo>
                      <a:pt x="4979379" y="-11960"/>
                      <a:pt x="5112833" y="60288"/>
                      <a:pt x="5295065" y="0"/>
                    </a:cubicBezTo>
                    <a:cubicBezTo>
                      <a:pt x="5477297" y="-60288"/>
                      <a:pt x="5688981" y="3363"/>
                      <a:pt x="5810514" y="0"/>
                    </a:cubicBezTo>
                    <a:cubicBezTo>
                      <a:pt x="5932047" y="-3363"/>
                      <a:pt x="6167380" y="15646"/>
                      <a:pt x="6466539" y="0"/>
                    </a:cubicBezTo>
                    <a:cubicBezTo>
                      <a:pt x="6765698" y="-15646"/>
                      <a:pt x="6751643" y="31498"/>
                      <a:pt x="7028847" y="0"/>
                    </a:cubicBezTo>
                    <a:cubicBezTo>
                      <a:pt x="7049409" y="130910"/>
                      <a:pt x="6987235" y="266954"/>
                      <a:pt x="7028847" y="484385"/>
                    </a:cubicBezTo>
                    <a:cubicBezTo>
                      <a:pt x="7070459" y="701816"/>
                      <a:pt x="7003081" y="804055"/>
                      <a:pt x="7028847" y="988540"/>
                    </a:cubicBezTo>
                    <a:cubicBezTo>
                      <a:pt x="6836591" y="1043426"/>
                      <a:pt x="6684489" y="928817"/>
                      <a:pt x="6372821" y="988540"/>
                    </a:cubicBezTo>
                    <a:cubicBezTo>
                      <a:pt x="6061153" y="1048263"/>
                      <a:pt x="6174441" y="974367"/>
                      <a:pt x="5997949" y="988540"/>
                    </a:cubicBezTo>
                    <a:cubicBezTo>
                      <a:pt x="5821457" y="1002713"/>
                      <a:pt x="5658811" y="947730"/>
                      <a:pt x="5552789" y="988540"/>
                    </a:cubicBezTo>
                    <a:cubicBezTo>
                      <a:pt x="5446767" y="1029350"/>
                      <a:pt x="5315101" y="937942"/>
                      <a:pt x="5107629" y="988540"/>
                    </a:cubicBezTo>
                    <a:cubicBezTo>
                      <a:pt x="4900157" y="1039138"/>
                      <a:pt x="4718798" y="958397"/>
                      <a:pt x="4592180" y="988540"/>
                    </a:cubicBezTo>
                    <a:cubicBezTo>
                      <a:pt x="4465562" y="1018683"/>
                      <a:pt x="4331727" y="965709"/>
                      <a:pt x="4147020" y="988540"/>
                    </a:cubicBezTo>
                    <a:cubicBezTo>
                      <a:pt x="3962313" y="1011371"/>
                      <a:pt x="3796887" y="964573"/>
                      <a:pt x="3490994" y="988540"/>
                    </a:cubicBezTo>
                    <a:cubicBezTo>
                      <a:pt x="3185101" y="1012507"/>
                      <a:pt x="3242462" y="968612"/>
                      <a:pt x="3116122" y="988540"/>
                    </a:cubicBezTo>
                    <a:cubicBezTo>
                      <a:pt x="2989782" y="1008468"/>
                      <a:pt x="2768103" y="954419"/>
                      <a:pt x="2670962" y="988540"/>
                    </a:cubicBezTo>
                    <a:cubicBezTo>
                      <a:pt x="2573821" y="1022661"/>
                      <a:pt x="2440151" y="963352"/>
                      <a:pt x="2225802" y="988540"/>
                    </a:cubicBezTo>
                    <a:cubicBezTo>
                      <a:pt x="2011453" y="1013728"/>
                      <a:pt x="1848455" y="971503"/>
                      <a:pt x="1710353" y="988540"/>
                    </a:cubicBezTo>
                    <a:cubicBezTo>
                      <a:pt x="1572251" y="1005577"/>
                      <a:pt x="1253167" y="960081"/>
                      <a:pt x="1054327" y="988540"/>
                    </a:cubicBezTo>
                    <a:cubicBezTo>
                      <a:pt x="855487" y="1016999"/>
                      <a:pt x="303097" y="924080"/>
                      <a:pt x="0" y="988540"/>
                    </a:cubicBezTo>
                    <a:cubicBezTo>
                      <a:pt x="-58304" y="778255"/>
                      <a:pt x="31544" y="700986"/>
                      <a:pt x="0" y="484385"/>
                    </a:cubicBezTo>
                    <a:cubicBezTo>
                      <a:pt x="-31544" y="267784"/>
                      <a:pt x="9685" y="180895"/>
                      <a:pt x="0" y="0"/>
                    </a:cubicBezTo>
                    <a:close/>
                  </a:path>
                  <a:path w="7028847" h="988540" stroke="0" extrusionOk="0">
                    <a:moveTo>
                      <a:pt x="0" y="0"/>
                    </a:moveTo>
                    <a:cubicBezTo>
                      <a:pt x="137625" y="-57569"/>
                      <a:pt x="330921" y="40074"/>
                      <a:pt x="585737" y="0"/>
                    </a:cubicBezTo>
                    <a:cubicBezTo>
                      <a:pt x="840553" y="-40074"/>
                      <a:pt x="1112762" y="71306"/>
                      <a:pt x="1312051" y="0"/>
                    </a:cubicBezTo>
                    <a:cubicBezTo>
                      <a:pt x="1511340" y="-71306"/>
                      <a:pt x="1585521" y="10590"/>
                      <a:pt x="1686923" y="0"/>
                    </a:cubicBezTo>
                    <a:cubicBezTo>
                      <a:pt x="1788325" y="-10590"/>
                      <a:pt x="2031276" y="46685"/>
                      <a:pt x="2132084" y="0"/>
                    </a:cubicBezTo>
                    <a:cubicBezTo>
                      <a:pt x="2232892" y="-46685"/>
                      <a:pt x="2351368" y="10311"/>
                      <a:pt x="2506955" y="0"/>
                    </a:cubicBezTo>
                    <a:cubicBezTo>
                      <a:pt x="2662542" y="-10311"/>
                      <a:pt x="2895215" y="6871"/>
                      <a:pt x="3233270" y="0"/>
                    </a:cubicBezTo>
                    <a:cubicBezTo>
                      <a:pt x="3571326" y="-6871"/>
                      <a:pt x="3565381" y="64739"/>
                      <a:pt x="3819007" y="0"/>
                    </a:cubicBezTo>
                    <a:cubicBezTo>
                      <a:pt x="4072633" y="-64739"/>
                      <a:pt x="4100371" y="47332"/>
                      <a:pt x="4334456" y="0"/>
                    </a:cubicBezTo>
                    <a:cubicBezTo>
                      <a:pt x="4568541" y="-47332"/>
                      <a:pt x="4673632" y="52005"/>
                      <a:pt x="4920193" y="0"/>
                    </a:cubicBezTo>
                    <a:cubicBezTo>
                      <a:pt x="5166754" y="-52005"/>
                      <a:pt x="5206093" y="7913"/>
                      <a:pt x="5295065" y="0"/>
                    </a:cubicBezTo>
                    <a:cubicBezTo>
                      <a:pt x="5384037" y="-7913"/>
                      <a:pt x="5607811" y="38794"/>
                      <a:pt x="5740225" y="0"/>
                    </a:cubicBezTo>
                    <a:cubicBezTo>
                      <a:pt x="5872639" y="-38794"/>
                      <a:pt x="6095572" y="72589"/>
                      <a:pt x="6396251" y="0"/>
                    </a:cubicBezTo>
                    <a:cubicBezTo>
                      <a:pt x="6696930" y="-72589"/>
                      <a:pt x="6774047" y="29928"/>
                      <a:pt x="7028847" y="0"/>
                    </a:cubicBezTo>
                    <a:cubicBezTo>
                      <a:pt x="7030720" y="230844"/>
                      <a:pt x="7018556" y="293484"/>
                      <a:pt x="7028847" y="494270"/>
                    </a:cubicBezTo>
                    <a:cubicBezTo>
                      <a:pt x="7039138" y="695056"/>
                      <a:pt x="7023690" y="758638"/>
                      <a:pt x="7028847" y="988540"/>
                    </a:cubicBezTo>
                    <a:cubicBezTo>
                      <a:pt x="6902778" y="1009046"/>
                      <a:pt x="6708747" y="969546"/>
                      <a:pt x="6583687" y="988540"/>
                    </a:cubicBezTo>
                    <a:cubicBezTo>
                      <a:pt x="6458627" y="1007534"/>
                      <a:pt x="6332492" y="960968"/>
                      <a:pt x="6208815" y="988540"/>
                    </a:cubicBezTo>
                    <a:cubicBezTo>
                      <a:pt x="6085138" y="1016112"/>
                      <a:pt x="5719790" y="924670"/>
                      <a:pt x="5552789" y="988540"/>
                    </a:cubicBezTo>
                    <a:cubicBezTo>
                      <a:pt x="5385788" y="1052410"/>
                      <a:pt x="5262537" y="936570"/>
                      <a:pt x="5107629" y="988540"/>
                    </a:cubicBezTo>
                    <a:cubicBezTo>
                      <a:pt x="4952721" y="1040510"/>
                      <a:pt x="4646879" y="955705"/>
                      <a:pt x="4521892" y="988540"/>
                    </a:cubicBezTo>
                    <a:cubicBezTo>
                      <a:pt x="4396905" y="1021375"/>
                      <a:pt x="4232013" y="982955"/>
                      <a:pt x="4076731" y="988540"/>
                    </a:cubicBezTo>
                    <a:cubicBezTo>
                      <a:pt x="3921449" y="994125"/>
                      <a:pt x="3583907" y="977731"/>
                      <a:pt x="3350417" y="988540"/>
                    </a:cubicBezTo>
                    <a:cubicBezTo>
                      <a:pt x="3116927" y="999349"/>
                      <a:pt x="2872204" y="958174"/>
                      <a:pt x="2624103" y="988540"/>
                    </a:cubicBezTo>
                    <a:cubicBezTo>
                      <a:pt x="2376002" y="1018906"/>
                      <a:pt x="2383932" y="966860"/>
                      <a:pt x="2249231" y="988540"/>
                    </a:cubicBezTo>
                    <a:cubicBezTo>
                      <a:pt x="2114530" y="1010220"/>
                      <a:pt x="1818017" y="929237"/>
                      <a:pt x="1593205" y="988540"/>
                    </a:cubicBezTo>
                    <a:cubicBezTo>
                      <a:pt x="1368393" y="1047843"/>
                      <a:pt x="1062677" y="987090"/>
                      <a:pt x="866891" y="988540"/>
                    </a:cubicBezTo>
                    <a:cubicBezTo>
                      <a:pt x="671105" y="989990"/>
                      <a:pt x="227036" y="921634"/>
                      <a:pt x="0" y="988540"/>
                    </a:cubicBezTo>
                    <a:cubicBezTo>
                      <a:pt x="-406" y="793656"/>
                      <a:pt x="18692" y="630997"/>
                      <a:pt x="0" y="484385"/>
                    </a:cubicBezTo>
                    <a:cubicBezTo>
                      <a:pt x="-18692" y="337774"/>
                      <a:pt x="50617" y="227831"/>
                      <a:pt x="0" y="0"/>
                    </a:cubicBezTo>
                    <a:close/>
                  </a:path>
                </a:pathLst>
              </a:custGeom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4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[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C3A2FB08-6A49-49C7-BA38-9A9688AD995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507" y="4345460"/>
                <a:ext cx="7028847" cy="9885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custGeom>
                        <a:avLst/>
                        <a:gdLst>
                          <a:gd name="connsiteX0" fmla="*/ 0 w 7028847"/>
                          <a:gd name="connsiteY0" fmla="*/ 0 h 988540"/>
                          <a:gd name="connsiteX1" fmla="*/ 656026 w 7028847"/>
                          <a:gd name="connsiteY1" fmla="*/ 0 h 988540"/>
                          <a:gd name="connsiteX2" fmla="*/ 1030898 w 7028847"/>
                          <a:gd name="connsiteY2" fmla="*/ 0 h 988540"/>
                          <a:gd name="connsiteX3" fmla="*/ 1616635 w 7028847"/>
                          <a:gd name="connsiteY3" fmla="*/ 0 h 988540"/>
                          <a:gd name="connsiteX4" fmla="*/ 2272661 w 7028847"/>
                          <a:gd name="connsiteY4" fmla="*/ 0 h 988540"/>
                          <a:gd name="connsiteX5" fmla="*/ 2647532 w 7028847"/>
                          <a:gd name="connsiteY5" fmla="*/ 0 h 988540"/>
                          <a:gd name="connsiteX6" fmla="*/ 3162981 w 7028847"/>
                          <a:gd name="connsiteY6" fmla="*/ 0 h 988540"/>
                          <a:gd name="connsiteX7" fmla="*/ 3678430 w 7028847"/>
                          <a:gd name="connsiteY7" fmla="*/ 0 h 988540"/>
                          <a:gd name="connsiteX8" fmla="*/ 4053302 w 7028847"/>
                          <a:gd name="connsiteY8" fmla="*/ 0 h 988540"/>
                          <a:gd name="connsiteX9" fmla="*/ 4779616 w 7028847"/>
                          <a:gd name="connsiteY9" fmla="*/ 0 h 988540"/>
                          <a:gd name="connsiteX10" fmla="*/ 5295065 w 7028847"/>
                          <a:gd name="connsiteY10" fmla="*/ 0 h 988540"/>
                          <a:gd name="connsiteX11" fmla="*/ 5810514 w 7028847"/>
                          <a:gd name="connsiteY11" fmla="*/ 0 h 988540"/>
                          <a:gd name="connsiteX12" fmla="*/ 6466539 w 7028847"/>
                          <a:gd name="connsiteY12" fmla="*/ 0 h 988540"/>
                          <a:gd name="connsiteX13" fmla="*/ 7028847 w 7028847"/>
                          <a:gd name="connsiteY13" fmla="*/ 0 h 988540"/>
                          <a:gd name="connsiteX14" fmla="*/ 7028847 w 7028847"/>
                          <a:gd name="connsiteY14" fmla="*/ 484385 h 988540"/>
                          <a:gd name="connsiteX15" fmla="*/ 7028847 w 7028847"/>
                          <a:gd name="connsiteY15" fmla="*/ 988540 h 988540"/>
                          <a:gd name="connsiteX16" fmla="*/ 6372821 w 7028847"/>
                          <a:gd name="connsiteY16" fmla="*/ 988540 h 988540"/>
                          <a:gd name="connsiteX17" fmla="*/ 5997949 w 7028847"/>
                          <a:gd name="connsiteY17" fmla="*/ 988540 h 988540"/>
                          <a:gd name="connsiteX18" fmla="*/ 5552789 w 7028847"/>
                          <a:gd name="connsiteY18" fmla="*/ 988540 h 988540"/>
                          <a:gd name="connsiteX19" fmla="*/ 5107629 w 7028847"/>
                          <a:gd name="connsiteY19" fmla="*/ 988540 h 988540"/>
                          <a:gd name="connsiteX20" fmla="*/ 4592180 w 7028847"/>
                          <a:gd name="connsiteY20" fmla="*/ 988540 h 988540"/>
                          <a:gd name="connsiteX21" fmla="*/ 4147020 w 7028847"/>
                          <a:gd name="connsiteY21" fmla="*/ 988540 h 988540"/>
                          <a:gd name="connsiteX22" fmla="*/ 3490994 w 7028847"/>
                          <a:gd name="connsiteY22" fmla="*/ 988540 h 988540"/>
                          <a:gd name="connsiteX23" fmla="*/ 3116122 w 7028847"/>
                          <a:gd name="connsiteY23" fmla="*/ 988540 h 988540"/>
                          <a:gd name="connsiteX24" fmla="*/ 2670962 w 7028847"/>
                          <a:gd name="connsiteY24" fmla="*/ 988540 h 988540"/>
                          <a:gd name="connsiteX25" fmla="*/ 2225802 w 7028847"/>
                          <a:gd name="connsiteY25" fmla="*/ 988540 h 988540"/>
                          <a:gd name="connsiteX26" fmla="*/ 1710353 w 7028847"/>
                          <a:gd name="connsiteY26" fmla="*/ 988540 h 988540"/>
                          <a:gd name="connsiteX27" fmla="*/ 1054327 w 7028847"/>
                          <a:gd name="connsiteY27" fmla="*/ 988540 h 988540"/>
                          <a:gd name="connsiteX28" fmla="*/ 0 w 7028847"/>
                          <a:gd name="connsiteY28" fmla="*/ 988540 h 988540"/>
                          <a:gd name="connsiteX29" fmla="*/ 0 w 7028847"/>
                          <a:gd name="connsiteY29" fmla="*/ 484385 h 988540"/>
                          <a:gd name="connsiteX30" fmla="*/ 0 w 7028847"/>
                          <a:gd name="connsiteY30" fmla="*/ 0 h 988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</a:cxnLst>
                        <a:rect l="l" t="t" r="r" b="b"/>
                        <a:pathLst>
                          <a:path w="7028847" h="988540" fill="none" extrusionOk="0">
                            <a:moveTo>
                              <a:pt x="0" y="0"/>
                            </a:moveTo>
                            <a:cubicBezTo>
                              <a:pt x="202285" y="-40294"/>
                              <a:pt x="470392" y="4631"/>
                              <a:pt x="656026" y="0"/>
                            </a:cubicBezTo>
                            <a:cubicBezTo>
                              <a:pt x="841660" y="-4631"/>
                              <a:pt x="938158" y="30164"/>
                              <a:pt x="1030898" y="0"/>
                            </a:cubicBezTo>
                            <a:cubicBezTo>
                              <a:pt x="1123638" y="-30164"/>
                              <a:pt x="1362358" y="46016"/>
                              <a:pt x="1616635" y="0"/>
                            </a:cubicBezTo>
                            <a:cubicBezTo>
                              <a:pt x="1870912" y="-46016"/>
                              <a:pt x="2095566" y="1480"/>
                              <a:pt x="2272661" y="0"/>
                            </a:cubicBezTo>
                            <a:cubicBezTo>
                              <a:pt x="2449756" y="-1480"/>
                              <a:pt x="2553249" y="33034"/>
                              <a:pt x="2647532" y="0"/>
                            </a:cubicBezTo>
                            <a:cubicBezTo>
                              <a:pt x="2741815" y="-33034"/>
                              <a:pt x="3012382" y="15244"/>
                              <a:pt x="3162981" y="0"/>
                            </a:cubicBezTo>
                            <a:cubicBezTo>
                              <a:pt x="3313580" y="-15244"/>
                              <a:pt x="3533230" y="23025"/>
                              <a:pt x="3678430" y="0"/>
                            </a:cubicBezTo>
                            <a:cubicBezTo>
                              <a:pt x="3823630" y="-23025"/>
                              <a:pt x="3886647" y="36244"/>
                              <a:pt x="4053302" y="0"/>
                            </a:cubicBezTo>
                            <a:cubicBezTo>
                              <a:pt x="4219957" y="-36244"/>
                              <a:pt x="4579853" y="11960"/>
                              <a:pt x="4779616" y="0"/>
                            </a:cubicBezTo>
                            <a:cubicBezTo>
                              <a:pt x="4979379" y="-11960"/>
                              <a:pt x="5112833" y="60288"/>
                              <a:pt x="5295065" y="0"/>
                            </a:cubicBezTo>
                            <a:cubicBezTo>
                              <a:pt x="5477297" y="-60288"/>
                              <a:pt x="5688981" y="3363"/>
                              <a:pt x="5810514" y="0"/>
                            </a:cubicBezTo>
                            <a:cubicBezTo>
                              <a:pt x="5932047" y="-3363"/>
                              <a:pt x="6167380" y="15646"/>
                              <a:pt x="6466539" y="0"/>
                            </a:cubicBezTo>
                            <a:cubicBezTo>
                              <a:pt x="6765698" y="-15646"/>
                              <a:pt x="6751643" y="31498"/>
                              <a:pt x="7028847" y="0"/>
                            </a:cubicBezTo>
                            <a:cubicBezTo>
                              <a:pt x="7049409" y="130910"/>
                              <a:pt x="6987235" y="266954"/>
                              <a:pt x="7028847" y="484385"/>
                            </a:cubicBezTo>
                            <a:cubicBezTo>
                              <a:pt x="7070459" y="701816"/>
                              <a:pt x="7003081" y="804055"/>
                              <a:pt x="7028847" y="988540"/>
                            </a:cubicBezTo>
                            <a:cubicBezTo>
                              <a:pt x="6836591" y="1043426"/>
                              <a:pt x="6684489" y="928817"/>
                              <a:pt x="6372821" y="988540"/>
                            </a:cubicBezTo>
                            <a:cubicBezTo>
                              <a:pt x="6061153" y="1048263"/>
                              <a:pt x="6174441" y="974367"/>
                              <a:pt x="5997949" y="988540"/>
                            </a:cubicBezTo>
                            <a:cubicBezTo>
                              <a:pt x="5821457" y="1002713"/>
                              <a:pt x="5658811" y="947730"/>
                              <a:pt x="5552789" y="988540"/>
                            </a:cubicBezTo>
                            <a:cubicBezTo>
                              <a:pt x="5446767" y="1029350"/>
                              <a:pt x="5315101" y="937942"/>
                              <a:pt x="5107629" y="988540"/>
                            </a:cubicBezTo>
                            <a:cubicBezTo>
                              <a:pt x="4900157" y="1039138"/>
                              <a:pt x="4718798" y="958397"/>
                              <a:pt x="4592180" y="988540"/>
                            </a:cubicBezTo>
                            <a:cubicBezTo>
                              <a:pt x="4465562" y="1018683"/>
                              <a:pt x="4331727" y="965709"/>
                              <a:pt x="4147020" y="988540"/>
                            </a:cubicBezTo>
                            <a:cubicBezTo>
                              <a:pt x="3962313" y="1011371"/>
                              <a:pt x="3796887" y="964573"/>
                              <a:pt x="3490994" y="988540"/>
                            </a:cubicBezTo>
                            <a:cubicBezTo>
                              <a:pt x="3185101" y="1012507"/>
                              <a:pt x="3242462" y="968612"/>
                              <a:pt x="3116122" y="988540"/>
                            </a:cubicBezTo>
                            <a:cubicBezTo>
                              <a:pt x="2989782" y="1008468"/>
                              <a:pt x="2768103" y="954419"/>
                              <a:pt x="2670962" y="988540"/>
                            </a:cubicBezTo>
                            <a:cubicBezTo>
                              <a:pt x="2573821" y="1022661"/>
                              <a:pt x="2440151" y="963352"/>
                              <a:pt x="2225802" y="988540"/>
                            </a:cubicBezTo>
                            <a:cubicBezTo>
                              <a:pt x="2011453" y="1013728"/>
                              <a:pt x="1848455" y="971503"/>
                              <a:pt x="1710353" y="988540"/>
                            </a:cubicBezTo>
                            <a:cubicBezTo>
                              <a:pt x="1572251" y="1005577"/>
                              <a:pt x="1253167" y="960081"/>
                              <a:pt x="1054327" y="988540"/>
                            </a:cubicBezTo>
                            <a:cubicBezTo>
                              <a:pt x="855487" y="1016999"/>
                              <a:pt x="303097" y="924080"/>
                              <a:pt x="0" y="988540"/>
                            </a:cubicBezTo>
                            <a:cubicBezTo>
                              <a:pt x="-58304" y="778255"/>
                              <a:pt x="31544" y="700986"/>
                              <a:pt x="0" y="484385"/>
                            </a:cubicBezTo>
                            <a:cubicBezTo>
                              <a:pt x="-31544" y="267784"/>
                              <a:pt x="9685" y="180895"/>
                              <a:pt x="0" y="0"/>
                            </a:cubicBezTo>
                            <a:close/>
                          </a:path>
                          <a:path w="7028847" h="988540" stroke="0" extrusionOk="0">
                            <a:moveTo>
                              <a:pt x="0" y="0"/>
                            </a:moveTo>
                            <a:cubicBezTo>
                              <a:pt x="137625" y="-57569"/>
                              <a:pt x="330921" y="40074"/>
                              <a:pt x="585737" y="0"/>
                            </a:cubicBezTo>
                            <a:cubicBezTo>
                              <a:pt x="840553" y="-40074"/>
                              <a:pt x="1112762" y="71306"/>
                              <a:pt x="1312051" y="0"/>
                            </a:cubicBezTo>
                            <a:cubicBezTo>
                              <a:pt x="1511340" y="-71306"/>
                              <a:pt x="1585521" y="10590"/>
                              <a:pt x="1686923" y="0"/>
                            </a:cubicBezTo>
                            <a:cubicBezTo>
                              <a:pt x="1788325" y="-10590"/>
                              <a:pt x="2031276" y="46685"/>
                              <a:pt x="2132084" y="0"/>
                            </a:cubicBezTo>
                            <a:cubicBezTo>
                              <a:pt x="2232892" y="-46685"/>
                              <a:pt x="2351368" y="10311"/>
                              <a:pt x="2506955" y="0"/>
                            </a:cubicBezTo>
                            <a:cubicBezTo>
                              <a:pt x="2662542" y="-10311"/>
                              <a:pt x="2895215" y="6871"/>
                              <a:pt x="3233270" y="0"/>
                            </a:cubicBezTo>
                            <a:cubicBezTo>
                              <a:pt x="3571326" y="-6871"/>
                              <a:pt x="3565381" y="64739"/>
                              <a:pt x="3819007" y="0"/>
                            </a:cubicBezTo>
                            <a:cubicBezTo>
                              <a:pt x="4072633" y="-64739"/>
                              <a:pt x="4100371" y="47332"/>
                              <a:pt x="4334456" y="0"/>
                            </a:cubicBezTo>
                            <a:cubicBezTo>
                              <a:pt x="4568541" y="-47332"/>
                              <a:pt x="4673632" y="52005"/>
                              <a:pt x="4920193" y="0"/>
                            </a:cubicBezTo>
                            <a:cubicBezTo>
                              <a:pt x="5166754" y="-52005"/>
                              <a:pt x="5206093" y="7913"/>
                              <a:pt x="5295065" y="0"/>
                            </a:cubicBezTo>
                            <a:cubicBezTo>
                              <a:pt x="5384037" y="-7913"/>
                              <a:pt x="5607811" y="38794"/>
                              <a:pt x="5740225" y="0"/>
                            </a:cubicBezTo>
                            <a:cubicBezTo>
                              <a:pt x="5872639" y="-38794"/>
                              <a:pt x="6095572" y="72589"/>
                              <a:pt x="6396251" y="0"/>
                            </a:cubicBezTo>
                            <a:cubicBezTo>
                              <a:pt x="6696930" y="-72589"/>
                              <a:pt x="6774047" y="29928"/>
                              <a:pt x="7028847" y="0"/>
                            </a:cubicBezTo>
                            <a:cubicBezTo>
                              <a:pt x="7030720" y="230844"/>
                              <a:pt x="7018556" y="293484"/>
                              <a:pt x="7028847" y="494270"/>
                            </a:cubicBezTo>
                            <a:cubicBezTo>
                              <a:pt x="7039138" y="695056"/>
                              <a:pt x="7023690" y="758638"/>
                              <a:pt x="7028847" y="988540"/>
                            </a:cubicBezTo>
                            <a:cubicBezTo>
                              <a:pt x="6902778" y="1009046"/>
                              <a:pt x="6708747" y="969546"/>
                              <a:pt x="6583687" y="988540"/>
                            </a:cubicBezTo>
                            <a:cubicBezTo>
                              <a:pt x="6458627" y="1007534"/>
                              <a:pt x="6332492" y="960968"/>
                              <a:pt x="6208815" y="988540"/>
                            </a:cubicBezTo>
                            <a:cubicBezTo>
                              <a:pt x="6085138" y="1016112"/>
                              <a:pt x="5719790" y="924670"/>
                              <a:pt x="5552789" y="988540"/>
                            </a:cubicBezTo>
                            <a:cubicBezTo>
                              <a:pt x="5385788" y="1052410"/>
                              <a:pt x="5262537" y="936570"/>
                              <a:pt x="5107629" y="988540"/>
                            </a:cubicBezTo>
                            <a:cubicBezTo>
                              <a:pt x="4952721" y="1040510"/>
                              <a:pt x="4646879" y="955705"/>
                              <a:pt x="4521892" y="988540"/>
                            </a:cubicBezTo>
                            <a:cubicBezTo>
                              <a:pt x="4396905" y="1021375"/>
                              <a:pt x="4232013" y="982955"/>
                              <a:pt x="4076731" y="988540"/>
                            </a:cubicBezTo>
                            <a:cubicBezTo>
                              <a:pt x="3921449" y="994125"/>
                              <a:pt x="3583907" y="977731"/>
                              <a:pt x="3350417" y="988540"/>
                            </a:cubicBezTo>
                            <a:cubicBezTo>
                              <a:pt x="3116927" y="999349"/>
                              <a:pt x="2872204" y="958174"/>
                              <a:pt x="2624103" y="988540"/>
                            </a:cubicBezTo>
                            <a:cubicBezTo>
                              <a:pt x="2376002" y="1018906"/>
                              <a:pt x="2383932" y="966860"/>
                              <a:pt x="2249231" y="988540"/>
                            </a:cubicBezTo>
                            <a:cubicBezTo>
                              <a:pt x="2114530" y="1010220"/>
                              <a:pt x="1818017" y="929237"/>
                              <a:pt x="1593205" y="988540"/>
                            </a:cubicBezTo>
                            <a:cubicBezTo>
                              <a:pt x="1368393" y="1047843"/>
                              <a:pt x="1062677" y="987090"/>
                              <a:pt x="866891" y="988540"/>
                            </a:cubicBezTo>
                            <a:cubicBezTo>
                              <a:pt x="671105" y="989990"/>
                              <a:pt x="227036" y="921634"/>
                              <a:pt x="0" y="988540"/>
                            </a:cubicBezTo>
                            <a:cubicBezTo>
                              <a:pt x="-406" y="793656"/>
                              <a:pt x="18692" y="630997"/>
                              <a:pt x="0" y="484385"/>
                            </a:cubicBezTo>
                            <a:cubicBezTo>
                              <a:pt x="-18692" y="337774"/>
                              <a:pt x="50617" y="227831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47243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6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3F60E-0706-4530-9FD6-748A5D32E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</a:t>
            </a:r>
          </a:p>
        </p:txBody>
      </p:sp>
      <p:sp>
        <p:nvSpPr>
          <p:cNvPr id="6" name="Flowchart: Document 5">
            <a:extLst>
              <a:ext uri="{FF2B5EF4-FFF2-40B4-BE49-F238E27FC236}">
                <a16:creationId xmlns:a16="http://schemas.microsoft.com/office/drawing/2014/main" id="{1F195BD6-F973-4800-B8BE-EB220C2B25F0}"/>
              </a:ext>
            </a:extLst>
          </p:cNvPr>
          <p:cNvSpPr/>
          <p:nvPr/>
        </p:nvSpPr>
        <p:spPr>
          <a:xfrm>
            <a:off x="4381500" y="2864218"/>
            <a:ext cx="2971800" cy="2057400"/>
          </a:xfrm>
          <a:prstGeom prst="flowChartDocument">
            <a:avLst/>
          </a:prstGeom>
          <a:solidFill>
            <a:schemeClr val="bg1"/>
          </a:solidFill>
          <a:ln>
            <a:solidFill>
              <a:srgbClr val="CF01B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ysClr val="windowText" lastClr="000000"/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709B6A4A-4AF2-44DF-8CA0-E2AD299E47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458399" y="2895600"/>
            <a:ext cx="2743200" cy="1603772"/>
          </a:xfrm>
          <a:prstGeom prst="rect">
            <a:avLst/>
          </a:prstGeom>
          <a:noFill/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FC496E6E-E069-46E9-AF66-B8668D2458F4}"/>
              </a:ext>
            </a:extLst>
          </p:cNvPr>
          <p:cNvSpPr/>
          <p:nvPr/>
        </p:nvSpPr>
        <p:spPr>
          <a:xfrm>
            <a:off x="1600200" y="3550018"/>
            <a:ext cx="1066800" cy="68580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(1,1)</a:t>
            </a:r>
          </a:p>
        </p:txBody>
      </p:sp>
      <p:sp>
        <p:nvSpPr>
          <p:cNvPr id="9" name="Arrow: Up 8">
            <a:extLst>
              <a:ext uri="{FF2B5EF4-FFF2-40B4-BE49-F238E27FC236}">
                <a16:creationId xmlns:a16="http://schemas.microsoft.com/office/drawing/2014/main" id="{05FFB340-D830-4779-B9BE-F9D9E8A11B71}"/>
              </a:ext>
            </a:extLst>
          </p:cNvPr>
          <p:cNvSpPr/>
          <p:nvPr/>
        </p:nvSpPr>
        <p:spPr>
          <a:xfrm>
            <a:off x="9067800" y="3432372"/>
            <a:ext cx="533400" cy="803446"/>
          </a:xfrm>
          <a:prstGeom prst="upArrow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EDA05FD-8BD7-4D1D-83FC-515A47C5A609}"/>
              </a:ext>
            </a:extLst>
          </p:cNvPr>
          <p:cNvCxnSpPr>
            <a:stCxn id="8" idx="6"/>
            <a:endCxn id="6" idx="1"/>
          </p:cNvCxnSpPr>
          <p:nvPr/>
        </p:nvCxnSpPr>
        <p:spPr>
          <a:xfrm>
            <a:off x="2667000" y="3892918"/>
            <a:ext cx="17145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570CF93-A4BA-4BFC-BA07-7C7AA9666D77}"/>
              </a:ext>
            </a:extLst>
          </p:cNvPr>
          <p:cNvCxnSpPr/>
          <p:nvPr/>
        </p:nvCxnSpPr>
        <p:spPr>
          <a:xfrm>
            <a:off x="7353300" y="3892918"/>
            <a:ext cx="1638300" cy="0"/>
          </a:xfrm>
          <a:prstGeom prst="straightConnector1">
            <a:avLst/>
          </a:prstGeom>
          <a:ln w="1905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F304C5EA-6F92-4583-A15D-7FD1F81F33B7}"/>
              </a:ext>
            </a:extLst>
          </p:cNvPr>
          <p:cNvSpPr/>
          <p:nvPr/>
        </p:nvSpPr>
        <p:spPr>
          <a:xfrm>
            <a:off x="1598103" y="3550018"/>
            <a:ext cx="1066800" cy="68580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(3,3)</a:t>
            </a:r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EAA3C8C8-67E8-497E-A334-4E40A9FB5123}"/>
              </a:ext>
            </a:extLst>
          </p:cNvPr>
          <p:cNvSpPr/>
          <p:nvPr/>
        </p:nvSpPr>
        <p:spPr>
          <a:xfrm rot="5400000">
            <a:off x="9202823" y="3491195"/>
            <a:ext cx="533400" cy="803446"/>
          </a:xfrm>
          <a:prstGeom prst="upArrow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DF49F34-95EA-4FA2-8E5A-9CEACF65455F}"/>
              </a:ext>
            </a:extLst>
          </p:cNvPr>
          <p:cNvSpPr/>
          <p:nvPr/>
        </p:nvSpPr>
        <p:spPr>
          <a:xfrm>
            <a:off x="1598103" y="3559106"/>
            <a:ext cx="1066800" cy="68580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>
                <a:solidFill>
                  <a:sysClr val="windowText" lastClr="000000"/>
                </a:solidFill>
              </a:rPr>
              <a:t>(4,1)</a:t>
            </a:r>
          </a:p>
        </p:txBody>
      </p:sp>
      <p:sp>
        <p:nvSpPr>
          <p:cNvPr id="15" name="Arrow: Up 14">
            <a:extLst>
              <a:ext uri="{FF2B5EF4-FFF2-40B4-BE49-F238E27FC236}">
                <a16:creationId xmlns:a16="http://schemas.microsoft.com/office/drawing/2014/main" id="{6D8D50D0-8711-451D-98B0-DA680618E996}"/>
              </a:ext>
            </a:extLst>
          </p:cNvPr>
          <p:cNvSpPr/>
          <p:nvPr/>
        </p:nvSpPr>
        <p:spPr>
          <a:xfrm rot="16200000">
            <a:off x="9202823" y="3500283"/>
            <a:ext cx="533400" cy="803446"/>
          </a:xfrm>
          <a:prstGeom prst="upArrow">
            <a:avLst/>
          </a:prstGeom>
          <a:solidFill>
            <a:srgbClr val="008000"/>
          </a:solidFill>
          <a:ln>
            <a:solidFill>
              <a:srgbClr val="008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095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2" grpId="0" animBg="1"/>
      <p:bldP spid="12" grpId="1" animBg="1"/>
      <p:bldP spid="14" grpId="0" animBg="1"/>
      <p:bldP spid="15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Actions from Q-Values</a:t>
            </a:r>
          </a:p>
        </p:txBody>
      </p:sp>
      <p:sp>
        <p:nvSpPr>
          <p:cNvPr id="173363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Let’s imagine we have the optimal q-values:</a:t>
            </a:r>
          </a:p>
          <a:p>
            <a:endParaRPr lang="en-US" sz="2800" dirty="0"/>
          </a:p>
          <a:p>
            <a:r>
              <a:rPr lang="en-US" sz="2800" dirty="0"/>
              <a:t>How should we act?</a:t>
            </a:r>
          </a:p>
          <a:p>
            <a:pPr lvl="1"/>
            <a:r>
              <a:rPr lang="en-US" sz="2400" dirty="0"/>
              <a:t>Completely trivial to decide!</a:t>
            </a:r>
          </a:p>
          <a:p>
            <a:endParaRPr lang="en-US" sz="28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endParaRPr lang="en-US" sz="2800" dirty="0"/>
          </a:p>
          <a:p>
            <a:r>
              <a:rPr lang="en-US" sz="2800" dirty="0"/>
              <a:t>Important lesson: actions are easier to select from q-values than values!</a:t>
            </a:r>
          </a:p>
          <a:p>
            <a:pPr lvl="1"/>
            <a:endParaRPr lang="en-US" sz="2400" dirty="0"/>
          </a:p>
          <a:p>
            <a:pPr lvl="1"/>
            <a:endParaRPr lang="en-US" sz="2400" dirty="0"/>
          </a:p>
          <a:p>
            <a:pPr lvl="1"/>
            <a:endParaRPr lang="en-US" sz="2400" dirty="0"/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217118" y="1707255"/>
            <a:ext cx="4557346" cy="3443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DD67CD-FF07-43B8-9D21-7E8D9EB56F89}"/>
                  </a:ext>
                </a:extLst>
              </p:cNvPr>
              <p:cNvSpPr/>
              <p:nvPr/>
            </p:nvSpPr>
            <p:spPr>
              <a:xfrm>
                <a:off x="820686" y="4396571"/>
                <a:ext cx="6026971" cy="839204"/>
              </a:xfrm>
              <a:custGeom>
                <a:avLst/>
                <a:gdLst>
                  <a:gd name="connsiteX0" fmla="*/ 0 w 6026971"/>
                  <a:gd name="connsiteY0" fmla="*/ 0 h 839204"/>
                  <a:gd name="connsiteX1" fmla="*/ 608176 w 6026971"/>
                  <a:gd name="connsiteY1" fmla="*/ 0 h 839204"/>
                  <a:gd name="connsiteX2" fmla="*/ 1156083 w 6026971"/>
                  <a:gd name="connsiteY2" fmla="*/ 0 h 839204"/>
                  <a:gd name="connsiteX3" fmla="*/ 1523180 w 6026971"/>
                  <a:gd name="connsiteY3" fmla="*/ 0 h 839204"/>
                  <a:gd name="connsiteX4" fmla="*/ 1890277 w 6026971"/>
                  <a:gd name="connsiteY4" fmla="*/ 0 h 839204"/>
                  <a:gd name="connsiteX5" fmla="*/ 2438184 w 6026971"/>
                  <a:gd name="connsiteY5" fmla="*/ 0 h 839204"/>
                  <a:gd name="connsiteX6" fmla="*/ 3046360 w 6026971"/>
                  <a:gd name="connsiteY6" fmla="*/ 0 h 839204"/>
                  <a:gd name="connsiteX7" fmla="*/ 3413457 w 6026971"/>
                  <a:gd name="connsiteY7" fmla="*/ 0 h 839204"/>
                  <a:gd name="connsiteX8" fmla="*/ 3901094 w 6026971"/>
                  <a:gd name="connsiteY8" fmla="*/ 0 h 839204"/>
                  <a:gd name="connsiteX9" fmla="*/ 4388731 w 6026971"/>
                  <a:gd name="connsiteY9" fmla="*/ 0 h 839204"/>
                  <a:gd name="connsiteX10" fmla="*/ 4755828 w 6026971"/>
                  <a:gd name="connsiteY10" fmla="*/ 0 h 839204"/>
                  <a:gd name="connsiteX11" fmla="*/ 5424274 w 6026971"/>
                  <a:gd name="connsiteY11" fmla="*/ 0 h 839204"/>
                  <a:gd name="connsiteX12" fmla="*/ 6026971 w 6026971"/>
                  <a:gd name="connsiteY12" fmla="*/ 0 h 839204"/>
                  <a:gd name="connsiteX13" fmla="*/ 6026971 w 6026971"/>
                  <a:gd name="connsiteY13" fmla="*/ 411210 h 839204"/>
                  <a:gd name="connsiteX14" fmla="*/ 6026971 w 6026971"/>
                  <a:gd name="connsiteY14" fmla="*/ 839204 h 839204"/>
                  <a:gd name="connsiteX15" fmla="*/ 5599604 w 6026971"/>
                  <a:gd name="connsiteY15" fmla="*/ 839204 h 839204"/>
                  <a:gd name="connsiteX16" fmla="*/ 5051698 w 6026971"/>
                  <a:gd name="connsiteY16" fmla="*/ 839204 h 839204"/>
                  <a:gd name="connsiteX17" fmla="*/ 4503791 w 6026971"/>
                  <a:gd name="connsiteY17" fmla="*/ 839204 h 839204"/>
                  <a:gd name="connsiteX18" fmla="*/ 4016154 w 6026971"/>
                  <a:gd name="connsiteY18" fmla="*/ 839204 h 839204"/>
                  <a:gd name="connsiteX19" fmla="*/ 3649057 w 6026971"/>
                  <a:gd name="connsiteY19" fmla="*/ 839204 h 839204"/>
                  <a:gd name="connsiteX20" fmla="*/ 3221690 w 6026971"/>
                  <a:gd name="connsiteY20" fmla="*/ 839204 h 839204"/>
                  <a:gd name="connsiteX21" fmla="*/ 2794323 w 6026971"/>
                  <a:gd name="connsiteY21" fmla="*/ 839204 h 839204"/>
                  <a:gd name="connsiteX22" fmla="*/ 2306686 w 6026971"/>
                  <a:gd name="connsiteY22" fmla="*/ 839204 h 839204"/>
                  <a:gd name="connsiteX23" fmla="*/ 1879319 w 6026971"/>
                  <a:gd name="connsiteY23" fmla="*/ 839204 h 839204"/>
                  <a:gd name="connsiteX24" fmla="*/ 1271143 w 6026971"/>
                  <a:gd name="connsiteY24" fmla="*/ 839204 h 839204"/>
                  <a:gd name="connsiteX25" fmla="*/ 904046 w 6026971"/>
                  <a:gd name="connsiteY25" fmla="*/ 839204 h 839204"/>
                  <a:gd name="connsiteX26" fmla="*/ 476679 w 6026971"/>
                  <a:gd name="connsiteY26" fmla="*/ 839204 h 839204"/>
                  <a:gd name="connsiteX27" fmla="*/ 0 w 6026971"/>
                  <a:gd name="connsiteY27" fmla="*/ 839204 h 839204"/>
                  <a:gd name="connsiteX28" fmla="*/ 0 w 6026971"/>
                  <a:gd name="connsiteY28" fmla="*/ 427994 h 839204"/>
                  <a:gd name="connsiteX29" fmla="*/ 0 w 6026971"/>
                  <a:gd name="connsiteY29" fmla="*/ 0 h 8392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026971" h="839204" fill="none" extrusionOk="0">
                    <a:moveTo>
                      <a:pt x="0" y="0"/>
                    </a:moveTo>
                    <a:cubicBezTo>
                      <a:pt x="226444" y="-22418"/>
                      <a:pt x="347607" y="18590"/>
                      <a:pt x="608176" y="0"/>
                    </a:cubicBezTo>
                    <a:cubicBezTo>
                      <a:pt x="868745" y="-18590"/>
                      <a:pt x="898520" y="22493"/>
                      <a:pt x="1156083" y="0"/>
                    </a:cubicBezTo>
                    <a:cubicBezTo>
                      <a:pt x="1413646" y="-22493"/>
                      <a:pt x="1383389" y="41478"/>
                      <a:pt x="1523180" y="0"/>
                    </a:cubicBezTo>
                    <a:cubicBezTo>
                      <a:pt x="1662971" y="-41478"/>
                      <a:pt x="1766211" y="39089"/>
                      <a:pt x="1890277" y="0"/>
                    </a:cubicBezTo>
                    <a:cubicBezTo>
                      <a:pt x="2014343" y="-39089"/>
                      <a:pt x="2305217" y="59141"/>
                      <a:pt x="2438184" y="0"/>
                    </a:cubicBezTo>
                    <a:cubicBezTo>
                      <a:pt x="2571151" y="-59141"/>
                      <a:pt x="2865979" y="31742"/>
                      <a:pt x="3046360" y="0"/>
                    </a:cubicBezTo>
                    <a:cubicBezTo>
                      <a:pt x="3226741" y="-31742"/>
                      <a:pt x="3306550" y="424"/>
                      <a:pt x="3413457" y="0"/>
                    </a:cubicBezTo>
                    <a:cubicBezTo>
                      <a:pt x="3520364" y="-424"/>
                      <a:pt x="3678629" y="32839"/>
                      <a:pt x="3901094" y="0"/>
                    </a:cubicBezTo>
                    <a:cubicBezTo>
                      <a:pt x="4123559" y="-32839"/>
                      <a:pt x="4237121" y="36821"/>
                      <a:pt x="4388731" y="0"/>
                    </a:cubicBezTo>
                    <a:cubicBezTo>
                      <a:pt x="4540341" y="-36821"/>
                      <a:pt x="4644641" y="40137"/>
                      <a:pt x="4755828" y="0"/>
                    </a:cubicBezTo>
                    <a:cubicBezTo>
                      <a:pt x="4867015" y="-40137"/>
                      <a:pt x="5267529" y="1923"/>
                      <a:pt x="5424274" y="0"/>
                    </a:cubicBezTo>
                    <a:cubicBezTo>
                      <a:pt x="5581019" y="-1923"/>
                      <a:pt x="5726726" y="36691"/>
                      <a:pt x="6026971" y="0"/>
                    </a:cubicBezTo>
                    <a:cubicBezTo>
                      <a:pt x="6063229" y="159322"/>
                      <a:pt x="5987214" y="304725"/>
                      <a:pt x="6026971" y="411210"/>
                    </a:cubicBezTo>
                    <a:cubicBezTo>
                      <a:pt x="6066728" y="517695"/>
                      <a:pt x="6006326" y="701959"/>
                      <a:pt x="6026971" y="839204"/>
                    </a:cubicBezTo>
                    <a:cubicBezTo>
                      <a:pt x="5821190" y="855713"/>
                      <a:pt x="5712373" y="796625"/>
                      <a:pt x="5599604" y="839204"/>
                    </a:cubicBezTo>
                    <a:cubicBezTo>
                      <a:pt x="5486835" y="881783"/>
                      <a:pt x="5224738" y="834287"/>
                      <a:pt x="5051698" y="839204"/>
                    </a:cubicBezTo>
                    <a:cubicBezTo>
                      <a:pt x="4878658" y="844121"/>
                      <a:pt x="4676164" y="826137"/>
                      <a:pt x="4503791" y="839204"/>
                    </a:cubicBezTo>
                    <a:cubicBezTo>
                      <a:pt x="4331418" y="852271"/>
                      <a:pt x="4234101" y="796471"/>
                      <a:pt x="4016154" y="839204"/>
                    </a:cubicBezTo>
                    <a:cubicBezTo>
                      <a:pt x="3798207" y="881937"/>
                      <a:pt x="3785926" y="802870"/>
                      <a:pt x="3649057" y="839204"/>
                    </a:cubicBezTo>
                    <a:cubicBezTo>
                      <a:pt x="3512188" y="875538"/>
                      <a:pt x="3374226" y="828039"/>
                      <a:pt x="3221690" y="839204"/>
                    </a:cubicBezTo>
                    <a:cubicBezTo>
                      <a:pt x="3069154" y="850369"/>
                      <a:pt x="2992799" y="826574"/>
                      <a:pt x="2794323" y="839204"/>
                    </a:cubicBezTo>
                    <a:cubicBezTo>
                      <a:pt x="2595847" y="851834"/>
                      <a:pt x="2514865" y="814607"/>
                      <a:pt x="2306686" y="839204"/>
                    </a:cubicBezTo>
                    <a:cubicBezTo>
                      <a:pt x="2098507" y="863801"/>
                      <a:pt x="2029741" y="788997"/>
                      <a:pt x="1879319" y="839204"/>
                    </a:cubicBezTo>
                    <a:cubicBezTo>
                      <a:pt x="1728897" y="889411"/>
                      <a:pt x="1523778" y="816185"/>
                      <a:pt x="1271143" y="839204"/>
                    </a:cubicBezTo>
                    <a:cubicBezTo>
                      <a:pt x="1018508" y="862223"/>
                      <a:pt x="978213" y="824986"/>
                      <a:pt x="904046" y="839204"/>
                    </a:cubicBezTo>
                    <a:cubicBezTo>
                      <a:pt x="829879" y="853422"/>
                      <a:pt x="574198" y="826944"/>
                      <a:pt x="476679" y="839204"/>
                    </a:cubicBezTo>
                    <a:cubicBezTo>
                      <a:pt x="379160" y="851464"/>
                      <a:pt x="97521" y="801192"/>
                      <a:pt x="0" y="839204"/>
                    </a:cubicBezTo>
                    <a:cubicBezTo>
                      <a:pt x="-11960" y="704002"/>
                      <a:pt x="10472" y="601793"/>
                      <a:pt x="0" y="427994"/>
                    </a:cubicBezTo>
                    <a:cubicBezTo>
                      <a:pt x="-10472" y="254195"/>
                      <a:pt x="10456" y="124246"/>
                      <a:pt x="0" y="0"/>
                    </a:cubicBezTo>
                    <a:close/>
                  </a:path>
                  <a:path w="6026971" h="839204" stroke="0" extrusionOk="0">
                    <a:moveTo>
                      <a:pt x="0" y="0"/>
                    </a:moveTo>
                    <a:cubicBezTo>
                      <a:pt x="248325" y="-47719"/>
                      <a:pt x="284025" y="9395"/>
                      <a:pt x="547906" y="0"/>
                    </a:cubicBezTo>
                    <a:cubicBezTo>
                      <a:pt x="811787" y="-9395"/>
                      <a:pt x="922742" y="46398"/>
                      <a:pt x="1216352" y="0"/>
                    </a:cubicBezTo>
                    <a:cubicBezTo>
                      <a:pt x="1509962" y="-46398"/>
                      <a:pt x="1443102" y="26340"/>
                      <a:pt x="1583450" y="0"/>
                    </a:cubicBezTo>
                    <a:cubicBezTo>
                      <a:pt x="1723798" y="-26340"/>
                      <a:pt x="1806738" y="27952"/>
                      <a:pt x="2010817" y="0"/>
                    </a:cubicBezTo>
                    <a:cubicBezTo>
                      <a:pt x="2214896" y="-27952"/>
                      <a:pt x="2246847" y="24557"/>
                      <a:pt x="2377914" y="0"/>
                    </a:cubicBezTo>
                    <a:cubicBezTo>
                      <a:pt x="2508981" y="-24557"/>
                      <a:pt x="2730012" y="635"/>
                      <a:pt x="3046360" y="0"/>
                    </a:cubicBezTo>
                    <a:cubicBezTo>
                      <a:pt x="3362708" y="-635"/>
                      <a:pt x="3483473" y="6048"/>
                      <a:pt x="3594266" y="0"/>
                    </a:cubicBezTo>
                    <a:cubicBezTo>
                      <a:pt x="3705059" y="-6048"/>
                      <a:pt x="3854746" y="10191"/>
                      <a:pt x="4081903" y="0"/>
                    </a:cubicBezTo>
                    <a:cubicBezTo>
                      <a:pt x="4309060" y="-10191"/>
                      <a:pt x="4424187" y="45501"/>
                      <a:pt x="4629810" y="0"/>
                    </a:cubicBezTo>
                    <a:cubicBezTo>
                      <a:pt x="4835433" y="-45501"/>
                      <a:pt x="4888081" y="6511"/>
                      <a:pt x="4996907" y="0"/>
                    </a:cubicBezTo>
                    <a:cubicBezTo>
                      <a:pt x="5105733" y="-6511"/>
                      <a:pt x="5265661" y="42770"/>
                      <a:pt x="5424274" y="0"/>
                    </a:cubicBezTo>
                    <a:cubicBezTo>
                      <a:pt x="5582887" y="-42770"/>
                      <a:pt x="5825265" y="38410"/>
                      <a:pt x="6026971" y="0"/>
                    </a:cubicBezTo>
                    <a:cubicBezTo>
                      <a:pt x="6028840" y="88008"/>
                      <a:pt x="6023730" y="320053"/>
                      <a:pt x="6026971" y="402818"/>
                    </a:cubicBezTo>
                    <a:cubicBezTo>
                      <a:pt x="6030212" y="485583"/>
                      <a:pt x="5996831" y="648838"/>
                      <a:pt x="6026971" y="839204"/>
                    </a:cubicBezTo>
                    <a:cubicBezTo>
                      <a:pt x="5741226" y="878025"/>
                      <a:pt x="5673810" y="806492"/>
                      <a:pt x="5358525" y="839204"/>
                    </a:cubicBezTo>
                    <a:cubicBezTo>
                      <a:pt x="5043240" y="871916"/>
                      <a:pt x="5031138" y="818309"/>
                      <a:pt x="4931158" y="839204"/>
                    </a:cubicBezTo>
                    <a:cubicBezTo>
                      <a:pt x="4831178" y="860099"/>
                      <a:pt x="4641880" y="819877"/>
                      <a:pt x="4564061" y="839204"/>
                    </a:cubicBezTo>
                    <a:cubicBezTo>
                      <a:pt x="4486242" y="858531"/>
                      <a:pt x="4133765" y="792326"/>
                      <a:pt x="3955885" y="839204"/>
                    </a:cubicBezTo>
                    <a:cubicBezTo>
                      <a:pt x="3778005" y="886082"/>
                      <a:pt x="3709164" y="798387"/>
                      <a:pt x="3528518" y="839204"/>
                    </a:cubicBezTo>
                    <a:cubicBezTo>
                      <a:pt x="3347872" y="880021"/>
                      <a:pt x="3128677" y="789823"/>
                      <a:pt x="2980611" y="839204"/>
                    </a:cubicBezTo>
                    <a:cubicBezTo>
                      <a:pt x="2832545" y="888585"/>
                      <a:pt x="2682311" y="808187"/>
                      <a:pt x="2553244" y="839204"/>
                    </a:cubicBezTo>
                    <a:cubicBezTo>
                      <a:pt x="2424177" y="870221"/>
                      <a:pt x="2026027" y="829017"/>
                      <a:pt x="1884798" y="839204"/>
                    </a:cubicBezTo>
                    <a:cubicBezTo>
                      <a:pt x="1743569" y="849391"/>
                      <a:pt x="1546348" y="826624"/>
                      <a:pt x="1216352" y="839204"/>
                    </a:cubicBezTo>
                    <a:cubicBezTo>
                      <a:pt x="886356" y="851784"/>
                      <a:pt x="1003574" y="811125"/>
                      <a:pt x="849255" y="839204"/>
                    </a:cubicBezTo>
                    <a:cubicBezTo>
                      <a:pt x="694936" y="867283"/>
                      <a:pt x="394697" y="752467"/>
                      <a:pt x="0" y="839204"/>
                    </a:cubicBezTo>
                    <a:cubicBezTo>
                      <a:pt x="-579" y="698803"/>
                      <a:pt x="46880" y="533731"/>
                      <a:pt x="0" y="402818"/>
                    </a:cubicBezTo>
                    <a:cubicBezTo>
                      <a:pt x="-46880" y="271905"/>
                      <a:pt x="41707" y="117238"/>
                      <a:pt x="0" y="0"/>
                    </a:cubicBezTo>
                    <a:close/>
                  </a:path>
                </a:pathLst>
              </a:custGeom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0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0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0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[</m:t>
                              </m:r>
                              <m:r>
                                <a:rPr lang="en-US" sz="20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  <m:r>
                                    <a:rPr lang="en-US" sz="20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00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00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+</m:t>
                              </m:r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0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Calibri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ADD67CD-FF07-43B8-9D21-7E8D9EB56F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0686" y="4396571"/>
                <a:ext cx="6026971" cy="83920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custGeom>
                        <a:avLst/>
                        <a:gdLst>
                          <a:gd name="connsiteX0" fmla="*/ 0 w 6026971"/>
                          <a:gd name="connsiteY0" fmla="*/ 0 h 839204"/>
                          <a:gd name="connsiteX1" fmla="*/ 608176 w 6026971"/>
                          <a:gd name="connsiteY1" fmla="*/ 0 h 839204"/>
                          <a:gd name="connsiteX2" fmla="*/ 1156083 w 6026971"/>
                          <a:gd name="connsiteY2" fmla="*/ 0 h 839204"/>
                          <a:gd name="connsiteX3" fmla="*/ 1523180 w 6026971"/>
                          <a:gd name="connsiteY3" fmla="*/ 0 h 839204"/>
                          <a:gd name="connsiteX4" fmla="*/ 1890277 w 6026971"/>
                          <a:gd name="connsiteY4" fmla="*/ 0 h 839204"/>
                          <a:gd name="connsiteX5" fmla="*/ 2438184 w 6026971"/>
                          <a:gd name="connsiteY5" fmla="*/ 0 h 839204"/>
                          <a:gd name="connsiteX6" fmla="*/ 3046360 w 6026971"/>
                          <a:gd name="connsiteY6" fmla="*/ 0 h 839204"/>
                          <a:gd name="connsiteX7" fmla="*/ 3413457 w 6026971"/>
                          <a:gd name="connsiteY7" fmla="*/ 0 h 839204"/>
                          <a:gd name="connsiteX8" fmla="*/ 3901094 w 6026971"/>
                          <a:gd name="connsiteY8" fmla="*/ 0 h 839204"/>
                          <a:gd name="connsiteX9" fmla="*/ 4388731 w 6026971"/>
                          <a:gd name="connsiteY9" fmla="*/ 0 h 839204"/>
                          <a:gd name="connsiteX10" fmla="*/ 4755828 w 6026971"/>
                          <a:gd name="connsiteY10" fmla="*/ 0 h 839204"/>
                          <a:gd name="connsiteX11" fmla="*/ 5424274 w 6026971"/>
                          <a:gd name="connsiteY11" fmla="*/ 0 h 839204"/>
                          <a:gd name="connsiteX12" fmla="*/ 6026971 w 6026971"/>
                          <a:gd name="connsiteY12" fmla="*/ 0 h 839204"/>
                          <a:gd name="connsiteX13" fmla="*/ 6026971 w 6026971"/>
                          <a:gd name="connsiteY13" fmla="*/ 411210 h 839204"/>
                          <a:gd name="connsiteX14" fmla="*/ 6026971 w 6026971"/>
                          <a:gd name="connsiteY14" fmla="*/ 839204 h 839204"/>
                          <a:gd name="connsiteX15" fmla="*/ 5599604 w 6026971"/>
                          <a:gd name="connsiteY15" fmla="*/ 839204 h 839204"/>
                          <a:gd name="connsiteX16" fmla="*/ 5051698 w 6026971"/>
                          <a:gd name="connsiteY16" fmla="*/ 839204 h 839204"/>
                          <a:gd name="connsiteX17" fmla="*/ 4503791 w 6026971"/>
                          <a:gd name="connsiteY17" fmla="*/ 839204 h 839204"/>
                          <a:gd name="connsiteX18" fmla="*/ 4016154 w 6026971"/>
                          <a:gd name="connsiteY18" fmla="*/ 839204 h 839204"/>
                          <a:gd name="connsiteX19" fmla="*/ 3649057 w 6026971"/>
                          <a:gd name="connsiteY19" fmla="*/ 839204 h 839204"/>
                          <a:gd name="connsiteX20" fmla="*/ 3221690 w 6026971"/>
                          <a:gd name="connsiteY20" fmla="*/ 839204 h 839204"/>
                          <a:gd name="connsiteX21" fmla="*/ 2794323 w 6026971"/>
                          <a:gd name="connsiteY21" fmla="*/ 839204 h 839204"/>
                          <a:gd name="connsiteX22" fmla="*/ 2306686 w 6026971"/>
                          <a:gd name="connsiteY22" fmla="*/ 839204 h 839204"/>
                          <a:gd name="connsiteX23" fmla="*/ 1879319 w 6026971"/>
                          <a:gd name="connsiteY23" fmla="*/ 839204 h 839204"/>
                          <a:gd name="connsiteX24" fmla="*/ 1271143 w 6026971"/>
                          <a:gd name="connsiteY24" fmla="*/ 839204 h 839204"/>
                          <a:gd name="connsiteX25" fmla="*/ 904046 w 6026971"/>
                          <a:gd name="connsiteY25" fmla="*/ 839204 h 839204"/>
                          <a:gd name="connsiteX26" fmla="*/ 476679 w 6026971"/>
                          <a:gd name="connsiteY26" fmla="*/ 839204 h 839204"/>
                          <a:gd name="connsiteX27" fmla="*/ 0 w 6026971"/>
                          <a:gd name="connsiteY27" fmla="*/ 839204 h 839204"/>
                          <a:gd name="connsiteX28" fmla="*/ 0 w 6026971"/>
                          <a:gd name="connsiteY28" fmla="*/ 427994 h 839204"/>
                          <a:gd name="connsiteX29" fmla="*/ 0 w 6026971"/>
                          <a:gd name="connsiteY29" fmla="*/ 0 h 839204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</a:cxnLst>
                        <a:rect l="l" t="t" r="r" b="b"/>
                        <a:pathLst>
                          <a:path w="6026971" h="839204" fill="none" extrusionOk="0">
                            <a:moveTo>
                              <a:pt x="0" y="0"/>
                            </a:moveTo>
                            <a:cubicBezTo>
                              <a:pt x="226444" y="-22418"/>
                              <a:pt x="347607" y="18590"/>
                              <a:pt x="608176" y="0"/>
                            </a:cubicBezTo>
                            <a:cubicBezTo>
                              <a:pt x="868745" y="-18590"/>
                              <a:pt x="898520" y="22493"/>
                              <a:pt x="1156083" y="0"/>
                            </a:cubicBezTo>
                            <a:cubicBezTo>
                              <a:pt x="1413646" y="-22493"/>
                              <a:pt x="1383389" y="41478"/>
                              <a:pt x="1523180" y="0"/>
                            </a:cubicBezTo>
                            <a:cubicBezTo>
                              <a:pt x="1662971" y="-41478"/>
                              <a:pt x="1766211" y="39089"/>
                              <a:pt x="1890277" y="0"/>
                            </a:cubicBezTo>
                            <a:cubicBezTo>
                              <a:pt x="2014343" y="-39089"/>
                              <a:pt x="2305217" y="59141"/>
                              <a:pt x="2438184" y="0"/>
                            </a:cubicBezTo>
                            <a:cubicBezTo>
                              <a:pt x="2571151" y="-59141"/>
                              <a:pt x="2865979" y="31742"/>
                              <a:pt x="3046360" y="0"/>
                            </a:cubicBezTo>
                            <a:cubicBezTo>
                              <a:pt x="3226741" y="-31742"/>
                              <a:pt x="3306550" y="424"/>
                              <a:pt x="3413457" y="0"/>
                            </a:cubicBezTo>
                            <a:cubicBezTo>
                              <a:pt x="3520364" y="-424"/>
                              <a:pt x="3678629" y="32839"/>
                              <a:pt x="3901094" y="0"/>
                            </a:cubicBezTo>
                            <a:cubicBezTo>
                              <a:pt x="4123559" y="-32839"/>
                              <a:pt x="4237121" y="36821"/>
                              <a:pt x="4388731" y="0"/>
                            </a:cubicBezTo>
                            <a:cubicBezTo>
                              <a:pt x="4540341" y="-36821"/>
                              <a:pt x="4644641" y="40137"/>
                              <a:pt x="4755828" y="0"/>
                            </a:cubicBezTo>
                            <a:cubicBezTo>
                              <a:pt x="4867015" y="-40137"/>
                              <a:pt x="5267529" y="1923"/>
                              <a:pt x="5424274" y="0"/>
                            </a:cubicBezTo>
                            <a:cubicBezTo>
                              <a:pt x="5581019" y="-1923"/>
                              <a:pt x="5726726" y="36691"/>
                              <a:pt x="6026971" y="0"/>
                            </a:cubicBezTo>
                            <a:cubicBezTo>
                              <a:pt x="6063229" y="159322"/>
                              <a:pt x="5987214" y="304725"/>
                              <a:pt x="6026971" y="411210"/>
                            </a:cubicBezTo>
                            <a:cubicBezTo>
                              <a:pt x="6066728" y="517695"/>
                              <a:pt x="6006326" y="701959"/>
                              <a:pt x="6026971" y="839204"/>
                            </a:cubicBezTo>
                            <a:cubicBezTo>
                              <a:pt x="5821190" y="855713"/>
                              <a:pt x="5712373" y="796625"/>
                              <a:pt x="5599604" y="839204"/>
                            </a:cubicBezTo>
                            <a:cubicBezTo>
                              <a:pt x="5486835" y="881783"/>
                              <a:pt x="5224738" y="834287"/>
                              <a:pt x="5051698" y="839204"/>
                            </a:cubicBezTo>
                            <a:cubicBezTo>
                              <a:pt x="4878658" y="844121"/>
                              <a:pt x="4676164" y="826137"/>
                              <a:pt x="4503791" y="839204"/>
                            </a:cubicBezTo>
                            <a:cubicBezTo>
                              <a:pt x="4331418" y="852271"/>
                              <a:pt x="4234101" y="796471"/>
                              <a:pt x="4016154" y="839204"/>
                            </a:cubicBezTo>
                            <a:cubicBezTo>
                              <a:pt x="3798207" y="881937"/>
                              <a:pt x="3785926" y="802870"/>
                              <a:pt x="3649057" y="839204"/>
                            </a:cubicBezTo>
                            <a:cubicBezTo>
                              <a:pt x="3512188" y="875538"/>
                              <a:pt x="3374226" y="828039"/>
                              <a:pt x="3221690" y="839204"/>
                            </a:cubicBezTo>
                            <a:cubicBezTo>
                              <a:pt x="3069154" y="850369"/>
                              <a:pt x="2992799" y="826574"/>
                              <a:pt x="2794323" y="839204"/>
                            </a:cubicBezTo>
                            <a:cubicBezTo>
                              <a:pt x="2595847" y="851834"/>
                              <a:pt x="2514865" y="814607"/>
                              <a:pt x="2306686" y="839204"/>
                            </a:cubicBezTo>
                            <a:cubicBezTo>
                              <a:pt x="2098507" y="863801"/>
                              <a:pt x="2029741" y="788997"/>
                              <a:pt x="1879319" y="839204"/>
                            </a:cubicBezTo>
                            <a:cubicBezTo>
                              <a:pt x="1728897" y="889411"/>
                              <a:pt x="1523778" y="816185"/>
                              <a:pt x="1271143" y="839204"/>
                            </a:cubicBezTo>
                            <a:cubicBezTo>
                              <a:pt x="1018508" y="862223"/>
                              <a:pt x="978213" y="824986"/>
                              <a:pt x="904046" y="839204"/>
                            </a:cubicBezTo>
                            <a:cubicBezTo>
                              <a:pt x="829879" y="853422"/>
                              <a:pt x="574198" y="826944"/>
                              <a:pt x="476679" y="839204"/>
                            </a:cubicBezTo>
                            <a:cubicBezTo>
                              <a:pt x="379160" y="851464"/>
                              <a:pt x="97521" y="801192"/>
                              <a:pt x="0" y="839204"/>
                            </a:cubicBezTo>
                            <a:cubicBezTo>
                              <a:pt x="-11960" y="704002"/>
                              <a:pt x="10472" y="601793"/>
                              <a:pt x="0" y="427994"/>
                            </a:cubicBezTo>
                            <a:cubicBezTo>
                              <a:pt x="-10472" y="254195"/>
                              <a:pt x="10456" y="124246"/>
                              <a:pt x="0" y="0"/>
                            </a:cubicBezTo>
                            <a:close/>
                          </a:path>
                          <a:path w="6026971" h="839204" stroke="0" extrusionOk="0">
                            <a:moveTo>
                              <a:pt x="0" y="0"/>
                            </a:moveTo>
                            <a:cubicBezTo>
                              <a:pt x="248325" y="-47719"/>
                              <a:pt x="284025" y="9395"/>
                              <a:pt x="547906" y="0"/>
                            </a:cubicBezTo>
                            <a:cubicBezTo>
                              <a:pt x="811787" y="-9395"/>
                              <a:pt x="922742" y="46398"/>
                              <a:pt x="1216352" y="0"/>
                            </a:cubicBezTo>
                            <a:cubicBezTo>
                              <a:pt x="1509962" y="-46398"/>
                              <a:pt x="1443102" y="26340"/>
                              <a:pt x="1583450" y="0"/>
                            </a:cubicBezTo>
                            <a:cubicBezTo>
                              <a:pt x="1723798" y="-26340"/>
                              <a:pt x="1806738" y="27952"/>
                              <a:pt x="2010817" y="0"/>
                            </a:cubicBezTo>
                            <a:cubicBezTo>
                              <a:pt x="2214896" y="-27952"/>
                              <a:pt x="2246847" y="24557"/>
                              <a:pt x="2377914" y="0"/>
                            </a:cubicBezTo>
                            <a:cubicBezTo>
                              <a:pt x="2508981" y="-24557"/>
                              <a:pt x="2730012" y="635"/>
                              <a:pt x="3046360" y="0"/>
                            </a:cubicBezTo>
                            <a:cubicBezTo>
                              <a:pt x="3362708" y="-635"/>
                              <a:pt x="3483473" y="6048"/>
                              <a:pt x="3594266" y="0"/>
                            </a:cubicBezTo>
                            <a:cubicBezTo>
                              <a:pt x="3705059" y="-6048"/>
                              <a:pt x="3854746" y="10191"/>
                              <a:pt x="4081903" y="0"/>
                            </a:cubicBezTo>
                            <a:cubicBezTo>
                              <a:pt x="4309060" y="-10191"/>
                              <a:pt x="4424187" y="45501"/>
                              <a:pt x="4629810" y="0"/>
                            </a:cubicBezTo>
                            <a:cubicBezTo>
                              <a:pt x="4835433" y="-45501"/>
                              <a:pt x="4888081" y="6511"/>
                              <a:pt x="4996907" y="0"/>
                            </a:cubicBezTo>
                            <a:cubicBezTo>
                              <a:pt x="5105733" y="-6511"/>
                              <a:pt x="5265661" y="42770"/>
                              <a:pt x="5424274" y="0"/>
                            </a:cubicBezTo>
                            <a:cubicBezTo>
                              <a:pt x="5582887" y="-42770"/>
                              <a:pt x="5825265" y="38410"/>
                              <a:pt x="6026971" y="0"/>
                            </a:cubicBezTo>
                            <a:cubicBezTo>
                              <a:pt x="6028840" y="88008"/>
                              <a:pt x="6023730" y="320053"/>
                              <a:pt x="6026971" y="402818"/>
                            </a:cubicBezTo>
                            <a:cubicBezTo>
                              <a:pt x="6030212" y="485583"/>
                              <a:pt x="5996831" y="648838"/>
                              <a:pt x="6026971" y="839204"/>
                            </a:cubicBezTo>
                            <a:cubicBezTo>
                              <a:pt x="5741226" y="878025"/>
                              <a:pt x="5673810" y="806492"/>
                              <a:pt x="5358525" y="839204"/>
                            </a:cubicBezTo>
                            <a:cubicBezTo>
                              <a:pt x="5043240" y="871916"/>
                              <a:pt x="5031138" y="818309"/>
                              <a:pt x="4931158" y="839204"/>
                            </a:cubicBezTo>
                            <a:cubicBezTo>
                              <a:pt x="4831178" y="860099"/>
                              <a:pt x="4641880" y="819877"/>
                              <a:pt x="4564061" y="839204"/>
                            </a:cubicBezTo>
                            <a:cubicBezTo>
                              <a:pt x="4486242" y="858531"/>
                              <a:pt x="4133765" y="792326"/>
                              <a:pt x="3955885" y="839204"/>
                            </a:cubicBezTo>
                            <a:cubicBezTo>
                              <a:pt x="3778005" y="886082"/>
                              <a:pt x="3709164" y="798387"/>
                              <a:pt x="3528518" y="839204"/>
                            </a:cubicBezTo>
                            <a:cubicBezTo>
                              <a:pt x="3347872" y="880021"/>
                              <a:pt x="3128677" y="789823"/>
                              <a:pt x="2980611" y="839204"/>
                            </a:cubicBezTo>
                            <a:cubicBezTo>
                              <a:pt x="2832545" y="888585"/>
                              <a:pt x="2682311" y="808187"/>
                              <a:pt x="2553244" y="839204"/>
                            </a:cubicBezTo>
                            <a:cubicBezTo>
                              <a:pt x="2424177" y="870221"/>
                              <a:pt x="2026027" y="829017"/>
                              <a:pt x="1884798" y="839204"/>
                            </a:cubicBezTo>
                            <a:cubicBezTo>
                              <a:pt x="1743569" y="849391"/>
                              <a:pt x="1546348" y="826624"/>
                              <a:pt x="1216352" y="839204"/>
                            </a:cubicBezTo>
                            <a:cubicBezTo>
                              <a:pt x="886356" y="851784"/>
                              <a:pt x="1003574" y="811125"/>
                              <a:pt x="849255" y="839204"/>
                            </a:cubicBezTo>
                            <a:cubicBezTo>
                              <a:pt x="694936" y="867283"/>
                              <a:pt x="394697" y="752467"/>
                              <a:pt x="0" y="839204"/>
                            </a:cubicBezTo>
                            <a:cubicBezTo>
                              <a:pt x="-579" y="698803"/>
                              <a:pt x="46880" y="533731"/>
                              <a:pt x="0" y="402818"/>
                            </a:cubicBezTo>
                            <a:cubicBezTo>
                              <a:pt x="-46880" y="271905"/>
                              <a:pt x="41707" y="117238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8D7E405-F307-4E12-A2D3-87D05AA6CA70}"/>
                  </a:ext>
                </a:extLst>
              </p:cNvPr>
              <p:cNvSpPr/>
              <p:nvPr/>
            </p:nvSpPr>
            <p:spPr>
              <a:xfrm>
                <a:off x="953673" y="3847703"/>
                <a:ext cx="2974212" cy="548868"/>
              </a:xfrm>
              <a:custGeom>
                <a:avLst/>
                <a:gdLst>
                  <a:gd name="connsiteX0" fmla="*/ 0 w 2974212"/>
                  <a:gd name="connsiteY0" fmla="*/ 0 h 548868"/>
                  <a:gd name="connsiteX1" fmla="*/ 654327 w 2974212"/>
                  <a:gd name="connsiteY1" fmla="*/ 0 h 548868"/>
                  <a:gd name="connsiteX2" fmla="*/ 1189685 w 2974212"/>
                  <a:gd name="connsiteY2" fmla="*/ 0 h 548868"/>
                  <a:gd name="connsiteX3" fmla="*/ 1695301 w 2974212"/>
                  <a:gd name="connsiteY3" fmla="*/ 0 h 548868"/>
                  <a:gd name="connsiteX4" fmla="*/ 2230659 w 2974212"/>
                  <a:gd name="connsiteY4" fmla="*/ 0 h 548868"/>
                  <a:gd name="connsiteX5" fmla="*/ 2974212 w 2974212"/>
                  <a:gd name="connsiteY5" fmla="*/ 0 h 548868"/>
                  <a:gd name="connsiteX6" fmla="*/ 2974212 w 2974212"/>
                  <a:gd name="connsiteY6" fmla="*/ 548868 h 548868"/>
                  <a:gd name="connsiteX7" fmla="*/ 2438854 w 2974212"/>
                  <a:gd name="connsiteY7" fmla="*/ 548868 h 548868"/>
                  <a:gd name="connsiteX8" fmla="*/ 1844011 w 2974212"/>
                  <a:gd name="connsiteY8" fmla="*/ 548868 h 548868"/>
                  <a:gd name="connsiteX9" fmla="*/ 1338395 w 2974212"/>
                  <a:gd name="connsiteY9" fmla="*/ 548868 h 548868"/>
                  <a:gd name="connsiteX10" fmla="*/ 684069 w 2974212"/>
                  <a:gd name="connsiteY10" fmla="*/ 548868 h 548868"/>
                  <a:gd name="connsiteX11" fmla="*/ 0 w 2974212"/>
                  <a:gd name="connsiteY11" fmla="*/ 548868 h 548868"/>
                  <a:gd name="connsiteX12" fmla="*/ 0 w 2974212"/>
                  <a:gd name="connsiteY12" fmla="*/ 0 h 54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974212" h="548868" fill="none" extrusionOk="0">
                    <a:moveTo>
                      <a:pt x="0" y="0"/>
                    </a:moveTo>
                    <a:cubicBezTo>
                      <a:pt x="237675" y="-69444"/>
                      <a:pt x="486308" y="20651"/>
                      <a:pt x="654327" y="0"/>
                    </a:cubicBezTo>
                    <a:cubicBezTo>
                      <a:pt x="822346" y="-20651"/>
                      <a:pt x="958579" y="27668"/>
                      <a:pt x="1189685" y="0"/>
                    </a:cubicBezTo>
                    <a:cubicBezTo>
                      <a:pt x="1420791" y="-27668"/>
                      <a:pt x="1527595" y="21902"/>
                      <a:pt x="1695301" y="0"/>
                    </a:cubicBezTo>
                    <a:cubicBezTo>
                      <a:pt x="1863007" y="-21902"/>
                      <a:pt x="2111056" y="1230"/>
                      <a:pt x="2230659" y="0"/>
                    </a:cubicBezTo>
                    <a:cubicBezTo>
                      <a:pt x="2350262" y="-1230"/>
                      <a:pt x="2733315" y="11100"/>
                      <a:pt x="2974212" y="0"/>
                    </a:cubicBezTo>
                    <a:cubicBezTo>
                      <a:pt x="2992111" y="112573"/>
                      <a:pt x="2955393" y="322872"/>
                      <a:pt x="2974212" y="548868"/>
                    </a:cubicBezTo>
                    <a:cubicBezTo>
                      <a:pt x="2766959" y="549208"/>
                      <a:pt x="2554018" y="501542"/>
                      <a:pt x="2438854" y="548868"/>
                    </a:cubicBezTo>
                    <a:cubicBezTo>
                      <a:pt x="2323690" y="596194"/>
                      <a:pt x="2035393" y="498754"/>
                      <a:pt x="1844011" y="548868"/>
                    </a:cubicBezTo>
                    <a:cubicBezTo>
                      <a:pt x="1652629" y="598982"/>
                      <a:pt x="1505153" y="501957"/>
                      <a:pt x="1338395" y="548868"/>
                    </a:cubicBezTo>
                    <a:cubicBezTo>
                      <a:pt x="1171637" y="595779"/>
                      <a:pt x="954106" y="521677"/>
                      <a:pt x="684069" y="548868"/>
                    </a:cubicBezTo>
                    <a:cubicBezTo>
                      <a:pt x="414032" y="576059"/>
                      <a:pt x="150855" y="472822"/>
                      <a:pt x="0" y="548868"/>
                    </a:cubicBezTo>
                    <a:cubicBezTo>
                      <a:pt x="-18109" y="400293"/>
                      <a:pt x="36105" y="224238"/>
                      <a:pt x="0" y="0"/>
                    </a:cubicBezTo>
                    <a:close/>
                  </a:path>
                  <a:path w="2974212" h="548868" stroke="0" extrusionOk="0">
                    <a:moveTo>
                      <a:pt x="0" y="0"/>
                    </a:moveTo>
                    <a:cubicBezTo>
                      <a:pt x="161492" y="-50925"/>
                      <a:pt x="438690" y="1945"/>
                      <a:pt x="594842" y="0"/>
                    </a:cubicBezTo>
                    <a:cubicBezTo>
                      <a:pt x="750994" y="-1945"/>
                      <a:pt x="1038316" y="21237"/>
                      <a:pt x="1249169" y="0"/>
                    </a:cubicBezTo>
                    <a:cubicBezTo>
                      <a:pt x="1460022" y="-21237"/>
                      <a:pt x="1622143" y="20425"/>
                      <a:pt x="1754785" y="0"/>
                    </a:cubicBezTo>
                    <a:cubicBezTo>
                      <a:pt x="1887427" y="-20425"/>
                      <a:pt x="2135140" y="29173"/>
                      <a:pt x="2290143" y="0"/>
                    </a:cubicBezTo>
                    <a:cubicBezTo>
                      <a:pt x="2445146" y="-29173"/>
                      <a:pt x="2812763" y="74052"/>
                      <a:pt x="2974212" y="0"/>
                    </a:cubicBezTo>
                    <a:cubicBezTo>
                      <a:pt x="3014525" y="151986"/>
                      <a:pt x="2951556" y="322408"/>
                      <a:pt x="2974212" y="548868"/>
                    </a:cubicBezTo>
                    <a:cubicBezTo>
                      <a:pt x="2767539" y="549147"/>
                      <a:pt x="2655598" y="528422"/>
                      <a:pt x="2379370" y="548868"/>
                    </a:cubicBezTo>
                    <a:cubicBezTo>
                      <a:pt x="2103142" y="569314"/>
                      <a:pt x="1997541" y="525891"/>
                      <a:pt x="1814269" y="548868"/>
                    </a:cubicBezTo>
                    <a:cubicBezTo>
                      <a:pt x="1630997" y="571845"/>
                      <a:pt x="1465669" y="495238"/>
                      <a:pt x="1219427" y="548868"/>
                    </a:cubicBezTo>
                    <a:cubicBezTo>
                      <a:pt x="973185" y="602498"/>
                      <a:pt x="950955" y="526201"/>
                      <a:pt x="684069" y="548868"/>
                    </a:cubicBezTo>
                    <a:cubicBezTo>
                      <a:pt x="417183" y="571535"/>
                      <a:pt x="232527" y="504416"/>
                      <a:pt x="0" y="548868"/>
                    </a:cubicBezTo>
                    <a:cubicBezTo>
                      <a:pt x="-54498" y="427736"/>
                      <a:pt x="59916" y="132151"/>
                      <a:pt x="0" y="0"/>
                    </a:cubicBezTo>
                    <a:close/>
                  </a:path>
                </a:pathLst>
              </a:custGeom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0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𝜋</m:t>
                          </m:r>
                        </m:e>
                        <m:sup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0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20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US" sz="20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B8D7E405-F307-4E12-A2D3-87D05AA6CA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73" y="3847703"/>
                <a:ext cx="2974212" cy="548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custGeom>
                        <a:avLst/>
                        <a:gdLst>
                          <a:gd name="connsiteX0" fmla="*/ 0 w 2974212"/>
                          <a:gd name="connsiteY0" fmla="*/ 0 h 548868"/>
                          <a:gd name="connsiteX1" fmla="*/ 654327 w 2974212"/>
                          <a:gd name="connsiteY1" fmla="*/ 0 h 548868"/>
                          <a:gd name="connsiteX2" fmla="*/ 1189685 w 2974212"/>
                          <a:gd name="connsiteY2" fmla="*/ 0 h 548868"/>
                          <a:gd name="connsiteX3" fmla="*/ 1695301 w 2974212"/>
                          <a:gd name="connsiteY3" fmla="*/ 0 h 548868"/>
                          <a:gd name="connsiteX4" fmla="*/ 2230659 w 2974212"/>
                          <a:gd name="connsiteY4" fmla="*/ 0 h 548868"/>
                          <a:gd name="connsiteX5" fmla="*/ 2974212 w 2974212"/>
                          <a:gd name="connsiteY5" fmla="*/ 0 h 548868"/>
                          <a:gd name="connsiteX6" fmla="*/ 2974212 w 2974212"/>
                          <a:gd name="connsiteY6" fmla="*/ 548868 h 548868"/>
                          <a:gd name="connsiteX7" fmla="*/ 2438854 w 2974212"/>
                          <a:gd name="connsiteY7" fmla="*/ 548868 h 548868"/>
                          <a:gd name="connsiteX8" fmla="*/ 1844011 w 2974212"/>
                          <a:gd name="connsiteY8" fmla="*/ 548868 h 548868"/>
                          <a:gd name="connsiteX9" fmla="*/ 1338395 w 2974212"/>
                          <a:gd name="connsiteY9" fmla="*/ 548868 h 548868"/>
                          <a:gd name="connsiteX10" fmla="*/ 684069 w 2974212"/>
                          <a:gd name="connsiteY10" fmla="*/ 548868 h 548868"/>
                          <a:gd name="connsiteX11" fmla="*/ 0 w 2974212"/>
                          <a:gd name="connsiteY11" fmla="*/ 548868 h 548868"/>
                          <a:gd name="connsiteX12" fmla="*/ 0 w 2974212"/>
                          <a:gd name="connsiteY12" fmla="*/ 0 h 548868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2974212" h="548868" fill="none" extrusionOk="0">
                            <a:moveTo>
                              <a:pt x="0" y="0"/>
                            </a:moveTo>
                            <a:cubicBezTo>
                              <a:pt x="237675" y="-69444"/>
                              <a:pt x="486308" y="20651"/>
                              <a:pt x="654327" y="0"/>
                            </a:cubicBezTo>
                            <a:cubicBezTo>
                              <a:pt x="822346" y="-20651"/>
                              <a:pt x="958579" y="27668"/>
                              <a:pt x="1189685" y="0"/>
                            </a:cubicBezTo>
                            <a:cubicBezTo>
                              <a:pt x="1420791" y="-27668"/>
                              <a:pt x="1527595" y="21902"/>
                              <a:pt x="1695301" y="0"/>
                            </a:cubicBezTo>
                            <a:cubicBezTo>
                              <a:pt x="1863007" y="-21902"/>
                              <a:pt x="2111056" y="1230"/>
                              <a:pt x="2230659" y="0"/>
                            </a:cubicBezTo>
                            <a:cubicBezTo>
                              <a:pt x="2350262" y="-1230"/>
                              <a:pt x="2733315" y="11100"/>
                              <a:pt x="2974212" y="0"/>
                            </a:cubicBezTo>
                            <a:cubicBezTo>
                              <a:pt x="2992111" y="112573"/>
                              <a:pt x="2955393" y="322872"/>
                              <a:pt x="2974212" y="548868"/>
                            </a:cubicBezTo>
                            <a:cubicBezTo>
                              <a:pt x="2766959" y="549208"/>
                              <a:pt x="2554018" y="501542"/>
                              <a:pt x="2438854" y="548868"/>
                            </a:cubicBezTo>
                            <a:cubicBezTo>
                              <a:pt x="2323690" y="596194"/>
                              <a:pt x="2035393" y="498754"/>
                              <a:pt x="1844011" y="548868"/>
                            </a:cubicBezTo>
                            <a:cubicBezTo>
                              <a:pt x="1652629" y="598982"/>
                              <a:pt x="1505153" y="501957"/>
                              <a:pt x="1338395" y="548868"/>
                            </a:cubicBezTo>
                            <a:cubicBezTo>
                              <a:pt x="1171637" y="595779"/>
                              <a:pt x="954106" y="521677"/>
                              <a:pt x="684069" y="548868"/>
                            </a:cubicBezTo>
                            <a:cubicBezTo>
                              <a:pt x="414032" y="576059"/>
                              <a:pt x="150855" y="472822"/>
                              <a:pt x="0" y="548868"/>
                            </a:cubicBezTo>
                            <a:cubicBezTo>
                              <a:pt x="-18109" y="400293"/>
                              <a:pt x="36105" y="224238"/>
                              <a:pt x="0" y="0"/>
                            </a:cubicBezTo>
                            <a:close/>
                          </a:path>
                          <a:path w="2974212" h="548868" stroke="0" extrusionOk="0">
                            <a:moveTo>
                              <a:pt x="0" y="0"/>
                            </a:moveTo>
                            <a:cubicBezTo>
                              <a:pt x="161492" y="-50925"/>
                              <a:pt x="438690" y="1945"/>
                              <a:pt x="594842" y="0"/>
                            </a:cubicBezTo>
                            <a:cubicBezTo>
                              <a:pt x="750994" y="-1945"/>
                              <a:pt x="1038316" y="21237"/>
                              <a:pt x="1249169" y="0"/>
                            </a:cubicBezTo>
                            <a:cubicBezTo>
                              <a:pt x="1460022" y="-21237"/>
                              <a:pt x="1622143" y="20425"/>
                              <a:pt x="1754785" y="0"/>
                            </a:cubicBezTo>
                            <a:cubicBezTo>
                              <a:pt x="1887427" y="-20425"/>
                              <a:pt x="2135140" y="29173"/>
                              <a:pt x="2290143" y="0"/>
                            </a:cubicBezTo>
                            <a:cubicBezTo>
                              <a:pt x="2445146" y="-29173"/>
                              <a:pt x="2812763" y="74052"/>
                              <a:pt x="2974212" y="0"/>
                            </a:cubicBezTo>
                            <a:cubicBezTo>
                              <a:pt x="3014525" y="151986"/>
                              <a:pt x="2951556" y="322408"/>
                              <a:pt x="2974212" y="548868"/>
                            </a:cubicBezTo>
                            <a:cubicBezTo>
                              <a:pt x="2767539" y="549147"/>
                              <a:pt x="2655598" y="528422"/>
                              <a:pt x="2379370" y="548868"/>
                            </a:cubicBezTo>
                            <a:cubicBezTo>
                              <a:pt x="2103142" y="569314"/>
                              <a:pt x="1997541" y="525891"/>
                              <a:pt x="1814269" y="548868"/>
                            </a:cubicBezTo>
                            <a:cubicBezTo>
                              <a:pt x="1630997" y="571845"/>
                              <a:pt x="1465669" y="495238"/>
                              <a:pt x="1219427" y="548868"/>
                            </a:cubicBezTo>
                            <a:cubicBezTo>
                              <a:pt x="973185" y="602498"/>
                              <a:pt x="950955" y="526201"/>
                              <a:pt x="684069" y="548868"/>
                            </a:cubicBezTo>
                            <a:cubicBezTo>
                              <a:pt x="417183" y="571535"/>
                              <a:pt x="232527" y="504416"/>
                              <a:pt x="0" y="548868"/>
                            </a:cubicBezTo>
                            <a:cubicBezTo>
                              <a:pt x="-54498" y="427736"/>
                              <a:pt x="59916" y="132151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3">
            <a:extLst>
              <a:ext uri="{FF2B5EF4-FFF2-40B4-BE49-F238E27FC236}">
                <a16:creationId xmlns:a16="http://schemas.microsoft.com/office/drawing/2014/main" id="{8C95DFAB-02D4-490F-9B27-7AFBF8CBD6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40172" y="2060425"/>
            <a:ext cx="3647599" cy="2737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930903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36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Calibri"/>
                <a:ea typeface="ＭＳ Ｐゴシック" pitchFamily="34" charset="-128"/>
                <a:cs typeface="Calibri"/>
              </a:rPr>
              <a:t>The Bellman Equations</a:t>
            </a:r>
          </a:p>
        </p:txBody>
      </p:sp>
      <p:sp>
        <p:nvSpPr>
          <p:cNvPr id="66562" name="Rectangle 3"/>
          <p:cNvSpPr>
            <a:spLocks noGrp="1" noChangeArrowheads="1"/>
          </p:cNvSpPr>
          <p:nvPr>
            <p:ph idx="1"/>
          </p:nvPr>
        </p:nvSpPr>
        <p:spPr>
          <a:xfrm>
            <a:off x="251021" y="1144494"/>
            <a:ext cx="8045729" cy="1363537"/>
          </a:xfrm>
        </p:spPr>
        <p:txBody>
          <a:bodyPr/>
          <a:lstStyle/>
          <a:p>
            <a:r>
              <a:rPr lang="en-US" sz="2400" dirty="0">
                <a:latin typeface="Calibri"/>
                <a:ea typeface="ＭＳ Ｐゴシック" pitchFamily="34" charset="-128"/>
                <a:cs typeface="Calibri"/>
              </a:rPr>
              <a:t>Definition of 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“optimal utility” via </a:t>
            </a:r>
            <a:r>
              <a:rPr lang="en-US" altLang="ja-JP" sz="2400" dirty="0" err="1">
                <a:latin typeface="Calibri"/>
                <a:ea typeface="ＭＳ Ｐゴシック" pitchFamily="34" charset="-128"/>
                <a:cs typeface="Calibri"/>
              </a:rPr>
              <a:t>expectimax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 recurrence gives a simple one-step </a:t>
            </a:r>
            <a:r>
              <a:rPr lang="en-US" altLang="ja-JP" sz="2400" dirty="0" err="1">
                <a:latin typeface="Calibri"/>
                <a:ea typeface="ＭＳ Ｐゴシック" pitchFamily="34" charset="-128"/>
                <a:cs typeface="Calibri"/>
              </a:rPr>
              <a:t>lookahead</a:t>
            </a:r>
            <a:r>
              <a:rPr lang="en-US" altLang="ja-JP" sz="2400" dirty="0">
                <a:latin typeface="Calibri"/>
                <a:ea typeface="ＭＳ Ｐゴシック" pitchFamily="34" charset="-128"/>
                <a:cs typeface="Calibri"/>
              </a:rPr>
              <a:t> relationship amongst optimal utility values</a:t>
            </a:r>
          </a:p>
          <a:p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endParaRPr lang="en-US" altLang="ja-JP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buFont typeface="Wingdings" pitchFamily="2" charset="2"/>
              <a:buNone/>
            </a:pPr>
            <a:r>
              <a:rPr lang="en-US" sz="2400" dirty="0">
                <a:solidFill>
                  <a:srgbClr val="CC0000"/>
                </a:solidFill>
                <a:latin typeface="Calibri"/>
                <a:ea typeface="ＭＳ Ｐゴシック" pitchFamily="34" charset="-128"/>
                <a:cs typeface="Calibri"/>
              </a:rPr>
              <a:t>	</a:t>
            </a:r>
            <a:endParaRPr lang="en-US" sz="2800" dirty="0">
              <a:latin typeface="Calibri"/>
              <a:ea typeface="ＭＳ Ｐゴシック" pitchFamily="34" charset="-128"/>
              <a:cs typeface="Calibri"/>
              <a:sym typeface="Symbol" pitchFamily="18" charset="2"/>
            </a:endParaRPr>
          </a:p>
          <a:p>
            <a:endParaRPr lang="en-US" sz="2800" dirty="0">
              <a:latin typeface="Calibri"/>
              <a:ea typeface="ＭＳ Ｐゴシック" pitchFamily="34" charset="-128"/>
              <a:cs typeface="Calibri"/>
              <a:sym typeface="Symbol" pitchFamily="18" charset="2"/>
            </a:endParaRPr>
          </a:p>
        </p:txBody>
      </p:sp>
      <p:grpSp>
        <p:nvGrpSpPr>
          <p:cNvPr id="27" name="Group 4"/>
          <p:cNvGrpSpPr>
            <a:grpSpLocks/>
          </p:cNvGrpSpPr>
          <p:nvPr/>
        </p:nvGrpSpPr>
        <p:grpSpPr bwMode="auto">
          <a:xfrm>
            <a:off x="8610600" y="873158"/>
            <a:ext cx="3048000" cy="2754586"/>
            <a:chOff x="2400" y="1401"/>
            <a:chExt cx="1392" cy="1258"/>
          </a:xfrm>
        </p:grpSpPr>
        <p:sp>
          <p:nvSpPr>
            <p:cNvPr id="28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29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42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3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4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5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30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31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38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39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0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41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32" name="Text Box 17"/>
            <p:cNvSpPr txBox="1">
              <a:spLocks noChangeArrowheads="1"/>
            </p:cNvSpPr>
            <p:nvPr/>
          </p:nvSpPr>
          <p:spPr bwMode="auto">
            <a:xfrm>
              <a:off x="307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33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34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35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36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37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0ED50A0-003D-4480-933B-013A80B2FFCC}"/>
                  </a:ext>
                </a:extLst>
              </p:cNvPr>
              <p:cNvSpPr/>
              <p:nvPr/>
            </p:nvSpPr>
            <p:spPr>
              <a:xfrm>
                <a:off x="685800" y="3080188"/>
                <a:ext cx="6234784" cy="988540"/>
              </a:xfrm>
              <a:custGeom>
                <a:avLst/>
                <a:gdLst>
                  <a:gd name="connsiteX0" fmla="*/ 0 w 6234784"/>
                  <a:gd name="connsiteY0" fmla="*/ 0 h 988540"/>
                  <a:gd name="connsiteX1" fmla="*/ 691494 w 6234784"/>
                  <a:gd name="connsiteY1" fmla="*/ 0 h 988540"/>
                  <a:gd name="connsiteX2" fmla="*/ 1320641 w 6234784"/>
                  <a:gd name="connsiteY2" fmla="*/ 0 h 988540"/>
                  <a:gd name="connsiteX3" fmla="*/ 2012135 w 6234784"/>
                  <a:gd name="connsiteY3" fmla="*/ 0 h 988540"/>
                  <a:gd name="connsiteX4" fmla="*/ 2641281 w 6234784"/>
                  <a:gd name="connsiteY4" fmla="*/ 0 h 988540"/>
                  <a:gd name="connsiteX5" fmla="*/ 3332775 w 6234784"/>
                  <a:gd name="connsiteY5" fmla="*/ 0 h 988540"/>
                  <a:gd name="connsiteX6" fmla="*/ 3899574 w 6234784"/>
                  <a:gd name="connsiteY6" fmla="*/ 0 h 988540"/>
                  <a:gd name="connsiteX7" fmla="*/ 4466373 w 6234784"/>
                  <a:gd name="connsiteY7" fmla="*/ 0 h 988540"/>
                  <a:gd name="connsiteX8" fmla="*/ 5033171 w 6234784"/>
                  <a:gd name="connsiteY8" fmla="*/ 0 h 988540"/>
                  <a:gd name="connsiteX9" fmla="*/ 5412926 w 6234784"/>
                  <a:gd name="connsiteY9" fmla="*/ 0 h 988540"/>
                  <a:gd name="connsiteX10" fmla="*/ 6234784 w 6234784"/>
                  <a:gd name="connsiteY10" fmla="*/ 0 h 988540"/>
                  <a:gd name="connsiteX11" fmla="*/ 6234784 w 6234784"/>
                  <a:gd name="connsiteY11" fmla="*/ 464614 h 988540"/>
                  <a:gd name="connsiteX12" fmla="*/ 6234784 w 6234784"/>
                  <a:gd name="connsiteY12" fmla="*/ 988540 h 988540"/>
                  <a:gd name="connsiteX13" fmla="*/ 5667985 w 6234784"/>
                  <a:gd name="connsiteY13" fmla="*/ 988540 h 988540"/>
                  <a:gd name="connsiteX14" fmla="*/ 5163535 w 6234784"/>
                  <a:gd name="connsiteY14" fmla="*/ 988540 h 988540"/>
                  <a:gd name="connsiteX15" fmla="*/ 4659084 w 6234784"/>
                  <a:gd name="connsiteY15" fmla="*/ 988540 h 988540"/>
                  <a:gd name="connsiteX16" fmla="*/ 4154633 w 6234784"/>
                  <a:gd name="connsiteY16" fmla="*/ 988540 h 988540"/>
                  <a:gd name="connsiteX17" fmla="*/ 3463139 w 6234784"/>
                  <a:gd name="connsiteY17" fmla="*/ 988540 h 988540"/>
                  <a:gd name="connsiteX18" fmla="*/ 3021036 w 6234784"/>
                  <a:gd name="connsiteY18" fmla="*/ 988540 h 988540"/>
                  <a:gd name="connsiteX19" fmla="*/ 2641281 w 6234784"/>
                  <a:gd name="connsiteY19" fmla="*/ 988540 h 988540"/>
                  <a:gd name="connsiteX20" fmla="*/ 2199178 w 6234784"/>
                  <a:gd name="connsiteY20" fmla="*/ 988540 h 988540"/>
                  <a:gd name="connsiteX21" fmla="*/ 1819423 w 6234784"/>
                  <a:gd name="connsiteY21" fmla="*/ 988540 h 988540"/>
                  <a:gd name="connsiteX22" fmla="*/ 1314973 w 6234784"/>
                  <a:gd name="connsiteY22" fmla="*/ 988540 h 988540"/>
                  <a:gd name="connsiteX23" fmla="*/ 623478 w 6234784"/>
                  <a:gd name="connsiteY23" fmla="*/ 988540 h 988540"/>
                  <a:gd name="connsiteX24" fmla="*/ 0 w 6234784"/>
                  <a:gd name="connsiteY24" fmla="*/ 988540 h 988540"/>
                  <a:gd name="connsiteX25" fmla="*/ 0 w 6234784"/>
                  <a:gd name="connsiteY25" fmla="*/ 484385 h 988540"/>
                  <a:gd name="connsiteX26" fmla="*/ 0 w 6234784"/>
                  <a:gd name="connsiteY26" fmla="*/ 0 h 988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6234784" h="988540" fill="none" extrusionOk="0">
                    <a:moveTo>
                      <a:pt x="0" y="0"/>
                    </a:moveTo>
                    <a:cubicBezTo>
                      <a:pt x="247198" y="-41671"/>
                      <a:pt x="410175" y="12929"/>
                      <a:pt x="691494" y="0"/>
                    </a:cubicBezTo>
                    <a:cubicBezTo>
                      <a:pt x="972813" y="-12929"/>
                      <a:pt x="1041719" y="31527"/>
                      <a:pt x="1320641" y="0"/>
                    </a:cubicBezTo>
                    <a:cubicBezTo>
                      <a:pt x="1599563" y="-31527"/>
                      <a:pt x="1826369" y="51985"/>
                      <a:pt x="2012135" y="0"/>
                    </a:cubicBezTo>
                    <a:cubicBezTo>
                      <a:pt x="2197901" y="-51985"/>
                      <a:pt x="2399175" y="28410"/>
                      <a:pt x="2641281" y="0"/>
                    </a:cubicBezTo>
                    <a:cubicBezTo>
                      <a:pt x="2883387" y="-28410"/>
                      <a:pt x="3005505" y="6923"/>
                      <a:pt x="3332775" y="0"/>
                    </a:cubicBezTo>
                    <a:cubicBezTo>
                      <a:pt x="3660045" y="-6923"/>
                      <a:pt x="3645159" y="39370"/>
                      <a:pt x="3899574" y="0"/>
                    </a:cubicBezTo>
                    <a:cubicBezTo>
                      <a:pt x="4153989" y="-39370"/>
                      <a:pt x="4195393" y="56641"/>
                      <a:pt x="4466373" y="0"/>
                    </a:cubicBezTo>
                    <a:cubicBezTo>
                      <a:pt x="4737353" y="-56641"/>
                      <a:pt x="4790023" y="62079"/>
                      <a:pt x="5033171" y="0"/>
                    </a:cubicBezTo>
                    <a:cubicBezTo>
                      <a:pt x="5276319" y="-62079"/>
                      <a:pt x="5285555" y="23240"/>
                      <a:pt x="5412926" y="0"/>
                    </a:cubicBezTo>
                    <a:cubicBezTo>
                      <a:pt x="5540297" y="-23240"/>
                      <a:pt x="6009127" y="20774"/>
                      <a:pt x="6234784" y="0"/>
                    </a:cubicBezTo>
                    <a:cubicBezTo>
                      <a:pt x="6287632" y="181318"/>
                      <a:pt x="6181778" y="368622"/>
                      <a:pt x="6234784" y="464614"/>
                    </a:cubicBezTo>
                    <a:cubicBezTo>
                      <a:pt x="6287790" y="560606"/>
                      <a:pt x="6183141" y="845625"/>
                      <a:pt x="6234784" y="988540"/>
                    </a:cubicBezTo>
                    <a:cubicBezTo>
                      <a:pt x="5980918" y="989328"/>
                      <a:pt x="5849396" y="958917"/>
                      <a:pt x="5667985" y="988540"/>
                    </a:cubicBezTo>
                    <a:cubicBezTo>
                      <a:pt x="5486574" y="1018163"/>
                      <a:pt x="5326696" y="947333"/>
                      <a:pt x="5163535" y="988540"/>
                    </a:cubicBezTo>
                    <a:cubicBezTo>
                      <a:pt x="5000374" y="1029747"/>
                      <a:pt x="4796665" y="978865"/>
                      <a:pt x="4659084" y="988540"/>
                    </a:cubicBezTo>
                    <a:cubicBezTo>
                      <a:pt x="4521503" y="998215"/>
                      <a:pt x="4394917" y="929899"/>
                      <a:pt x="4154633" y="988540"/>
                    </a:cubicBezTo>
                    <a:cubicBezTo>
                      <a:pt x="3914349" y="1047181"/>
                      <a:pt x="3680839" y="908009"/>
                      <a:pt x="3463139" y="988540"/>
                    </a:cubicBezTo>
                    <a:cubicBezTo>
                      <a:pt x="3245439" y="1069071"/>
                      <a:pt x="3152936" y="978613"/>
                      <a:pt x="3021036" y="988540"/>
                    </a:cubicBezTo>
                    <a:cubicBezTo>
                      <a:pt x="2889136" y="998467"/>
                      <a:pt x="2830372" y="966983"/>
                      <a:pt x="2641281" y="988540"/>
                    </a:cubicBezTo>
                    <a:cubicBezTo>
                      <a:pt x="2452190" y="1010097"/>
                      <a:pt x="2295429" y="969164"/>
                      <a:pt x="2199178" y="988540"/>
                    </a:cubicBezTo>
                    <a:cubicBezTo>
                      <a:pt x="2102927" y="1007916"/>
                      <a:pt x="1973787" y="982797"/>
                      <a:pt x="1819423" y="988540"/>
                    </a:cubicBezTo>
                    <a:cubicBezTo>
                      <a:pt x="1665059" y="994283"/>
                      <a:pt x="1481805" y="953662"/>
                      <a:pt x="1314973" y="988540"/>
                    </a:cubicBezTo>
                    <a:cubicBezTo>
                      <a:pt x="1148141" y="1023418"/>
                      <a:pt x="794155" y="945682"/>
                      <a:pt x="623478" y="988540"/>
                    </a:cubicBezTo>
                    <a:cubicBezTo>
                      <a:pt x="452801" y="1031398"/>
                      <a:pt x="284758" y="916070"/>
                      <a:pt x="0" y="988540"/>
                    </a:cubicBezTo>
                    <a:cubicBezTo>
                      <a:pt x="-59132" y="812524"/>
                      <a:pt x="4513" y="735242"/>
                      <a:pt x="0" y="484385"/>
                    </a:cubicBezTo>
                    <a:cubicBezTo>
                      <a:pt x="-4513" y="233529"/>
                      <a:pt x="18728" y="123099"/>
                      <a:pt x="0" y="0"/>
                    </a:cubicBezTo>
                    <a:close/>
                  </a:path>
                  <a:path w="6234784" h="988540" stroke="0" extrusionOk="0">
                    <a:moveTo>
                      <a:pt x="0" y="0"/>
                    </a:moveTo>
                    <a:cubicBezTo>
                      <a:pt x="139200" y="-9884"/>
                      <a:pt x="213905" y="15634"/>
                      <a:pt x="379755" y="0"/>
                    </a:cubicBezTo>
                    <a:cubicBezTo>
                      <a:pt x="545606" y="-15634"/>
                      <a:pt x="831538" y="58313"/>
                      <a:pt x="1008901" y="0"/>
                    </a:cubicBezTo>
                    <a:cubicBezTo>
                      <a:pt x="1186264" y="-58313"/>
                      <a:pt x="1296127" y="38409"/>
                      <a:pt x="1451004" y="0"/>
                    </a:cubicBezTo>
                    <a:cubicBezTo>
                      <a:pt x="1605881" y="-38409"/>
                      <a:pt x="1681950" y="44525"/>
                      <a:pt x="1893107" y="0"/>
                    </a:cubicBezTo>
                    <a:cubicBezTo>
                      <a:pt x="2104264" y="-44525"/>
                      <a:pt x="2338034" y="17790"/>
                      <a:pt x="2584601" y="0"/>
                    </a:cubicBezTo>
                    <a:cubicBezTo>
                      <a:pt x="2831168" y="-17790"/>
                      <a:pt x="2873335" y="1481"/>
                      <a:pt x="3151400" y="0"/>
                    </a:cubicBezTo>
                    <a:cubicBezTo>
                      <a:pt x="3429465" y="-1481"/>
                      <a:pt x="3680844" y="63868"/>
                      <a:pt x="3842894" y="0"/>
                    </a:cubicBezTo>
                    <a:cubicBezTo>
                      <a:pt x="4004944" y="-63868"/>
                      <a:pt x="4261624" y="56961"/>
                      <a:pt x="4472041" y="0"/>
                    </a:cubicBezTo>
                    <a:cubicBezTo>
                      <a:pt x="4682458" y="-56961"/>
                      <a:pt x="4832985" y="24092"/>
                      <a:pt x="4976491" y="0"/>
                    </a:cubicBezTo>
                    <a:cubicBezTo>
                      <a:pt x="5119997" y="-24092"/>
                      <a:pt x="5395605" y="67495"/>
                      <a:pt x="5667985" y="0"/>
                    </a:cubicBezTo>
                    <a:cubicBezTo>
                      <a:pt x="5940365" y="-67495"/>
                      <a:pt x="6005216" y="50146"/>
                      <a:pt x="6234784" y="0"/>
                    </a:cubicBezTo>
                    <a:cubicBezTo>
                      <a:pt x="6271000" y="121724"/>
                      <a:pt x="6197676" y="328573"/>
                      <a:pt x="6234784" y="494270"/>
                    </a:cubicBezTo>
                    <a:cubicBezTo>
                      <a:pt x="6271892" y="659967"/>
                      <a:pt x="6200382" y="750583"/>
                      <a:pt x="6234784" y="988540"/>
                    </a:cubicBezTo>
                    <a:cubicBezTo>
                      <a:pt x="5898757" y="1034842"/>
                      <a:pt x="5807792" y="948397"/>
                      <a:pt x="5543290" y="988540"/>
                    </a:cubicBezTo>
                    <a:cubicBezTo>
                      <a:pt x="5278788" y="1028683"/>
                      <a:pt x="5162640" y="932510"/>
                      <a:pt x="4976491" y="988540"/>
                    </a:cubicBezTo>
                    <a:cubicBezTo>
                      <a:pt x="4790342" y="1044570"/>
                      <a:pt x="4539493" y="944581"/>
                      <a:pt x="4284997" y="988540"/>
                    </a:cubicBezTo>
                    <a:cubicBezTo>
                      <a:pt x="4030501" y="1032499"/>
                      <a:pt x="3967368" y="963022"/>
                      <a:pt x="3842894" y="988540"/>
                    </a:cubicBezTo>
                    <a:cubicBezTo>
                      <a:pt x="3718420" y="1014058"/>
                      <a:pt x="3502626" y="969445"/>
                      <a:pt x="3276096" y="988540"/>
                    </a:cubicBezTo>
                    <a:cubicBezTo>
                      <a:pt x="3049566" y="1007635"/>
                      <a:pt x="2895577" y="914822"/>
                      <a:pt x="2646949" y="988540"/>
                    </a:cubicBezTo>
                    <a:cubicBezTo>
                      <a:pt x="2398321" y="1062258"/>
                      <a:pt x="2373850" y="948435"/>
                      <a:pt x="2142499" y="988540"/>
                    </a:cubicBezTo>
                    <a:cubicBezTo>
                      <a:pt x="1911148" y="1028645"/>
                      <a:pt x="1840702" y="964249"/>
                      <a:pt x="1638048" y="988540"/>
                    </a:cubicBezTo>
                    <a:cubicBezTo>
                      <a:pt x="1435394" y="1012831"/>
                      <a:pt x="1320928" y="936838"/>
                      <a:pt x="1008901" y="988540"/>
                    </a:cubicBezTo>
                    <a:cubicBezTo>
                      <a:pt x="696874" y="1040242"/>
                      <a:pt x="617057" y="934718"/>
                      <a:pt x="504451" y="988540"/>
                    </a:cubicBezTo>
                    <a:cubicBezTo>
                      <a:pt x="391845" y="1042362"/>
                      <a:pt x="147932" y="982654"/>
                      <a:pt x="0" y="988540"/>
                    </a:cubicBezTo>
                    <a:cubicBezTo>
                      <a:pt x="-36434" y="755030"/>
                      <a:pt x="27485" y="609431"/>
                      <a:pt x="0" y="484385"/>
                    </a:cubicBezTo>
                    <a:cubicBezTo>
                      <a:pt x="-27485" y="359339"/>
                      <a:pt x="24072" y="212369"/>
                      <a:pt x="0" y="0"/>
                    </a:cubicBezTo>
                    <a:close/>
                  </a:path>
                </a:pathLst>
              </a:custGeom>
              <a:ln>
                <a:noFill/>
                <a:extLst>
                  <a:ext uri="{C807C97D-BFC1-408E-A445-0C87EB9F89A2}">
                    <ask:lineSketchStyleProps xmlns:ask="http://schemas.microsoft.com/office/drawing/2018/sketchyshapes" sd="25469283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𝑄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,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𝑎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pt-BR" sz="2400" i="1"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′</m:t>
                          </m:r>
                        </m:sub>
                        <m:sup/>
                        <m:e>
                          <m:r>
                            <a:rPr lang="en-US" sz="2400" i="1">
                              <a:solidFill>
                                <a:srgbClr val="CF01B6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  <m:e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[</m:t>
                          </m:r>
                          <m:r>
                            <a:rPr lang="en-US" sz="24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𝑅</m:t>
                          </m:r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i="1">
                              <a:solidFill>
                                <a:srgbClr val="008000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+</m:t>
                          </m:r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𝛾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𝑉</m:t>
                              </m:r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cs typeface="Calibri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70ED50A0-003D-4480-933B-013A80B2FF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080188"/>
                <a:ext cx="6234784" cy="9885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25469283">
                      <a:custGeom>
                        <a:avLst/>
                        <a:gdLst>
                          <a:gd name="connsiteX0" fmla="*/ 0 w 6234784"/>
                          <a:gd name="connsiteY0" fmla="*/ 0 h 988540"/>
                          <a:gd name="connsiteX1" fmla="*/ 691494 w 6234784"/>
                          <a:gd name="connsiteY1" fmla="*/ 0 h 988540"/>
                          <a:gd name="connsiteX2" fmla="*/ 1320641 w 6234784"/>
                          <a:gd name="connsiteY2" fmla="*/ 0 h 988540"/>
                          <a:gd name="connsiteX3" fmla="*/ 2012135 w 6234784"/>
                          <a:gd name="connsiteY3" fmla="*/ 0 h 988540"/>
                          <a:gd name="connsiteX4" fmla="*/ 2641281 w 6234784"/>
                          <a:gd name="connsiteY4" fmla="*/ 0 h 988540"/>
                          <a:gd name="connsiteX5" fmla="*/ 3332775 w 6234784"/>
                          <a:gd name="connsiteY5" fmla="*/ 0 h 988540"/>
                          <a:gd name="connsiteX6" fmla="*/ 3899574 w 6234784"/>
                          <a:gd name="connsiteY6" fmla="*/ 0 h 988540"/>
                          <a:gd name="connsiteX7" fmla="*/ 4466373 w 6234784"/>
                          <a:gd name="connsiteY7" fmla="*/ 0 h 988540"/>
                          <a:gd name="connsiteX8" fmla="*/ 5033171 w 6234784"/>
                          <a:gd name="connsiteY8" fmla="*/ 0 h 988540"/>
                          <a:gd name="connsiteX9" fmla="*/ 5412926 w 6234784"/>
                          <a:gd name="connsiteY9" fmla="*/ 0 h 988540"/>
                          <a:gd name="connsiteX10" fmla="*/ 6234784 w 6234784"/>
                          <a:gd name="connsiteY10" fmla="*/ 0 h 988540"/>
                          <a:gd name="connsiteX11" fmla="*/ 6234784 w 6234784"/>
                          <a:gd name="connsiteY11" fmla="*/ 464614 h 988540"/>
                          <a:gd name="connsiteX12" fmla="*/ 6234784 w 6234784"/>
                          <a:gd name="connsiteY12" fmla="*/ 988540 h 988540"/>
                          <a:gd name="connsiteX13" fmla="*/ 5667985 w 6234784"/>
                          <a:gd name="connsiteY13" fmla="*/ 988540 h 988540"/>
                          <a:gd name="connsiteX14" fmla="*/ 5163535 w 6234784"/>
                          <a:gd name="connsiteY14" fmla="*/ 988540 h 988540"/>
                          <a:gd name="connsiteX15" fmla="*/ 4659084 w 6234784"/>
                          <a:gd name="connsiteY15" fmla="*/ 988540 h 988540"/>
                          <a:gd name="connsiteX16" fmla="*/ 4154633 w 6234784"/>
                          <a:gd name="connsiteY16" fmla="*/ 988540 h 988540"/>
                          <a:gd name="connsiteX17" fmla="*/ 3463139 w 6234784"/>
                          <a:gd name="connsiteY17" fmla="*/ 988540 h 988540"/>
                          <a:gd name="connsiteX18" fmla="*/ 3021036 w 6234784"/>
                          <a:gd name="connsiteY18" fmla="*/ 988540 h 988540"/>
                          <a:gd name="connsiteX19" fmla="*/ 2641281 w 6234784"/>
                          <a:gd name="connsiteY19" fmla="*/ 988540 h 988540"/>
                          <a:gd name="connsiteX20" fmla="*/ 2199178 w 6234784"/>
                          <a:gd name="connsiteY20" fmla="*/ 988540 h 988540"/>
                          <a:gd name="connsiteX21" fmla="*/ 1819423 w 6234784"/>
                          <a:gd name="connsiteY21" fmla="*/ 988540 h 988540"/>
                          <a:gd name="connsiteX22" fmla="*/ 1314973 w 6234784"/>
                          <a:gd name="connsiteY22" fmla="*/ 988540 h 988540"/>
                          <a:gd name="connsiteX23" fmla="*/ 623478 w 6234784"/>
                          <a:gd name="connsiteY23" fmla="*/ 988540 h 988540"/>
                          <a:gd name="connsiteX24" fmla="*/ 0 w 6234784"/>
                          <a:gd name="connsiteY24" fmla="*/ 988540 h 988540"/>
                          <a:gd name="connsiteX25" fmla="*/ 0 w 6234784"/>
                          <a:gd name="connsiteY25" fmla="*/ 484385 h 988540"/>
                          <a:gd name="connsiteX26" fmla="*/ 0 w 6234784"/>
                          <a:gd name="connsiteY26" fmla="*/ 0 h 988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</a:cxnLst>
                        <a:rect l="l" t="t" r="r" b="b"/>
                        <a:pathLst>
                          <a:path w="6234784" h="988540" fill="none" extrusionOk="0">
                            <a:moveTo>
                              <a:pt x="0" y="0"/>
                            </a:moveTo>
                            <a:cubicBezTo>
                              <a:pt x="247198" y="-41671"/>
                              <a:pt x="410175" y="12929"/>
                              <a:pt x="691494" y="0"/>
                            </a:cubicBezTo>
                            <a:cubicBezTo>
                              <a:pt x="972813" y="-12929"/>
                              <a:pt x="1041719" y="31527"/>
                              <a:pt x="1320641" y="0"/>
                            </a:cubicBezTo>
                            <a:cubicBezTo>
                              <a:pt x="1599563" y="-31527"/>
                              <a:pt x="1826369" y="51985"/>
                              <a:pt x="2012135" y="0"/>
                            </a:cubicBezTo>
                            <a:cubicBezTo>
                              <a:pt x="2197901" y="-51985"/>
                              <a:pt x="2399175" y="28410"/>
                              <a:pt x="2641281" y="0"/>
                            </a:cubicBezTo>
                            <a:cubicBezTo>
                              <a:pt x="2883387" y="-28410"/>
                              <a:pt x="3005505" y="6923"/>
                              <a:pt x="3332775" y="0"/>
                            </a:cubicBezTo>
                            <a:cubicBezTo>
                              <a:pt x="3660045" y="-6923"/>
                              <a:pt x="3645159" y="39370"/>
                              <a:pt x="3899574" y="0"/>
                            </a:cubicBezTo>
                            <a:cubicBezTo>
                              <a:pt x="4153989" y="-39370"/>
                              <a:pt x="4195393" y="56641"/>
                              <a:pt x="4466373" y="0"/>
                            </a:cubicBezTo>
                            <a:cubicBezTo>
                              <a:pt x="4737353" y="-56641"/>
                              <a:pt x="4790023" y="62079"/>
                              <a:pt x="5033171" y="0"/>
                            </a:cubicBezTo>
                            <a:cubicBezTo>
                              <a:pt x="5276319" y="-62079"/>
                              <a:pt x="5285555" y="23240"/>
                              <a:pt x="5412926" y="0"/>
                            </a:cubicBezTo>
                            <a:cubicBezTo>
                              <a:pt x="5540297" y="-23240"/>
                              <a:pt x="6009127" y="20774"/>
                              <a:pt x="6234784" y="0"/>
                            </a:cubicBezTo>
                            <a:cubicBezTo>
                              <a:pt x="6287632" y="181318"/>
                              <a:pt x="6181778" y="368622"/>
                              <a:pt x="6234784" y="464614"/>
                            </a:cubicBezTo>
                            <a:cubicBezTo>
                              <a:pt x="6287790" y="560606"/>
                              <a:pt x="6183141" y="845625"/>
                              <a:pt x="6234784" y="988540"/>
                            </a:cubicBezTo>
                            <a:cubicBezTo>
                              <a:pt x="5980918" y="989328"/>
                              <a:pt x="5849396" y="958917"/>
                              <a:pt x="5667985" y="988540"/>
                            </a:cubicBezTo>
                            <a:cubicBezTo>
                              <a:pt x="5486574" y="1018163"/>
                              <a:pt x="5326696" y="947333"/>
                              <a:pt x="5163535" y="988540"/>
                            </a:cubicBezTo>
                            <a:cubicBezTo>
                              <a:pt x="5000374" y="1029747"/>
                              <a:pt x="4796665" y="978865"/>
                              <a:pt x="4659084" y="988540"/>
                            </a:cubicBezTo>
                            <a:cubicBezTo>
                              <a:pt x="4521503" y="998215"/>
                              <a:pt x="4394917" y="929899"/>
                              <a:pt x="4154633" y="988540"/>
                            </a:cubicBezTo>
                            <a:cubicBezTo>
                              <a:pt x="3914349" y="1047181"/>
                              <a:pt x="3680839" y="908009"/>
                              <a:pt x="3463139" y="988540"/>
                            </a:cubicBezTo>
                            <a:cubicBezTo>
                              <a:pt x="3245439" y="1069071"/>
                              <a:pt x="3152936" y="978613"/>
                              <a:pt x="3021036" y="988540"/>
                            </a:cubicBezTo>
                            <a:cubicBezTo>
                              <a:pt x="2889136" y="998467"/>
                              <a:pt x="2830372" y="966983"/>
                              <a:pt x="2641281" y="988540"/>
                            </a:cubicBezTo>
                            <a:cubicBezTo>
                              <a:pt x="2452190" y="1010097"/>
                              <a:pt x="2295429" y="969164"/>
                              <a:pt x="2199178" y="988540"/>
                            </a:cubicBezTo>
                            <a:cubicBezTo>
                              <a:pt x="2102927" y="1007916"/>
                              <a:pt x="1973787" y="982797"/>
                              <a:pt x="1819423" y="988540"/>
                            </a:cubicBezTo>
                            <a:cubicBezTo>
                              <a:pt x="1665059" y="994283"/>
                              <a:pt x="1481805" y="953662"/>
                              <a:pt x="1314973" y="988540"/>
                            </a:cubicBezTo>
                            <a:cubicBezTo>
                              <a:pt x="1148141" y="1023418"/>
                              <a:pt x="794155" y="945682"/>
                              <a:pt x="623478" y="988540"/>
                            </a:cubicBezTo>
                            <a:cubicBezTo>
                              <a:pt x="452801" y="1031398"/>
                              <a:pt x="284758" y="916070"/>
                              <a:pt x="0" y="988540"/>
                            </a:cubicBezTo>
                            <a:cubicBezTo>
                              <a:pt x="-59132" y="812524"/>
                              <a:pt x="4513" y="735242"/>
                              <a:pt x="0" y="484385"/>
                            </a:cubicBezTo>
                            <a:cubicBezTo>
                              <a:pt x="-4513" y="233529"/>
                              <a:pt x="18728" y="123099"/>
                              <a:pt x="0" y="0"/>
                            </a:cubicBezTo>
                            <a:close/>
                          </a:path>
                          <a:path w="6234784" h="988540" stroke="0" extrusionOk="0">
                            <a:moveTo>
                              <a:pt x="0" y="0"/>
                            </a:moveTo>
                            <a:cubicBezTo>
                              <a:pt x="139200" y="-9884"/>
                              <a:pt x="213905" y="15634"/>
                              <a:pt x="379755" y="0"/>
                            </a:cubicBezTo>
                            <a:cubicBezTo>
                              <a:pt x="545606" y="-15634"/>
                              <a:pt x="831538" y="58313"/>
                              <a:pt x="1008901" y="0"/>
                            </a:cubicBezTo>
                            <a:cubicBezTo>
                              <a:pt x="1186264" y="-58313"/>
                              <a:pt x="1296127" y="38409"/>
                              <a:pt x="1451004" y="0"/>
                            </a:cubicBezTo>
                            <a:cubicBezTo>
                              <a:pt x="1605881" y="-38409"/>
                              <a:pt x="1681950" y="44525"/>
                              <a:pt x="1893107" y="0"/>
                            </a:cubicBezTo>
                            <a:cubicBezTo>
                              <a:pt x="2104264" y="-44525"/>
                              <a:pt x="2338034" y="17790"/>
                              <a:pt x="2584601" y="0"/>
                            </a:cubicBezTo>
                            <a:cubicBezTo>
                              <a:pt x="2831168" y="-17790"/>
                              <a:pt x="2873335" y="1481"/>
                              <a:pt x="3151400" y="0"/>
                            </a:cubicBezTo>
                            <a:cubicBezTo>
                              <a:pt x="3429465" y="-1481"/>
                              <a:pt x="3680844" y="63868"/>
                              <a:pt x="3842894" y="0"/>
                            </a:cubicBezTo>
                            <a:cubicBezTo>
                              <a:pt x="4004944" y="-63868"/>
                              <a:pt x="4261624" y="56961"/>
                              <a:pt x="4472041" y="0"/>
                            </a:cubicBezTo>
                            <a:cubicBezTo>
                              <a:pt x="4682458" y="-56961"/>
                              <a:pt x="4832985" y="24092"/>
                              <a:pt x="4976491" y="0"/>
                            </a:cubicBezTo>
                            <a:cubicBezTo>
                              <a:pt x="5119997" y="-24092"/>
                              <a:pt x="5395605" y="67495"/>
                              <a:pt x="5667985" y="0"/>
                            </a:cubicBezTo>
                            <a:cubicBezTo>
                              <a:pt x="5940365" y="-67495"/>
                              <a:pt x="6005216" y="50146"/>
                              <a:pt x="6234784" y="0"/>
                            </a:cubicBezTo>
                            <a:cubicBezTo>
                              <a:pt x="6271000" y="121724"/>
                              <a:pt x="6197676" y="328573"/>
                              <a:pt x="6234784" y="494270"/>
                            </a:cubicBezTo>
                            <a:cubicBezTo>
                              <a:pt x="6271892" y="659967"/>
                              <a:pt x="6200382" y="750583"/>
                              <a:pt x="6234784" y="988540"/>
                            </a:cubicBezTo>
                            <a:cubicBezTo>
                              <a:pt x="5898757" y="1034842"/>
                              <a:pt x="5807792" y="948397"/>
                              <a:pt x="5543290" y="988540"/>
                            </a:cubicBezTo>
                            <a:cubicBezTo>
                              <a:pt x="5278788" y="1028683"/>
                              <a:pt x="5162640" y="932510"/>
                              <a:pt x="4976491" y="988540"/>
                            </a:cubicBezTo>
                            <a:cubicBezTo>
                              <a:pt x="4790342" y="1044570"/>
                              <a:pt x="4539493" y="944581"/>
                              <a:pt x="4284997" y="988540"/>
                            </a:cubicBezTo>
                            <a:cubicBezTo>
                              <a:pt x="4030501" y="1032499"/>
                              <a:pt x="3967368" y="963022"/>
                              <a:pt x="3842894" y="988540"/>
                            </a:cubicBezTo>
                            <a:cubicBezTo>
                              <a:pt x="3718420" y="1014058"/>
                              <a:pt x="3502626" y="969445"/>
                              <a:pt x="3276096" y="988540"/>
                            </a:cubicBezTo>
                            <a:cubicBezTo>
                              <a:pt x="3049566" y="1007635"/>
                              <a:pt x="2895577" y="914822"/>
                              <a:pt x="2646949" y="988540"/>
                            </a:cubicBezTo>
                            <a:cubicBezTo>
                              <a:pt x="2398321" y="1062258"/>
                              <a:pt x="2373850" y="948435"/>
                              <a:pt x="2142499" y="988540"/>
                            </a:cubicBezTo>
                            <a:cubicBezTo>
                              <a:pt x="1911148" y="1028645"/>
                              <a:pt x="1840702" y="964249"/>
                              <a:pt x="1638048" y="988540"/>
                            </a:cubicBezTo>
                            <a:cubicBezTo>
                              <a:pt x="1435394" y="1012831"/>
                              <a:pt x="1320928" y="936838"/>
                              <a:pt x="1008901" y="988540"/>
                            </a:cubicBezTo>
                            <a:cubicBezTo>
                              <a:pt x="696874" y="1040242"/>
                              <a:pt x="617057" y="934718"/>
                              <a:pt x="504451" y="988540"/>
                            </a:cubicBezTo>
                            <a:cubicBezTo>
                              <a:pt x="391845" y="1042362"/>
                              <a:pt x="147932" y="982654"/>
                              <a:pt x="0" y="988540"/>
                            </a:cubicBezTo>
                            <a:cubicBezTo>
                              <a:pt x="-36434" y="755030"/>
                              <a:pt x="27485" y="609431"/>
                              <a:pt x="0" y="484385"/>
                            </a:cubicBezTo>
                            <a:cubicBezTo>
                              <a:pt x="-27485" y="359339"/>
                              <a:pt x="24072" y="212369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38C858D-E46B-4C49-9DB2-C26F88F2E257}"/>
                  </a:ext>
                </a:extLst>
              </p:cNvPr>
              <p:cNvSpPr/>
              <p:nvPr/>
            </p:nvSpPr>
            <p:spPr>
              <a:xfrm>
                <a:off x="705224" y="2438400"/>
                <a:ext cx="3105274" cy="575542"/>
              </a:xfrm>
              <a:custGeom>
                <a:avLst/>
                <a:gdLst>
                  <a:gd name="connsiteX0" fmla="*/ 0 w 3105274"/>
                  <a:gd name="connsiteY0" fmla="*/ 0 h 575542"/>
                  <a:gd name="connsiteX1" fmla="*/ 517546 w 3105274"/>
                  <a:gd name="connsiteY1" fmla="*/ 0 h 575542"/>
                  <a:gd name="connsiteX2" fmla="*/ 972986 w 3105274"/>
                  <a:gd name="connsiteY2" fmla="*/ 0 h 575542"/>
                  <a:gd name="connsiteX3" fmla="*/ 1490532 w 3105274"/>
                  <a:gd name="connsiteY3" fmla="*/ 0 h 575542"/>
                  <a:gd name="connsiteX4" fmla="*/ 1945972 w 3105274"/>
                  <a:gd name="connsiteY4" fmla="*/ 0 h 575542"/>
                  <a:gd name="connsiteX5" fmla="*/ 2401412 w 3105274"/>
                  <a:gd name="connsiteY5" fmla="*/ 0 h 575542"/>
                  <a:gd name="connsiteX6" fmla="*/ 3105274 w 3105274"/>
                  <a:gd name="connsiteY6" fmla="*/ 0 h 575542"/>
                  <a:gd name="connsiteX7" fmla="*/ 3105274 w 3105274"/>
                  <a:gd name="connsiteY7" fmla="*/ 575542 h 575542"/>
                  <a:gd name="connsiteX8" fmla="*/ 2680887 w 3105274"/>
                  <a:gd name="connsiteY8" fmla="*/ 575542 h 575542"/>
                  <a:gd name="connsiteX9" fmla="*/ 2225446 w 3105274"/>
                  <a:gd name="connsiteY9" fmla="*/ 575542 h 575542"/>
                  <a:gd name="connsiteX10" fmla="*/ 1770006 w 3105274"/>
                  <a:gd name="connsiteY10" fmla="*/ 575542 h 575542"/>
                  <a:gd name="connsiteX11" fmla="*/ 1283513 w 3105274"/>
                  <a:gd name="connsiteY11" fmla="*/ 575542 h 575542"/>
                  <a:gd name="connsiteX12" fmla="*/ 734915 w 3105274"/>
                  <a:gd name="connsiteY12" fmla="*/ 575542 h 575542"/>
                  <a:gd name="connsiteX13" fmla="*/ 0 w 3105274"/>
                  <a:gd name="connsiteY13" fmla="*/ 575542 h 575542"/>
                  <a:gd name="connsiteX14" fmla="*/ 0 w 3105274"/>
                  <a:gd name="connsiteY14" fmla="*/ 0 h 5755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3105274" h="575542" fill="none" extrusionOk="0">
                    <a:moveTo>
                      <a:pt x="0" y="0"/>
                    </a:moveTo>
                    <a:cubicBezTo>
                      <a:pt x="240151" y="-61556"/>
                      <a:pt x="296471" y="29907"/>
                      <a:pt x="517546" y="0"/>
                    </a:cubicBezTo>
                    <a:cubicBezTo>
                      <a:pt x="738621" y="-29907"/>
                      <a:pt x="779729" y="44253"/>
                      <a:pt x="972986" y="0"/>
                    </a:cubicBezTo>
                    <a:cubicBezTo>
                      <a:pt x="1166243" y="-44253"/>
                      <a:pt x="1287609" y="1390"/>
                      <a:pt x="1490532" y="0"/>
                    </a:cubicBezTo>
                    <a:cubicBezTo>
                      <a:pt x="1693455" y="-1390"/>
                      <a:pt x="1756648" y="41288"/>
                      <a:pt x="1945972" y="0"/>
                    </a:cubicBezTo>
                    <a:cubicBezTo>
                      <a:pt x="2135296" y="-41288"/>
                      <a:pt x="2250461" y="27761"/>
                      <a:pt x="2401412" y="0"/>
                    </a:cubicBezTo>
                    <a:cubicBezTo>
                      <a:pt x="2552363" y="-27761"/>
                      <a:pt x="2892372" y="59694"/>
                      <a:pt x="3105274" y="0"/>
                    </a:cubicBezTo>
                    <a:cubicBezTo>
                      <a:pt x="3132018" y="171470"/>
                      <a:pt x="3054368" y="415585"/>
                      <a:pt x="3105274" y="575542"/>
                    </a:cubicBezTo>
                    <a:cubicBezTo>
                      <a:pt x="3014534" y="618208"/>
                      <a:pt x="2885386" y="551202"/>
                      <a:pt x="2680887" y="575542"/>
                    </a:cubicBezTo>
                    <a:cubicBezTo>
                      <a:pt x="2476388" y="599882"/>
                      <a:pt x="2342574" y="570369"/>
                      <a:pt x="2225446" y="575542"/>
                    </a:cubicBezTo>
                    <a:cubicBezTo>
                      <a:pt x="2108318" y="580715"/>
                      <a:pt x="1994470" y="573363"/>
                      <a:pt x="1770006" y="575542"/>
                    </a:cubicBezTo>
                    <a:cubicBezTo>
                      <a:pt x="1545542" y="577721"/>
                      <a:pt x="1453622" y="547113"/>
                      <a:pt x="1283513" y="575542"/>
                    </a:cubicBezTo>
                    <a:cubicBezTo>
                      <a:pt x="1113404" y="603971"/>
                      <a:pt x="861114" y="532690"/>
                      <a:pt x="734915" y="575542"/>
                    </a:cubicBezTo>
                    <a:cubicBezTo>
                      <a:pt x="608716" y="618394"/>
                      <a:pt x="305797" y="520796"/>
                      <a:pt x="0" y="575542"/>
                    </a:cubicBezTo>
                    <a:cubicBezTo>
                      <a:pt x="-5398" y="299190"/>
                      <a:pt x="66561" y="140699"/>
                      <a:pt x="0" y="0"/>
                    </a:cubicBezTo>
                    <a:close/>
                  </a:path>
                  <a:path w="3105274" h="575542" stroke="0" extrusionOk="0">
                    <a:moveTo>
                      <a:pt x="0" y="0"/>
                    </a:moveTo>
                    <a:cubicBezTo>
                      <a:pt x="128867" y="-1925"/>
                      <a:pt x="338714" y="8219"/>
                      <a:pt x="517546" y="0"/>
                    </a:cubicBezTo>
                    <a:cubicBezTo>
                      <a:pt x="696378" y="-8219"/>
                      <a:pt x="936857" y="66642"/>
                      <a:pt x="1097197" y="0"/>
                    </a:cubicBezTo>
                    <a:cubicBezTo>
                      <a:pt x="1257537" y="-66642"/>
                      <a:pt x="1309477" y="5220"/>
                      <a:pt x="1521584" y="0"/>
                    </a:cubicBezTo>
                    <a:cubicBezTo>
                      <a:pt x="1733691" y="-5220"/>
                      <a:pt x="1853790" y="30534"/>
                      <a:pt x="1977024" y="0"/>
                    </a:cubicBezTo>
                    <a:cubicBezTo>
                      <a:pt x="2100258" y="-30534"/>
                      <a:pt x="2190172" y="28349"/>
                      <a:pt x="2401412" y="0"/>
                    </a:cubicBezTo>
                    <a:cubicBezTo>
                      <a:pt x="2612652" y="-28349"/>
                      <a:pt x="2818556" y="1427"/>
                      <a:pt x="3105274" y="0"/>
                    </a:cubicBezTo>
                    <a:cubicBezTo>
                      <a:pt x="3135466" y="156773"/>
                      <a:pt x="3105243" y="441917"/>
                      <a:pt x="3105274" y="575542"/>
                    </a:cubicBezTo>
                    <a:cubicBezTo>
                      <a:pt x="2949128" y="626508"/>
                      <a:pt x="2735543" y="558093"/>
                      <a:pt x="2618781" y="575542"/>
                    </a:cubicBezTo>
                    <a:cubicBezTo>
                      <a:pt x="2502019" y="592991"/>
                      <a:pt x="2273197" y="539053"/>
                      <a:pt x="2101235" y="575542"/>
                    </a:cubicBezTo>
                    <a:cubicBezTo>
                      <a:pt x="1929273" y="612031"/>
                      <a:pt x="1847076" y="565231"/>
                      <a:pt x="1645795" y="575542"/>
                    </a:cubicBezTo>
                    <a:cubicBezTo>
                      <a:pt x="1444514" y="585853"/>
                      <a:pt x="1301844" y="512817"/>
                      <a:pt x="1097197" y="575542"/>
                    </a:cubicBezTo>
                    <a:cubicBezTo>
                      <a:pt x="892550" y="638267"/>
                      <a:pt x="752222" y="539675"/>
                      <a:pt x="548598" y="575542"/>
                    </a:cubicBezTo>
                    <a:cubicBezTo>
                      <a:pt x="344974" y="611409"/>
                      <a:pt x="268381" y="516267"/>
                      <a:pt x="0" y="575542"/>
                    </a:cubicBezTo>
                    <a:cubicBezTo>
                      <a:pt x="-49373" y="434217"/>
                      <a:pt x="4801" y="138504"/>
                      <a:pt x="0" y="0"/>
                    </a:cubicBezTo>
                    <a:close/>
                  </a:path>
                </a:pathLst>
              </a:custGeom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V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pt-BR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∗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738C858D-E46B-4C49-9DB2-C26F88F2E25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224" y="2438400"/>
                <a:ext cx="3105274" cy="575542"/>
              </a:xfrm>
              <a:prstGeom prst="rect">
                <a:avLst/>
              </a:prstGeom>
              <a:blipFill>
                <a:blip r:embed="rId4"/>
                <a:stretch>
                  <a:fillRect b="-1064"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custGeom>
                        <a:avLst/>
                        <a:gdLst>
                          <a:gd name="connsiteX0" fmla="*/ 0 w 3105274"/>
                          <a:gd name="connsiteY0" fmla="*/ 0 h 575542"/>
                          <a:gd name="connsiteX1" fmla="*/ 517546 w 3105274"/>
                          <a:gd name="connsiteY1" fmla="*/ 0 h 575542"/>
                          <a:gd name="connsiteX2" fmla="*/ 972986 w 3105274"/>
                          <a:gd name="connsiteY2" fmla="*/ 0 h 575542"/>
                          <a:gd name="connsiteX3" fmla="*/ 1490532 w 3105274"/>
                          <a:gd name="connsiteY3" fmla="*/ 0 h 575542"/>
                          <a:gd name="connsiteX4" fmla="*/ 1945972 w 3105274"/>
                          <a:gd name="connsiteY4" fmla="*/ 0 h 575542"/>
                          <a:gd name="connsiteX5" fmla="*/ 2401412 w 3105274"/>
                          <a:gd name="connsiteY5" fmla="*/ 0 h 575542"/>
                          <a:gd name="connsiteX6" fmla="*/ 3105274 w 3105274"/>
                          <a:gd name="connsiteY6" fmla="*/ 0 h 575542"/>
                          <a:gd name="connsiteX7" fmla="*/ 3105274 w 3105274"/>
                          <a:gd name="connsiteY7" fmla="*/ 575542 h 575542"/>
                          <a:gd name="connsiteX8" fmla="*/ 2680887 w 3105274"/>
                          <a:gd name="connsiteY8" fmla="*/ 575542 h 575542"/>
                          <a:gd name="connsiteX9" fmla="*/ 2225446 w 3105274"/>
                          <a:gd name="connsiteY9" fmla="*/ 575542 h 575542"/>
                          <a:gd name="connsiteX10" fmla="*/ 1770006 w 3105274"/>
                          <a:gd name="connsiteY10" fmla="*/ 575542 h 575542"/>
                          <a:gd name="connsiteX11" fmla="*/ 1283513 w 3105274"/>
                          <a:gd name="connsiteY11" fmla="*/ 575542 h 575542"/>
                          <a:gd name="connsiteX12" fmla="*/ 734915 w 3105274"/>
                          <a:gd name="connsiteY12" fmla="*/ 575542 h 575542"/>
                          <a:gd name="connsiteX13" fmla="*/ 0 w 3105274"/>
                          <a:gd name="connsiteY13" fmla="*/ 575542 h 575542"/>
                          <a:gd name="connsiteX14" fmla="*/ 0 w 3105274"/>
                          <a:gd name="connsiteY14" fmla="*/ 0 h 575542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</a:cxnLst>
                        <a:rect l="l" t="t" r="r" b="b"/>
                        <a:pathLst>
                          <a:path w="3105274" h="575542" fill="none" extrusionOk="0">
                            <a:moveTo>
                              <a:pt x="0" y="0"/>
                            </a:moveTo>
                            <a:cubicBezTo>
                              <a:pt x="240151" y="-61556"/>
                              <a:pt x="296471" y="29907"/>
                              <a:pt x="517546" y="0"/>
                            </a:cubicBezTo>
                            <a:cubicBezTo>
                              <a:pt x="738621" y="-29907"/>
                              <a:pt x="779729" y="44253"/>
                              <a:pt x="972986" y="0"/>
                            </a:cubicBezTo>
                            <a:cubicBezTo>
                              <a:pt x="1166243" y="-44253"/>
                              <a:pt x="1287609" y="1390"/>
                              <a:pt x="1490532" y="0"/>
                            </a:cubicBezTo>
                            <a:cubicBezTo>
                              <a:pt x="1693455" y="-1390"/>
                              <a:pt x="1756648" y="41288"/>
                              <a:pt x="1945972" y="0"/>
                            </a:cubicBezTo>
                            <a:cubicBezTo>
                              <a:pt x="2135296" y="-41288"/>
                              <a:pt x="2250461" y="27761"/>
                              <a:pt x="2401412" y="0"/>
                            </a:cubicBezTo>
                            <a:cubicBezTo>
                              <a:pt x="2552363" y="-27761"/>
                              <a:pt x="2892372" y="59694"/>
                              <a:pt x="3105274" y="0"/>
                            </a:cubicBezTo>
                            <a:cubicBezTo>
                              <a:pt x="3132018" y="171470"/>
                              <a:pt x="3054368" y="415585"/>
                              <a:pt x="3105274" y="575542"/>
                            </a:cubicBezTo>
                            <a:cubicBezTo>
                              <a:pt x="3014534" y="618208"/>
                              <a:pt x="2885386" y="551202"/>
                              <a:pt x="2680887" y="575542"/>
                            </a:cubicBezTo>
                            <a:cubicBezTo>
                              <a:pt x="2476388" y="599882"/>
                              <a:pt x="2342574" y="570369"/>
                              <a:pt x="2225446" y="575542"/>
                            </a:cubicBezTo>
                            <a:cubicBezTo>
                              <a:pt x="2108318" y="580715"/>
                              <a:pt x="1994470" y="573363"/>
                              <a:pt x="1770006" y="575542"/>
                            </a:cubicBezTo>
                            <a:cubicBezTo>
                              <a:pt x="1545542" y="577721"/>
                              <a:pt x="1453622" y="547113"/>
                              <a:pt x="1283513" y="575542"/>
                            </a:cubicBezTo>
                            <a:cubicBezTo>
                              <a:pt x="1113404" y="603971"/>
                              <a:pt x="861114" y="532690"/>
                              <a:pt x="734915" y="575542"/>
                            </a:cubicBezTo>
                            <a:cubicBezTo>
                              <a:pt x="608716" y="618394"/>
                              <a:pt x="305797" y="520796"/>
                              <a:pt x="0" y="575542"/>
                            </a:cubicBezTo>
                            <a:cubicBezTo>
                              <a:pt x="-5398" y="299190"/>
                              <a:pt x="66561" y="140699"/>
                              <a:pt x="0" y="0"/>
                            </a:cubicBezTo>
                            <a:close/>
                          </a:path>
                          <a:path w="3105274" h="575542" stroke="0" extrusionOk="0">
                            <a:moveTo>
                              <a:pt x="0" y="0"/>
                            </a:moveTo>
                            <a:cubicBezTo>
                              <a:pt x="128867" y="-1925"/>
                              <a:pt x="338714" y="8219"/>
                              <a:pt x="517546" y="0"/>
                            </a:cubicBezTo>
                            <a:cubicBezTo>
                              <a:pt x="696378" y="-8219"/>
                              <a:pt x="936857" y="66642"/>
                              <a:pt x="1097197" y="0"/>
                            </a:cubicBezTo>
                            <a:cubicBezTo>
                              <a:pt x="1257537" y="-66642"/>
                              <a:pt x="1309477" y="5220"/>
                              <a:pt x="1521584" y="0"/>
                            </a:cubicBezTo>
                            <a:cubicBezTo>
                              <a:pt x="1733691" y="-5220"/>
                              <a:pt x="1853790" y="30534"/>
                              <a:pt x="1977024" y="0"/>
                            </a:cubicBezTo>
                            <a:cubicBezTo>
                              <a:pt x="2100258" y="-30534"/>
                              <a:pt x="2190172" y="28349"/>
                              <a:pt x="2401412" y="0"/>
                            </a:cubicBezTo>
                            <a:cubicBezTo>
                              <a:pt x="2612652" y="-28349"/>
                              <a:pt x="2818556" y="1427"/>
                              <a:pt x="3105274" y="0"/>
                            </a:cubicBezTo>
                            <a:cubicBezTo>
                              <a:pt x="3135466" y="156773"/>
                              <a:pt x="3105243" y="441917"/>
                              <a:pt x="3105274" y="575542"/>
                            </a:cubicBezTo>
                            <a:cubicBezTo>
                              <a:pt x="2949128" y="626508"/>
                              <a:pt x="2735543" y="558093"/>
                              <a:pt x="2618781" y="575542"/>
                            </a:cubicBezTo>
                            <a:cubicBezTo>
                              <a:pt x="2502019" y="592991"/>
                              <a:pt x="2273197" y="539053"/>
                              <a:pt x="2101235" y="575542"/>
                            </a:cubicBezTo>
                            <a:cubicBezTo>
                              <a:pt x="1929273" y="612031"/>
                              <a:pt x="1847076" y="565231"/>
                              <a:pt x="1645795" y="575542"/>
                            </a:cubicBezTo>
                            <a:cubicBezTo>
                              <a:pt x="1444514" y="585853"/>
                              <a:pt x="1301844" y="512817"/>
                              <a:pt x="1097197" y="575542"/>
                            </a:cubicBezTo>
                            <a:cubicBezTo>
                              <a:pt x="892550" y="638267"/>
                              <a:pt x="752222" y="539675"/>
                              <a:pt x="548598" y="575542"/>
                            </a:cubicBezTo>
                            <a:cubicBezTo>
                              <a:pt x="344974" y="611409"/>
                              <a:pt x="268381" y="516267"/>
                              <a:pt x="0" y="575542"/>
                            </a:cubicBezTo>
                            <a:cubicBezTo>
                              <a:pt x="-49373" y="434217"/>
                              <a:pt x="4801" y="13850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6" name="Picture 2">
            <a:extLst>
              <a:ext uri="{FF2B5EF4-FFF2-40B4-BE49-F238E27FC236}">
                <a16:creationId xmlns:a16="http://schemas.microsoft.com/office/drawing/2014/main" id="{67267CEF-DE47-4105-BA9B-51F785BF2B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29400" y="3552239"/>
            <a:ext cx="5436120" cy="3268936"/>
          </a:xfrm>
          <a:prstGeom prst="rect">
            <a:avLst/>
          </a:prstGeom>
          <a:noFill/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99D87B5-062C-43C0-9BDE-4F438E4269B9}"/>
              </a:ext>
            </a:extLst>
          </p:cNvPr>
          <p:cNvSpPr txBox="1"/>
          <p:nvPr/>
        </p:nvSpPr>
        <p:spPr>
          <a:xfrm>
            <a:off x="8552705" y="3896600"/>
            <a:ext cx="35248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itchFamily="34" charset="0"/>
              </a:rPr>
              <a:t>How to be optimal:</a:t>
            </a:r>
          </a:p>
          <a:p>
            <a:r>
              <a:rPr lang="en-US" dirty="0">
                <a:latin typeface="Calibri" pitchFamily="34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alibri" pitchFamily="34" charset="0"/>
              </a:rPr>
              <a:t>Step 1:</a:t>
            </a:r>
            <a:r>
              <a:rPr lang="en-US" dirty="0">
                <a:latin typeface="Calibri" pitchFamily="34" charset="0"/>
              </a:rPr>
              <a:t> Take correct first action</a:t>
            </a:r>
          </a:p>
          <a:p>
            <a:r>
              <a:rPr lang="en-US" dirty="0">
                <a:latin typeface="Calibri" pitchFamily="34" charset="0"/>
              </a:rPr>
              <a:t>  </a:t>
            </a:r>
            <a:r>
              <a:rPr lang="en-US" b="1" dirty="0">
                <a:solidFill>
                  <a:srgbClr val="FF0000"/>
                </a:solidFill>
                <a:latin typeface="Calibri" pitchFamily="34" charset="0"/>
              </a:rPr>
              <a:t>Step 2:</a:t>
            </a:r>
            <a:r>
              <a:rPr lang="en-US" b="1" dirty="0">
                <a:latin typeface="Calibri" pitchFamily="34" charset="0"/>
              </a:rPr>
              <a:t> </a:t>
            </a:r>
            <a:r>
              <a:rPr lang="en-US" dirty="0">
                <a:latin typeface="Calibri" pitchFamily="34" charset="0"/>
              </a:rPr>
              <a:t>Keep being optimal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AC57534-FA76-4256-A8C1-3BE156FFD933}"/>
                  </a:ext>
                </a:extLst>
              </p:cNvPr>
              <p:cNvSpPr/>
              <p:nvPr/>
            </p:nvSpPr>
            <p:spPr>
              <a:xfrm>
                <a:off x="685800" y="3941407"/>
                <a:ext cx="6597383" cy="988540"/>
              </a:xfrm>
              <a:custGeom>
                <a:avLst/>
                <a:gdLst>
                  <a:gd name="connsiteX0" fmla="*/ 0 w 6597383"/>
                  <a:gd name="connsiteY0" fmla="*/ 0 h 988540"/>
                  <a:gd name="connsiteX1" fmla="*/ 665736 w 6597383"/>
                  <a:gd name="connsiteY1" fmla="*/ 0 h 988540"/>
                  <a:gd name="connsiteX2" fmla="*/ 1265498 w 6597383"/>
                  <a:gd name="connsiteY2" fmla="*/ 0 h 988540"/>
                  <a:gd name="connsiteX3" fmla="*/ 1667339 w 6597383"/>
                  <a:gd name="connsiteY3" fmla="*/ 0 h 988540"/>
                  <a:gd name="connsiteX4" fmla="*/ 2069179 w 6597383"/>
                  <a:gd name="connsiteY4" fmla="*/ 0 h 988540"/>
                  <a:gd name="connsiteX5" fmla="*/ 2668941 w 6597383"/>
                  <a:gd name="connsiteY5" fmla="*/ 0 h 988540"/>
                  <a:gd name="connsiteX6" fmla="*/ 3334677 w 6597383"/>
                  <a:gd name="connsiteY6" fmla="*/ 0 h 988540"/>
                  <a:gd name="connsiteX7" fmla="*/ 3736518 w 6597383"/>
                  <a:gd name="connsiteY7" fmla="*/ 0 h 988540"/>
                  <a:gd name="connsiteX8" fmla="*/ 4270306 w 6597383"/>
                  <a:gd name="connsiteY8" fmla="*/ 0 h 988540"/>
                  <a:gd name="connsiteX9" fmla="*/ 4804094 w 6597383"/>
                  <a:gd name="connsiteY9" fmla="*/ 0 h 988540"/>
                  <a:gd name="connsiteX10" fmla="*/ 5205935 w 6597383"/>
                  <a:gd name="connsiteY10" fmla="*/ 0 h 988540"/>
                  <a:gd name="connsiteX11" fmla="*/ 5937645 w 6597383"/>
                  <a:gd name="connsiteY11" fmla="*/ 0 h 988540"/>
                  <a:gd name="connsiteX12" fmla="*/ 6597383 w 6597383"/>
                  <a:gd name="connsiteY12" fmla="*/ 0 h 988540"/>
                  <a:gd name="connsiteX13" fmla="*/ 6597383 w 6597383"/>
                  <a:gd name="connsiteY13" fmla="*/ 484385 h 988540"/>
                  <a:gd name="connsiteX14" fmla="*/ 6597383 w 6597383"/>
                  <a:gd name="connsiteY14" fmla="*/ 988540 h 988540"/>
                  <a:gd name="connsiteX15" fmla="*/ 6129569 w 6597383"/>
                  <a:gd name="connsiteY15" fmla="*/ 988540 h 988540"/>
                  <a:gd name="connsiteX16" fmla="*/ 5529806 w 6597383"/>
                  <a:gd name="connsiteY16" fmla="*/ 988540 h 988540"/>
                  <a:gd name="connsiteX17" fmla="*/ 4930044 w 6597383"/>
                  <a:gd name="connsiteY17" fmla="*/ 988540 h 988540"/>
                  <a:gd name="connsiteX18" fmla="*/ 4396256 w 6597383"/>
                  <a:gd name="connsiteY18" fmla="*/ 988540 h 988540"/>
                  <a:gd name="connsiteX19" fmla="*/ 3994416 w 6597383"/>
                  <a:gd name="connsiteY19" fmla="*/ 988540 h 988540"/>
                  <a:gd name="connsiteX20" fmla="*/ 3526601 w 6597383"/>
                  <a:gd name="connsiteY20" fmla="*/ 988540 h 988540"/>
                  <a:gd name="connsiteX21" fmla="*/ 3058787 w 6597383"/>
                  <a:gd name="connsiteY21" fmla="*/ 988540 h 988540"/>
                  <a:gd name="connsiteX22" fmla="*/ 2524998 w 6597383"/>
                  <a:gd name="connsiteY22" fmla="*/ 988540 h 988540"/>
                  <a:gd name="connsiteX23" fmla="*/ 2057184 w 6597383"/>
                  <a:gd name="connsiteY23" fmla="*/ 988540 h 988540"/>
                  <a:gd name="connsiteX24" fmla="*/ 1391448 w 6597383"/>
                  <a:gd name="connsiteY24" fmla="*/ 988540 h 988540"/>
                  <a:gd name="connsiteX25" fmla="*/ 989607 w 6597383"/>
                  <a:gd name="connsiteY25" fmla="*/ 988540 h 988540"/>
                  <a:gd name="connsiteX26" fmla="*/ 521793 w 6597383"/>
                  <a:gd name="connsiteY26" fmla="*/ 988540 h 988540"/>
                  <a:gd name="connsiteX27" fmla="*/ 0 w 6597383"/>
                  <a:gd name="connsiteY27" fmla="*/ 988540 h 988540"/>
                  <a:gd name="connsiteX28" fmla="*/ 0 w 6597383"/>
                  <a:gd name="connsiteY28" fmla="*/ 504155 h 988540"/>
                  <a:gd name="connsiteX29" fmla="*/ 0 w 6597383"/>
                  <a:gd name="connsiteY29" fmla="*/ 0 h 988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597383" h="988540" fill="none" extrusionOk="0">
                    <a:moveTo>
                      <a:pt x="0" y="0"/>
                    </a:moveTo>
                    <a:cubicBezTo>
                      <a:pt x="301125" y="-70281"/>
                      <a:pt x="442379" y="77418"/>
                      <a:pt x="665736" y="0"/>
                    </a:cubicBezTo>
                    <a:cubicBezTo>
                      <a:pt x="889093" y="-77418"/>
                      <a:pt x="1059296" y="37539"/>
                      <a:pt x="1265498" y="0"/>
                    </a:cubicBezTo>
                    <a:cubicBezTo>
                      <a:pt x="1471700" y="-37539"/>
                      <a:pt x="1524640" y="44374"/>
                      <a:pt x="1667339" y="0"/>
                    </a:cubicBezTo>
                    <a:cubicBezTo>
                      <a:pt x="1810038" y="-44374"/>
                      <a:pt x="1933023" y="17926"/>
                      <a:pt x="2069179" y="0"/>
                    </a:cubicBezTo>
                    <a:cubicBezTo>
                      <a:pt x="2205335" y="-17926"/>
                      <a:pt x="2520120" y="12846"/>
                      <a:pt x="2668941" y="0"/>
                    </a:cubicBezTo>
                    <a:cubicBezTo>
                      <a:pt x="2817762" y="-12846"/>
                      <a:pt x="3012703" y="21942"/>
                      <a:pt x="3334677" y="0"/>
                    </a:cubicBezTo>
                    <a:cubicBezTo>
                      <a:pt x="3656651" y="-21942"/>
                      <a:pt x="3561418" y="26367"/>
                      <a:pt x="3736518" y="0"/>
                    </a:cubicBezTo>
                    <a:cubicBezTo>
                      <a:pt x="3911618" y="-26367"/>
                      <a:pt x="4156030" y="46948"/>
                      <a:pt x="4270306" y="0"/>
                    </a:cubicBezTo>
                    <a:cubicBezTo>
                      <a:pt x="4384582" y="-46948"/>
                      <a:pt x="4653531" y="24146"/>
                      <a:pt x="4804094" y="0"/>
                    </a:cubicBezTo>
                    <a:cubicBezTo>
                      <a:pt x="4954657" y="-24146"/>
                      <a:pt x="5020890" y="23786"/>
                      <a:pt x="5205935" y="0"/>
                    </a:cubicBezTo>
                    <a:cubicBezTo>
                      <a:pt x="5390980" y="-23786"/>
                      <a:pt x="5677880" y="9484"/>
                      <a:pt x="5937645" y="0"/>
                    </a:cubicBezTo>
                    <a:cubicBezTo>
                      <a:pt x="6197410" y="-9484"/>
                      <a:pt x="6375176" y="36358"/>
                      <a:pt x="6597383" y="0"/>
                    </a:cubicBezTo>
                    <a:cubicBezTo>
                      <a:pt x="6643765" y="214250"/>
                      <a:pt x="6548542" y="307287"/>
                      <a:pt x="6597383" y="484385"/>
                    </a:cubicBezTo>
                    <a:cubicBezTo>
                      <a:pt x="6646224" y="661484"/>
                      <a:pt x="6543962" y="780750"/>
                      <a:pt x="6597383" y="988540"/>
                    </a:cubicBezTo>
                    <a:cubicBezTo>
                      <a:pt x="6458119" y="1040100"/>
                      <a:pt x="6250378" y="973590"/>
                      <a:pt x="6129569" y="988540"/>
                    </a:cubicBezTo>
                    <a:cubicBezTo>
                      <a:pt x="6008760" y="1003490"/>
                      <a:pt x="5691613" y="957064"/>
                      <a:pt x="5529806" y="988540"/>
                    </a:cubicBezTo>
                    <a:cubicBezTo>
                      <a:pt x="5367999" y="1020016"/>
                      <a:pt x="5191231" y="985300"/>
                      <a:pt x="4930044" y="988540"/>
                    </a:cubicBezTo>
                    <a:cubicBezTo>
                      <a:pt x="4668857" y="991780"/>
                      <a:pt x="4558400" y="978758"/>
                      <a:pt x="4396256" y="988540"/>
                    </a:cubicBezTo>
                    <a:cubicBezTo>
                      <a:pt x="4234112" y="998322"/>
                      <a:pt x="4112926" y="970532"/>
                      <a:pt x="3994416" y="988540"/>
                    </a:cubicBezTo>
                    <a:cubicBezTo>
                      <a:pt x="3875906" y="1006548"/>
                      <a:pt x="3720397" y="964702"/>
                      <a:pt x="3526601" y="988540"/>
                    </a:cubicBezTo>
                    <a:cubicBezTo>
                      <a:pt x="3332806" y="1012378"/>
                      <a:pt x="3216581" y="979802"/>
                      <a:pt x="3058787" y="988540"/>
                    </a:cubicBezTo>
                    <a:cubicBezTo>
                      <a:pt x="2900993" y="997278"/>
                      <a:pt x="2767814" y="950514"/>
                      <a:pt x="2524998" y="988540"/>
                    </a:cubicBezTo>
                    <a:cubicBezTo>
                      <a:pt x="2282182" y="1026566"/>
                      <a:pt x="2179992" y="951281"/>
                      <a:pt x="2057184" y="988540"/>
                    </a:cubicBezTo>
                    <a:cubicBezTo>
                      <a:pt x="1934376" y="1025799"/>
                      <a:pt x="1592138" y="948128"/>
                      <a:pt x="1391448" y="988540"/>
                    </a:cubicBezTo>
                    <a:cubicBezTo>
                      <a:pt x="1190758" y="1028952"/>
                      <a:pt x="1174317" y="972288"/>
                      <a:pt x="989607" y="988540"/>
                    </a:cubicBezTo>
                    <a:cubicBezTo>
                      <a:pt x="804897" y="1004792"/>
                      <a:pt x="662871" y="985877"/>
                      <a:pt x="521793" y="988540"/>
                    </a:cubicBezTo>
                    <a:cubicBezTo>
                      <a:pt x="380715" y="991203"/>
                      <a:pt x="238804" y="964858"/>
                      <a:pt x="0" y="988540"/>
                    </a:cubicBezTo>
                    <a:cubicBezTo>
                      <a:pt x="-35570" y="874523"/>
                      <a:pt x="16975" y="723522"/>
                      <a:pt x="0" y="504155"/>
                    </a:cubicBezTo>
                    <a:cubicBezTo>
                      <a:pt x="-16975" y="284788"/>
                      <a:pt x="3590" y="229747"/>
                      <a:pt x="0" y="0"/>
                    </a:cubicBezTo>
                    <a:close/>
                  </a:path>
                  <a:path w="6597383" h="988540" stroke="0" extrusionOk="0">
                    <a:moveTo>
                      <a:pt x="0" y="0"/>
                    </a:moveTo>
                    <a:cubicBezTo>
                      <a:pt x="170893" y="-3634"/>
                      <a:pt x="378188" y="22249"/>
                      <a:pt x="599762" y="0"/>
                    </a:cubicBezTo>
                    <a:cubicBezTo>
                      <a:pt x="821336" y="-22249"/>
                      <a:pt x="1069516" y="81936"/>
                      <a:pt x="1331472" y="0"/>
                    </a:cubicBezTo>
                    <a:cubicBezTo>
                      <a:pt x="1593428" y="-81936"/>
                      <a:pt x="1645326" y="18989"/>
                      <a:pt x="1733312" y="0"/>
                    </a:cubicBezTo>
                    <a:cubicBezTo>
                      <a:pt x="1821298" y="-18989"/>
                      <a:pt x="1968774" y="11261"/>
                      <a:pt x="2201127" y="0"/>
                    </a:cubicBezTo>
                    <a:cubicBezTo>
                      <a:pt x="2433481" y="-11261"/>
                      <a:pt x="2431201" y="23184"/>
                      <a:pt x="2602967" y="0"/>
                    </a:cubicBezTo>
                    <a:cubicBezTo>
                      <a:pt x="2774733" y="-23184"/>
                      <a:pt x="3128013" y="57161"/>
                      <a:pt x="3334677" y="0"/>
                    </a:cubicBezTo>
                    <a:cubicBezTo>
                      <a:pt x="3541341" y="-57161"/>
                      <a:pt x="3692997" y="69668"/>
                      <a:pt x="3934439" y="0"/>
                    </a:cubicBezTo>
                    <a:cubicBezTo>
                      <a:pt x="4175881" y="-69668"/>
                      <a:pt x="4339065" y="52899"/>
                      <a:pt x="4468228" y="0"/>
                    </a:cubicBezTo>
                    <a:cubicBezTo>
                      <a:pt x="4597391" y="-52899"/>
                      <a:pt x="4826448" y="53952"/>
                      <a:pt x="5067990" y="0"/>
                    </a:cubicBezTo>
                    <a:cubicBezTo>
                      <a:pt x="5309532" y="-53952"/>
                      <a:pt x="5384674" y="46798"/>
                      <a:pt x="5469830" y="0"/>
                    </a:cubicBezTo>
                    <a:cubicBezTo>
                      <a:pt x="5554986" y="-46798"/>
                      <a:pt x="5743804" y="5030"/>
                      <a:pt x="5937645" y="0"/>
                    </a:cubicBezTo>
                    <a:cubicBezTo>
                      <a:pt x="6131486" y="-5030"/>
                      <a:pt x="6346787" y="9541"/>
                      <a:pt x="6597383" y="0"/>
                    </a:cubicBezTo>
                    <a:cubicBezTo>
                      <a:pt x="6604825" y="119505"/>
                      <a:pt x="6590154" y="286892"/>
                      <a:pt x="6597383" y="474499"/>
                    </a:cubicBezTo>
                    <a:cubicBezTo>
                      <a:pt x="6604612" y="662106"/>
                      <a:pt x="6547173" y="813029"/>
                      <a:pt x="6597383" y="988540"/>
                    </a:cubicBezTo>
                    <a:cubicBezTo>
                      <a:pt x="6443066" y="1023863"/>
                      <a:pt x="6164441" y="905155"/>
                      <a:pt x="5865673" y="988540"/>
                    </a:cubicBezTo>
                    <a:cubicBezTo>
                      <a:pt x="5566905" y="1071925"/>
                      <a:pt x="5589443" y="944126"/>
                      <a:pt x="5397859" y="988540"/>
                    </a:cubicBezTo>
                    <a:cubicBezTo>
                      <a:pt x="5206275" y="1032954"/>
                      <a:pt x="5154637" y="982370"/>
                      <a:pt x="4996018" y="988540"/>
                    </a:cubicBezTo>
                    <a:cubicBezTo>
                      <a:pt x="4837399" y="994710"/>
                      <a:pt x="4468156" y="960101"/>
                      <a:pt x="4330282" y="988540"/>
                    </a:cubicBezTo>
                    <a:cubicBezTo>
                      <a:pt x="4192408" y="1016979"/>
                      <a:pt x="4040167" y="966023"/>
                      <a:pt x="3862468" y="988540"/>
                    </a:cubicBezTo>
                    <a:cubicBezTo>
                      <a:pt x="3684769" y="1011057"/>
                      <a:pt x="3433176" y="979056"/>
                      <a:pt x="3262706" y="988540"/>
                    </a:cubicBezTo>
                    <a:cubicBezTo>
                      <a:pt x="3092236" y="998024"/>
                      <a:pt x="2904370" y="945504"/>
                      <a:pt x="2794891" y="988540"/>
                    </a:cubicBezTo>
                    <a:cubicBezTo>
                      <a:pt x="2685413" y="1031576"/>
                      <a:pt x="2335587" y="929710"/>
                      <a:pt x="2063182" y="988540"/>
                    </a:cubicBezTo>
                    <a:cubicBezTo>
                      <a:pt x="1790777" y="1047370"/>
                      <a:pt x="1630455" y="972750"/>
                      <a:pt x="1331472" y="988540"/>
                    </a:cubicBezTo>
                    <a:cubicBezTo>
                      <a:pt x="1032489" y="1004330"/>
                      <a:pt x="1098015" y="965752"/>
                      <a:pt x="929631" y="988540"/>
                    </a:cubicBezTo>
                    <a:cubicBezTo>
                      <a:pt x="761247" y="1011328"/>
                      <a:pt x="318805" y="957565"/>
                      <a:pt x="0" y="988540"/>
                    </a:cubicBezTo>
                    <a:cubicBezTo>
                      <a:pt x="-1194" y="804974"/>
                      <a:pt x="47373" y="698171"/>
                      <a:pt x="0" y="474499"/>
                    </a:cubicBezTo>
                    <a:cubicBezTo>
                      <a:pt x="-47373" y="250827"/>
                      <a:pt x="31166" y="209553"/>
                      <a:pt x="0" y="0"/>
                    </a:cubicBezTo>
                    <a:close/>
                  </a:path>
                </a:pathLst>
              </a:custGeom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V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4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[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CAC57534-FA76-4256-A8C1-3BE156FFD9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3941407"/>
                <a:ext cx="6597383" cy="9885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custGeom>
                        <a:avLst/>
                        <a:gdLst>
                          <a:gd name="connsiteX0" fmla="*/ 0 w 6597383"/>
                          <a:gd name="connsiteY0" fmla="*/ 0 h 988540"/>
                          <a:gd name="connsiteX1" fmla="*/ 665736 w 6597383"/>
                          <a:gd name="connsiteY1" fmla="*/ 0 h 988540"/>
                          <a:gd name="connsiteX2" fmla="*/ 1265498 w 6597383"/>
                          <a:gd name="connsiteY2" fmla="*/ 0 h 988540"/>
                          <a:gd name="connsiteX3" fmla="*/ 1667339 w 6597383"/>
                          <a:gd name="connsiteY3" fmla="*/ 0 h 988540"/>
                          <a:gd name="connsiteX4" fmla="*/ 2069179 w 6597383"/>
                          <a:gd name="connsiteY4" fmla="*/ 0 h 988540"/>
                          <a:gd name="connsiteX5" fmla="*/ 2668941 w 6597383"/>
                          <a:gd name="connsiteY5" fmla="*/ 0 h 988540"/>
                          <a:gd name="connsiteX6" fmla="*/ 3334677 w 6597383"/>
                          <a:gd name="connsiteY6" fmla="*/ 0 h 988540"/>
                          <a:gd name="connsiteX7" fmla="*/ 3736518 w 6597383"/>
                          <a:gd name="connsiteY7" fmla="*/ 0 h 988540"/>
                          <a:gd name="connsiteX8" fmla="*/ 4270306 w 6597383"/>
                          <a:gd name="connsiteY8" fmla="*/ 0 h 988540"/>
                          <a:gd name="connsiteX9" fmla="*/ 4804094 w 6597383"/>
                          <a:gd name="connsiteY9" fmla="*/ 0 h 988540"/>
                          <a:gd name="connsiteX10" fmla="*/ 5205935 w 6597383"/>
                          <a:gd name="connsiteY10" fmla="*/ 0 h 988540"/>
                          <a:gd name="connsiteX11" fmla="*/ 5937645 w 6597383"/>
                          <a:gd name="connsiteY11" fmla="*/ 0 h 988540"/>
                          <a:gd name="connsiteX12" fmla="*/ 6597383 w 6597383"/>
                          <a:gd name="connsiteY12" fmla="*/ 0 h 988540"/>
                          <a:gd name="connsiteX13" fmla="*/ 6597383 w 6597383"/>
                          <a:gd name="connsiteY13" fmla="*/ 484385 h 988540"/>
                          <a:gd name="connsiteX14" fmla="*/ 6597383 w 6597383"/>
                          <a:gd name="connsiteY14" fmla="*/ 988540 h 988540"/>
                          <a:gd name="connsiteX15" fmla="*/ 6129569 w 6597383"/>
                          <a:gd name="connsiteY15" fmla="*/ 988540 h 988540"/>
                          <a:gd name="connsiteX16" fmla="*/ 5529806 w 6597383"/>
                          <a:gd name="connsiteY16" fmla="*/ 988540 h 988540"/>
                          <a:gd name="connsiteX17" fmla="*/ 4930044 w 6597383"/>
                          <a:gd name="connsiteY17" fmla="*/ 988540 h 988540"/>
                          <a:gd name="connsiteX18" fmla="*/ 4396256 w 6597383"/>
                          <a:gd name="connsiteY18" fmla="*/ 988540 h 988540"/>
                          <a:gd name="connsiteX19" fmla="*/ 3994416 w 6597383"/>
                          <a:gd name="connsiteY19" fmla="*/ 988540 h 988540"/>
                          <a:gd name="connsiteX20" fmla="*/ 3526601 w 6597383"/>
                          <a:gd name="connsiteY20" fmla="*/ 988540 h 988540"/>
                          <a:gd name="connsiteX21" fmla="*/ 3058787 w 6597383"/>
                          <a:gd name="connsiteY21" fmla="*/ 988540 h 988540"/>
                          <a:gd name="connsiteX22" fmla="*/ 2524998 w 6597383"/>
                          <a:gd name="connsiteY22" fmla="*/ 988540 h 988540"/>
                          <a:gd name="connsiteX23" fmla="*/ 2057184 w 6597383"/>
                          <a:gd name="connsiteY23" fmla="*/ 988540 h 988540"/>
                          <a:gd name="connsiteX24" fmla="*/ 1391448 w 6597383"/>
                          <a:gd name="connsiteY24" fmla="*/ 988540 h 988540"/>
                          <a:gd name="connsiteX25" fmla="*/ 989607 w 6597383"/>
                          <a:gd name="connsiteY25" fmla="*/ 988540 h 988540"/>
                          <a:gd name="connsiteX26" fmla="*/ 521793 w 6597383"/>
                          <a:gd name="connsiteY26" fmla="*/ 988540 h 988540"/>
                          <a:gd name="connsiteX27" fmla="*/ 0 w 6597383"/>
                          <a:gd name="connsiteY27" fmla="*/ 988540 h 988540"/>
                          <a:gd name="connsiteX28" fmla="*/ 0 w 6597383"/>
                          <a:gd name="connsiteY28" fmla="*/ 504155 h 988540"/>
                          <a:gd name="connsiteX29" fmla="*/ 0 w 6597383"/>
                          <a:gd name="connsiteY29" fmla="*/ 0 h 988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</a:cxnLst>
                        <a:rect l="l" t="t" r="r" b="b"/>
                        <a:pathLst>
                          <a:path w="6597383" h="988540" fill="none" extrusionOk="0">
                            <a:moveTo>
                              <a:pt x="0" y="0"/>
                            </a:moveTo>
                            <a:cubicBezTo>
                              <a:pt x="301125" y="-70281"/>
                              <a:pt x="442379" y="77418"/>
                              <a:pt x="665736" y="0"/>
                            </a:cubicBezTo>
                            <a:cubicBezTo>
                              <a:pt x="889093" y="-77418"/>
                              <a:pt x="1059296" y="37539"/>
                              <a:pt x="1265498" y="0"/>
                            </a:cubicBezTo>
                            <a:cubicBezTo>
                              <a:pt x="1471700" y="-37539"/>
                              <a:pt x="1524640" y="44374"/>
                              <a:pt x="1667339" y="0"/>
                            </a:cubicBezTo>
                            <a:cubicBezTo>
                              <a:pt x="1810038" y="-44374"/>
                              <a:pt x="1933023" y="17926"/>
                              <a:pt x="2069179" y="0"/>
                            </a:cubicBezTo>
                            <a:cubicBezTo>
                              <a:pt x="2205335" y="-17926"/>
                              <a:pt x="2520120" y="12846"/>
                              <a:pt x="2668941" y="0"/>
                            </a:cubicBezTo>
                            <a:cubicBezTo>
                              <a:pt x="2817762" y="-12846"/>
                              <a:pt x="3012703" y="21942"/>
                              <a:pt x="3334677" y="0"/>
                            </a:cubicBezTo>
                            <a:cubicBezTo>
                              <a:pt x="3656651" y="-21942"/>
                              <a:pt x="3561418" y="26367"/>
                              <a:pt x="3736518" y="0"/>
                            </a:cubicBezTo>
                            <a:cubicBezTo>
                              <a:pt x="3911618" y="-26367"/>
                              <a:pt x="4156030" y="46948"/>
                              <a:pt x="4270306" y="0"/>
                            </a:cubicBezTo>
                            <a:cubicBezTo>
                              <a:pt x="4384582" y="-46948"/>
                              <a:pt x="4653531" y="24146"/>
                              <a:pt x="4804094" y="0"/>
                            </a:cubicBezTo>
                            <a:cubicBezTo>
                              <a:pt x="4954657" y="-24146"/>
                              <a:pt x="5020890" y="23786"/>
                              <a:pt x="5205935" y="0"/>
                            </a:cubicBezTo>
                            <a:cubicBezTo>
                              <a:pt x="5390980" y="-23786"/>
                              <a:pt x="5677880" y="9484"/>
                              <a:pt x="5937645" y="0"/>
                            </a:cubicBezTo>
                            <a:cubicBezTo>
                              <a:pt x="6197410" y="-9484"/>
                              <a:pt x="6375176" y="36358"/>
                              <a:pt x="6597383" y="0"/>
                            </a:cubicBezTo>
                            <a:cubicBezTo>
                              <a:pt x="6643765" y="214250"/>
                              <a:pt x="6548542" y="307287"/>
                              <a:pt x="6597383" y="484385"/>
                            </a:cubicBezTo>
                            <a:cubicBezTo>
                              <a:pt x="6646224" y="661484"/>
                              <a:pt x="6543962" y="780750"/>
                              <a:pt x="6597383" y="988540"/>
                            </a:cubicBezTo>
                            <a:cubicBezTo>
                              <a:pt x="6458119" y="1040100"/>
                              <a:pt x="6250378" y="973590"/>
                              <a:pt x="6129569" y="988540"/>
                            </a:cubicBezTo>
                            <a:cubicBezTo>
                              <a:pt x="6008760" y="1003490"/>
                              <a:pt x="5691613" y="957064"/>
                              <a:pt x="5529806" y="988540"/>
                            </a:cubicBezTo>
                            <a:cubicBezTo>
                              <a:pt x="5367999" y="1020016"/>
                              <a:pt x="5191231" y="985300"/>
                              <a:pt x="4930044" y="988540"/>
                            </a:cubicBezTo>
                            <a:cubicBezTo>
                              <a:pt x="4668857" y="991780"/>
                              <a:pt x="4558400" y="978758"/>
                              <a:pt x="4396256" y="988540"/>
                            </a:cubicBezTo>
                            <a:cubicBezTo>
                              <a:pt x="4234112" y="998322"/>
                              <a:pt x="4112926" y="970532"/>
                              <a:pt x="3994416" y="988540"/>
                            </a:cubicBezTo>
                            <a:cubicBezTo>
                              <a:pt x="3875906" y="1006548"/>
                              <a:pt x="3720397" y="964702"/>
                              <a:pt x="3526601" y="988540"/>
                            </a:cubicBezTo>
                            <a:cubicBezTo>
                              <a:pt x="3332806" y="1012378"/>
                              <a:pt x="3216581" y="979802"/>
                              <a:pt x="3058787" y="988540"/>
                            </a:cubicBezTo>
                            <a:cubicBezTo>
                              <a:pt x="2900993" y="997278"/>
                              <a:pt x="2767814" y="950514"/>
                              <a:pt x="2524998" y="988540"/>
                            </a:cubicBezTo>
                            <a:cubicBezTo>
                              <a:pt x="2282182" y="1026566"/>
                              <a:pt x="2179992" y="951281"/>
                              <a:pt x="2057184" y="988540"/>
                            </a:cubicBezTo>
                            <a:cubicBezTo>
                              <a:pt x="1934376" y="1025799"/>
                              <a:pt x="1592138" y="948128"/>
                              <a:pt x="1391448" y="988540"/>
                            </a:cubicBezTo>
                            <a:cubicBezTo>
                              <a:pt x="1190758" y="1028952"/>
                              <a:pt x="1174317" y="972288"/>
                              <a:pt x="989607" y="988540"/>
                            </a:cubicBezTo>
                            <a:cubicBezTo>
                              <a:pt x="804897" y="1004792"/>
                              <a:pt x="662871" y="985877"/>
                              <a:pt x="521793" y="988540"/>
                            </a:cubicBezTo>
                            <a:cubicBezTo>
                              <a:pt x="380715" y="991203"/>
                              <a:pt x="238804" y="964858"/>
                              <a:pt x="0" y="988540"/>
                            </a:cubicBezTo>
                            <a:cubicBezTo>
                              <a:pt x="-35570" y="874523"/>
                              <a:pt x="16975" y="723522"/>
                              <a:pt x="0" y="504155"/>
                            </a:cubicBezTo>
                            <a:cubicBezTo>
                              <a:pt x="-16975" y="284788"/>
                              <a:pt x="3590" y="229747"/>
                              <a:pt x="0" y="0"/>
                            </a:cubicBezTo>
                            <a:close/>
                          </a:path>
                          <a:path w="6597383" h="988540" stroke="0" extrusionOk="0">
                            <a:moveTo>
                              <a:pt x="0" y="0"/>
                            </a:moveTo>
                            <a:cubicBezTo>
                              <a:pt x="170893" y="-3634"/>
                              <a:pt x="378188" y="22249"/>
                              <a:pt x="599762" y="0"/>
                            </a:cubicBezTo>
                            <a:cubicBezTo>
                              <a:pt x="821336" y="-22249"/>
                              <a:pt x="1069516" y="81936"/>
                              <a:pt x="1331472" y="0"/>
                            </a:cubicBezTo>
                            <a:cubicBezTo>
                              <a:pt x="1593428" y="-81936"/>
                              <a:pt x="1645326" y="18989"/>
                              <a:pt x="1733312" y="0"/>
                            </a:cubicBezTo>
                            <a:cubicBezTo>
                              <a:pt x="1821298" y="-18989"/>
                              <a:pt x="1968774" y="11261"/>
                              <a:pt x="2201127" y="0"/>
                            </a:cubicBezTo>
                            <a:cubicBezTo>
                              <a:pt x="2433481" y="-11261"/>
                              <a:pt x="2431201" y="23184"/>
                              <a:pt x="2602967" y="0"/>
                            </a:cubicBezTo>
                            <a:cubicBezTo>
                              <a:pt x="2774733" y="-23184"/>
                              <a:pt x="3128013" y="57161"/>
                              <a:pt x="3334677" y="0"/>
                            </a:cubicBezTo>
                            <a:cubicBezTo>
                              <a:pt x="3541341" y="-57161"/>
                              <a:pt x="3692997" y="69668"/>
                              <a:pt x="3934439" y="0"/>
                            </a:cubicBezTo>
                            <a:cubicBezTo>
                              <a:pt x="4175881" y="-69668"/>
                              <a:pt x="4339065" y="52899"/>
                              <a:pt x="4468228" y="0"/>
                            </a:cubicBezTo>
                            <a:cubicBezTo>
                              <a:pt x="4597391" y="-52899"/>
                              <a:pt x="4826448" y="53952"/>
                              <a:pt x="5067990" y="0"/>
                            </a:cubicBezTo>
                            <a:cubicBezTo>
                              <a:pt x="5309532" y="-53952"/>
                              <a:pt x="5384674" y="46798"/>
                              <a:pt x="5469830" y="0"/>
                            </a:cubicBezTo>
                            <a:cubicBezTo>
                              <a:pt x="5554986" y="-46798"/>
                              <a:pt x="5743804" y="5030"/>
                              <a:pt x="5937645" y="0"/>
                            </a:cubicBezTo>
                            <a:cubicBezTo>
                              <a:pt x="6131486" y="-5030"/>
                              <a:pt x="6346787" y="9541"/>
                              <a:pt x="6597383" y="0"/>
                            </a:cubicBezTo>
                            <a:cubicBezTo>
                              <a:pt x="6604825" y="119505"/>
                              <a:pt x="6590154" y="286892"/>
                              <a:pt x="6597383" y="474499"/>
                            </a:cubicBezTo>
                            <a:cubicBezTo>
                              <a:pt x="6604612" y="662106"/>
                              <a:pt x="6547173" y="813029"/>
                              <a:pt x="6597383" y="988540"/>
                            </a:cubicBezTo>
                            <a:cubicBezTo>
                              <a:pt x="6443066" y="1023863"/>
                              <a:pt x="6164441" y="905155"/>
                              <a:pt x="5865673" y="988540"/>
                            </a:cubicBezTo>
                            <a:cubicBezTo>
                              <a:pt x="5566905" y="1071925"/>
                              <a:pt x="5589443" y="944126"/>
                              <a:pt x="5397859" y="988540"/>
                            </a:cubicBezTo>
                            <a:cubicBezTo>
                              <a:pt x="5206275" y="1032954"/>
                              <a:pt x="5154637" y="982370"/>
                              <a:pt x="4996018" y="988540"/>
                            </a:cubicBezTo>
                            <a:cubicBezTo>
                              <a:pt x="4837399" y="994710"/>
                              <a:pt x="4468156" y="960101"/>
                              <a:pt x="4330282" y="988540"/>
                            </a:cubicBezTo>
                            <a:cubicBezTo>
                              <a:pt x="4192408" y="1016979"/>
                              <a:pt x="4040167" y="966023"/>
                              <a:pt x="3862468" y="988540"/>
                            </a:cubicBezTo>
                            <a:cubicBezTo>
                              <a:pt x="3684769" y="1011057"/>
                              <a:pt x="3433176" y="979056"/>
                              <a:pt x="3262706" y="988540"/>
                            </a:cubicBezTo>
                            <a:cubicBezTo>
                              <a:pt x="3092236" y="998024"/>
                              <a:pt x="2904370" y="945504"/>
                              <a:pt x="2794891" y="988540"/>
                            </a:cubicBezTo>
                            <a:cubicBezTo>
                              <a:pt x="2685413" y="1031576"/>
                              <a:pt x="2335587" y="929710"/>
                              <a:pt x="2063182" y="988540"/>
                            </a:cubicBezTo>
                            <a:cubicBezTo>
                              <a:pt x="1790777" y="1047370"/>
                              <a:pt x="1630455" y="972750"/>
                              <a:pt x="1331472" y="988540"/>
                            </a:cubicBezTo>
                            <a:cubicBezTo>
                              <a:pt x="1032489" y="1004330"/>
                              <a:pt x="1098015" y="965752"/>
                              <a:pt x="929631" y="988540"/>
                            </a:cubicBezTo>
                            <a:cubicBezTo>
                              <a:pt x="761247" y="1011328"/>
                              <a:pt x="318805" y="957565"/>
                              <a:pt x="0" y="988540"/>
                            </a:cubicBezTo>
                            <a:cubicBezTo>
                              <a:pt x="-1194" y="804974"/>
                              <a:pt x="47373" y="698171"/>
                              <a:pt x="0" y="474499"/>
                            </a:cubicBezTo>
                            <a:cubicBezTo>
                              <a:pt x="-47373" y="250827"/>
                              <a:pt x="31166" y="20955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49" grpId="0"/>
      <p:bldP spid="47" grpId="0"/>
      <p:bldP spid="50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ea typeface="ＭＳ Ｐゴシック" pitchFamily="34" charset="-128"/>
                <a:cs typeface="Calibri"/>
                <a:sym typeface="Symbol" pitchFamily="18" charset="2"/>
              </a:rPr>
              <a:t>Value Iteration</a:t>
            </a:r>
          </a:p>
        </p:txBody>
      </p:sp>
      <p:sp>
        <p:nvSpPr>
          <p:cNvPr id="1757187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47800"/>
            <a:ext cx="11277600" cy="4800600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Bellman equations </a:t>
            </a:r>
            <a:r>
              <a:rPr lang="en-US" sz="2800" dirty="0">
                <a:solidFill>
                  <a:srgbClr val="C00000"/>
                </a:solidFill>
                <a:latin typeface="Calibri"/>
                <a:ea typeface="ＭＳ Ｐゴシック" pitchFamily="34" charset="-128"/>
                <a:cs typeface="Calibri"/>
              </a:rPr>
              <a:t>characterize</a:t>
            </a: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 the optimal values:</a:t>
            </a: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>
              <a:lnSpc>
                <a:spcPct val="80000"/>
              </a:lnSpc>
            </a:pP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Value iteration </a:t>
            </a:r>
            <a:r>
              <a:rPr lang="en-US" sz="2800" dirty="0">
                <a:solidFill>
                  <a:srgbClr val="C00000"/>
                </a:solidFill>
                <a:latin typeface="Calibri"/>
                <a:ea typeface="ＭＳ Ｐゴシック" pitchFamily="34" charset="-128"/>
                <a:cs typeface="Calibri"/>
              </a:rPr>
              <a:t>computes</a:t>
            </a:r>
            <a:r>
              <a:rPr lang="en-US" sz="2800" dirty="0">
                <a:latin typeface="Calibri"/>
                <a:ea typeface="ＭＳ Ｐゴシック" pitchFamily="34" charset="-128"/>
                <a:cs typeface="Calibri"/>
              </a:rPr>
              <a:t> them:</a:t>
            </a:r>
          </a:p>
          <a:p>
            <a:pPr>
              <a:lnSpc>
                <a:spcPct val="80000"/>
              </a:lnSpc>
            </a:pPr>
            <a:endParaRPr lang="en-US" sz="28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  <a:p>
            <a:pPr lvl="1">
              <a:lnSpc>
                <a:spcPct val="80000"/>
              </a:lnSpc>
            </a:pPr>
            <a:endParaRPr lang="en-US" sz="2400" dirty="0">
              <a:latin typeface="Calibri"/>
              <a:ea typeface="ＭＳ Ｐゴシック" pitchFamily="34" charset="-128"/>
              <a:cs typeface="Calibri"/>
            </a:endParaRP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9220200" y="1524000"/>
            <a:ext cx="2209800" cy="2427288"/>
            <a:chOff x="2400" y="1209"/>
            <a:chExt cx="1392" cy="1529"/>
          </a:xfrm>
        </p:grpSpPr>
        <p:sp>
          <p:nvSpPr>
            <p:cNvPr id="9" name="AutoShape 11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3" name="Group 12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3" name="Line 13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4" name="Line 14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5" name="Line 15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6" name="Line 16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11" name="Oval 17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>
                <a:latin typeface="Calibri"/>
                <a:cs typeface="Calibri"/>
              </a:endParaRPr>
            </a:p>
          </p:txBody>
        </p:sp>
        <p:grpSp>
          <p:nvGrpSpPr>
            <p:cNvPr id="4" name="Group 18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19" name="Line 19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0" name="Line 20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1" name="Line 21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  <p:sp>
            <p:nvSpPr>
              <p:cNvPr id="22" name="Line 22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>
                  <a:latin typeface="Calibri"/>
                  <a:cs typeface="Calibri"/>
                </a:endParaRPr>
              </a:p>
            </p:txBody>
          </p:sp>
        </p:grpSp>
        <p:sp>
          <p:nvSpPr>
            <p:cNvPr id="13" name="Text Box 23"/>
            <p:cNvSpPr txBox="1">
              <a:spLocks noChangeArrowheads="1"/>
            </p:cNvSpPr>
            <p:nvPr/>
          </p:nvSpPr>
          <p:spPr bwMode="auto">
            <a:xfrm>
              <a:off x="3024" y="1680"/>
              <a:ext cx="12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4" name="Text Box 24"/>
            <p:cNvSpPr txBox="1">
              <a:spLocks noChangeArrowheads="1"/>
            </p:cNvSpPr>
            <p:nvPr/>
          </p:nvSpPr>
          <p:spPr bwMode="auto">
            <a:xfrm>
              <a:off x="2976" y="1209"/>
              <a:ext cx="624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00FF"/>
                  </a:solidFill>
                  <a:latin typeface="Calibri"/>
                  <a:cs typeface="Calibri"/>
                </a:rPr>
                <a:t>V(s)</a:t>
              </a:r>
            </a:p>
          </p:txBody>
        </p:sp>
        <p:sp>
          <p:nvSpPr>
            <p:cNvPr id="15" name="Text Box 25"/>
            <p:cNvSpPr txBox="1">
              <a:spLocks noChangeArrowheads="1"/>
            </p:cNvSpPr>
            <p:nvPr/>
          </p:nvSpPr>
          <p:spPr bwMode="auto">
            <a:xfrm>
              <a:off x="2976" y="1920"/>
              <a:ext cx="559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16" name="Text Box 26"/>
            <p:cNvSpPr txBox="1">
              <a:spLocks noChangeArrowheads="1"/>
            </p:cNvSpPr>
            <p:nvPr/>
          </p:nvSpPr>
          <p:spPr bwMode="auto">
            <a:xfrm>
              <a:off x="2592" y="2265"/>
              <a:ext cx="504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dirty="0" err="1">
                  <a:latin typeface="Calibri"/>
                  <a:cs typeface="Calibri"/>
                </a:rPr>
                <a:t>s,a,s</a:t>
              </a:r>
              <a:r>
                <a:rPr lang="ja-JP" altLang="en-US">
                  <a:latin typeface="Calibri"/>
                  <a:cs typeface="Calibri"/>
                </a:rPr>
                <a:t>’</a:t>
              </a:r>
              <a:endParaRPr lang="en-US" dirty="0">
                <a:latin typeface="Calibri"/>
                <a:cs typeface="Calibri"/>
              </a:endParaRPr>
            </a:p>
          </p:txBody>
        </p:sp>
        <p:sp>
          <p:nvSpPr>
            <p:cNvPr id="18" name="Text Box 28"/>
            <p:cNvSpPr txBox="1">
              <a:spLocks noChangeArrowheads="1"/>
            </p:cNvSpPr>
            <p:nvPr/>
          </p:nvSpPr>
          <p:spPr bwMode="auto">
            <a:xfrm>
              <a:off x="2688" y="2505"/>
              <a:ext cx="667" cy="2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dirty="0">
                  <a:solidFill>
                    <a:srgbClr val="0000FF"/>
                  </a:solidFill>
                  <a:latin typeface="Calibri"/>
                  <a:cs typeface="Calibri"/>
                </a:rPr>
                <a:t>V(s’</a:t>
              </a:r>
              <a:r>
                <a:rPr lang="en-US" altLang="ja-JP" dirty="0">
                  <a:solidFill>
                    <a:srgbClr val="0000FF"/>
                  </a:solidFill>
                  <a:latin typeface="Calibri"/>
                  <a:cs typeface="Calibri"/>
                </a:rPr>
                <a:t>)</a:t>
              </a:r>
              <a:endParaRPr lang="en-US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p:sp>
        <p:nvSpPr>
          <p:cNvPr id="27" name="Isosceles Triangle 26"/>
          <p:cNvSpPr/>
          <p:nvPr/>
        </p:nvSpPr>
        <p:spPr>
          <a:xfrm>
            <a:off x="9601200" y="4038600"/>
            <a:ext cx="1600200" cy="1752600"/>
          </a:xfrm>
          <a:prstGeom prst="triangle">
            <a:avLst/>
          </a:prstGeom>
          <a:solidFill>
            <a:srgbClr val="8FAAF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alibri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FA9BB14-C932-4436-A687-1EAFF01C14CE}"/>
                  </a:ext>
                </a:extLst>
              </p:cNvPr>
              <p:cNvSpPr/>
              <p:nvPr/>
            </p:nvSpPr>
            <p:spPr>
              <a:xfrm>
                <a:off x="1293812" y="2124028"/>
                <a:ext cx="6597383" cy="988540"/>
              </a:xfrm>
              <a:custGeom>
                <a:avLst/>
                <a:gdLst>
                  <a:gd name="connsiteX0" fmla="*/ 0 w 6597383"/>
                  <a:gd name="connsiteY0" fmla="*/ 0 h 988540"/>
                  <a:gd name="connsiteX1" fmla="*/ 665736 w 6597383"/>
                  <a:gd name="connsiteY1" fmla="*/ 0 h 988540"/>
                  <a:gd name="connsiteX2" fmla="*/ 1265498 w 6597383"/>
                  <a:gd name="connsiteY2" fmla="*/ 0 h 988540"/>
                  <a:gd name="connsiteX3" fmla="*/ 1667339 w 6597383"/>
                  <a:gd name="connsiteY3" fmla="*/ 0 h 988540"/>
                  <a:gd name="connsiteX4" fmla="*/ 2069179 w 6597383"/>
                  <a:gd name="connsiteY4" fmla="*/ 0 h 988540"/>
                  <a:gd name="connsiteX5" fmla="*/ 2668941 w 6597383"/>
                  <a:gd name="connsiteY5" fmla="*/ 0 h 988540"/>
                  <a:gd name="connsiteX6" fmla="*/ 3334677 w 6597383"/>
                  <a:gd name="connsiteY6" fmla="*/ 0 h 988540"/>
                  <a:gd name="connsiteX7" fmla="*/ 3736518 w 6597383"/>
                  <a:gd name="connsiteY7" fmla="*/ 0 h 988540"/>
                  <a:gd name="connsiteX8" fmla="*/ 4270306 w 6597383"/>
                  <a:gd name="connsiteY8" fmla="*/ 0 h 988540"/>
                  <a:gd name="connsiteX9" fmla="*/ 4804094 w 6597383"/>
                  <a:gd name="connsiteY9" fmla="*/ 0 h 988540"/>
                  <a:gd name="connsiteX10" fmla="*/ 5205935 w 6597383"/>
                  <a:gd name="connsiteY10" fmla="*/ 0 h 988540"/>
                  <a:gd name="connsiteX11" fmla="*/ 5937645 w 6597383"/>
                  <a:gd name="connsiteY11" fmla="*/ 0 h 988540"/>
                  <a:gd name="connsiteX12" fmla="*/ 6597383 w 6597383"/>
                  <a:gd name="connsiteY12" fmla="*/ 0 h 988540"/>
                  <a:gd name="connsiteX13" fmla="*/ 6597383 w 6597383"/>
                  <a:gd name="connsiteY13" fmla="*/ 484385 h 988540"/>
                  <a:gd name="connsiteX14" fmla="*/ 6597383 w 6597383"/>
                  <a:gd name="connsiteY14" fmla="*/ 988540 h 988540"/>
                  <a:gd name="connsiteX15" fmla="*/ 6129569 w 6597383"/>
                  <a:gd name="connsiteY15" fmla="*/ 988540 h 988540"/>
                  <a:gd name="connsiteX16" fmla="*/ 5529806 w 6597383"/>
                  <a:gd name="connsiteY16" fmla="*/ 988540 h 988540"/>
                  <a:gd name="connsiteX17" fmla="*/ 4930044 w 6597383"/>
                  <a:gd name="connsiteY17" fmla="*/ 988540 h 988540"/>
                  <a:gd name="connsiteX18" fmla="*/ 4396256 w 6597383"/>
                  <a:gd name="connsiteY18" fmla="*/ 988540 h 988540"/>
                  <a:gd name="connsiteX19" fmla="*/ 3994416 w 6597383"/>
                  <a:gd name="connsiteY19" fmla="*/ 988540 h 988540"/>
                  <a:gd name="connsiteX20" fmla="*/ 3526601 w 6597383"/>
                  <a:gd name="connsiteY20" fmla="*/ 988540 h 988540"/>
                  <a:gd name="connsiteX21" fmla="*/ 3058787 w 6597383"/>
                  <a:gd name="connsiteY21" fmla="*/ 988540 h 988540"/>
                  <a:gd name="connsiteX22" fmla="*/ 2524998 w 6597383"/>
                  <a:gd name="connsiteY22" fmla="*/ 988540 h 988540"/>
                  <a:gd name="connsiteX23" fmla="*/ 2057184 w 6597383"/>
                  <a:gd name="connsiteY23" fmla="*/ 988540 h 988540"/>
                  <a:gd name="connsiteX24" fmla="*/ 1391448 w 6597383"/>
                  <a:gd name="connsiteY24" fmla="*/ 988540 h 988540"/>
                  <a:gd name="connsiteX25" fmla="*/ 989607 w 6597383"/>
                  <a:gd name="connsiteY25" fmla="*/ 988540 h 988540"/>
                  <a:gd name="connsiteX26" fmla="*/ 521793 w 6597383"/>
                  <a:gd name="connsiteY26" fmla="*/ 988540 h 988540"/>
                  <a:gd name="connsiteX27" fmla="*/ 0 w 6597383"/>
                  <a:gd name="connsiteY27" fmla="*/ 988540 h 988540"/>
                  <a:gd name="connsiteX28" fmla="*/ 0 w 6597383"/>
                  <a:gd name="connsiteY28" fmla="*/ 504155 h 988540"/>
                  <a:gd name="connsiteX29" fmla="*/ 0 w 6597383"/>
                  <a:gd name="connsiteY29" fmla="*/ 0 h 988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6597383" h="988540" fill="none" extrusionOk="0">
                    <a:moveTo>
                      <a:pt x="0" y="0"/>
                    </a:moveTo>
                    <a:cubicBezTo>
                      <a:pt x="301125" y="-70281"/>
                      <a:pt x="442379" y="77418"/>
                      <a:pt x="665736" y="0"/>
                    </a:cubicBezTo>
                    <a:cubicBezTo>
                      <a:pt x="889093" y="-77418"/>
                      <a:pt x="1059296" y="37539"/>
                      <a:pt x="1265498" y="0"/>
                    </a:cubicBezTo>
                    <a:cubicBezTo>
                      <a:pt x="1471700" y="-37539"/>
                      <a:pt x="1524640" y="44374"/>
                      <a:pt x="1667339" y="0"/>
                    </a:cubicBezTo>
                    <a:cubicBezTo>
                      <a:pt x="1810038" y="-44374"/>
                      <a:pt x="1933023" y="17926"/>
                      <a:pt x="2069179" y="0"/>
                    </a:cubicBezTo>
                    <a:cubicBezTo>
                      <a:pt x="2205335" y="-17926"/>
                      <a:pt x="2520120" y="12846"/>
                      <a:pt x="2668941" y="0"/>
                    </a:cubicBezTo>
                    <a:cubicBezTo>
                      <a:pt x="2817762" y="-12846"/>
                      <a:pt x="3012703" y="21942"/>
                      <a:pt x="3334677" y="0"/>
                    </a:cubicBezTo>
                    <a:cubicBezTo>
                      <a:pt x="3656651" y="-21942"/>
                      <a:pt x="3561418" y="26367"/>
                      <a:pt x="3736518" y="0"/>
                    </a:cubicBezTo>
                    <a:cubicBezTo>
                      <a:pt x="3911618" y="-26367"/>
                      <a:pt x="4156030" y="46948"/>
                      <a:pt x="4270306" y="0"/>
                    </a:cubicBezTo>
                    <a:cubicBezTo>
                      <a:pt x="4384582" y="-46948"/>
                      <a:pt x="4653531" y="24146"/>
                      <a:pt x="4804094" y="0"/>
                    </a:cubicBezTo>
                    <a:cubicBezTo>
                      <a:pt x="4954657" y="-24146"/>
                      <a:pt x="5020890" y="23786"/>
                      <a:pt x="5205935" y="0"/>
                    </a:cubicBezTo>
                    <a:cubicBezTo>
                      <a:pt x="5390980" y="-23786"/>
                      <a:pt x="5677880" y="9484"/>
                      <a:pt x="5937645" y="0"/>
                    </a:cubicBezTo>
                    <a:cubicBezTo>
                      <a:pt x="6197410" y="-9484"/>
                      <a:pt x="6375176" y="36358"/>
                      <a:pt x="6597383" y="0"/>
                    </a:cubicBezTo>
                    <a:cubicBezTo>
                      <a:pt x="6643765" y="214250"/>
                      <a:pt x="6548542" y="307287"/>
                      <a:pt x="6597383" y="484385"/>
                    </a:cubicBezTo>
                    <a:cubicBezTo>
                      <a:pt x="6646224" y="661484"/>
                      <a:pt x="6543962" y="780750"/>
                      <a:pt x="6597383" y="988540"/>
                    </a:cubicBezTo>
                    <a:cubicBezTo>
                      <a:pt x="6458119" y="1040100"/>
                      <a:pt x="6250378" y="973590"/>
                      <a:pt x="6129569" y="988540"/>
                    </a:cubicBezTo>
                    <a:cubicBezTo>
                      <a:pt x="6008760" y="1003490"/>
                      <a:pt x="5691613" y="957064"/>
                      <a:pt x="5529806" y="988540"/>
                    </a:cubicBezTo>
                    <a:cubicBezTo>
                      <a:pt x="5367999" y="1020016"/>
                      <a:pt x="5191231" y="985300"/>
                      <a:pt x="4930044" y="988540"/>
                    </a:cubicBezTo>
                    <a:cubicBezTo>
                      <a:pt x="4668857" y="991780"/>
                      <a:pt x="4558400" y="978758"/>
                      <a:pt x="4396256" y="988540"/>
                    </a:cubicBezTo>
                    <a:cubicBezTo>
                      <a:pt x="4234112" y="998322"/>
                      <a:pt x="4112926" y="970532"/>
                      <a:pt x="3994416" y="988540"/>
                    </a:cubicBezTo>
                    <a:cubicBezTo>
                      <a:pt x="3875906" y="1006548"/>
                      <a:pt x="3720397" y="964702"/>
                      <a:pt x="3526601" y="988540"/>
                    </a:cubicBezTo>
                    <a:cubicBezTo>
                      <a:pt x="3332806" y="1012378"/>
                      <a:pt x="3216581" y="979802"/>
                      <a:pt x="3058787" y="988540"/>
                    </a:cubicBezTo>
                    <a:cubicBezTo>
                      <a:pt x="2900993" y="997278"/>
                      <a:pt x="2767814" y="950514"/>
                      <a:pt x="2524998" y="988540"/>
                    </a:cubicBezTo>
                    <a:cubicBezTo>
                      <a:pt x="2282182" y="1026566"/>
                      <a:pt x="2179992" y="951281"/>
                      <a:pt x="2057184" y="988540"/>
                    </a:cubicBezTo>
                    <a:cubicBezTo>
                      <a:pt x="1934376" y="1025799"/>
                      <a:pt x="1592138" y="948128"/>
                      <a:pt x="1391448" y="988540"/>
                    </a:cubicBezTo>
                    <a:cubicBezTo>
                      <a:pt x="1190758" y="1028952"/>
                      <a:pt x="1174317" y="972288"/>
                      <a:pt x="989607" y="988540"/>
                    </a:cubicBezTo>
                    <a:cubicBezTo>
                      <a:pt x="804897" y="1004792"/>
                      <a:pt x="662871" y="985877"/>
                      <a:pt x="521793" y="988540"/>
                    </a:cubicBezTo>
                    <a:cubicBezTo>
                      <a:pt x="380715" y="991203"/>
                      <a:pt x="238804" y="964858"/>
                      <a:pt x="0" y="988540"/>
                    </a:cubicBezTo>
                    <a:cubicBezTo>
                      <a:pt x="-35570" y="874523"/>
                      <a:pt x="16975" y="723522"/>
                      <a:pt x="0" y="504155"/>
                    </a:cubicBezTo>
                    <a:cubicBezTo>
                      <a:pt x="-16975" y="284788"/>
                      <a:pt x="3590" y="229747"/>
                      <a:pt x="0" y="0"/>
                    </a:cubicBezTo>
                    <a:close/>
                  </a:path>
                  <a:path w="6597383" h="988540" stroke="0" extrusionOk="0">
                    <a:moveTo>
                      <a:pt x="0" y="0"/>
                    </a:moveTo>
                    <a:cubicBezTo>
                      <a:pt x="170893" y="-3634"/>
                      <a:pt x="378188" y="22249"/>
                      <a:pt x="599762" y="0"/>
                    </a:cubicBezTo>
                    <a:cubicBezTo>
                      <a:pt x="821336" y="-22249"/>
                      <a:pt x="1069516" y="81936"/>
                      <a:pt x="1331472" y="0"/>
                    </a:cubicBezTo>
                    <a:cubicBezTo>
                      <a:pt x="1593428" y="-81936"/>
                      <a:pt x="1645326" y="18989"/>
                      <a:pt x="1733312" y="0"/>
                    </a:cubicBezTo>
                    <a:cubicBezTo>
                      <a:pt x="1821298" y="-18989"/>
                      <a:pt x="1968774" y="11261"/>
                      <a:pt x="2201127" y="0"/>
                    </a:cubicBezTo>
                    <a:cubicBezTo>
                      <a:pt x="2433481" y="-11261"/>
                      <a:pt x="2431201" y="23184"/>
                      <a:pt x="2602967" y="0"/>
                    </a:cubicBezTo>
                    <a:cubicBezTo>
                      <a:pt x="2774733" y="-23184"/>
                      <a:pt x="3128013" y="57161"/>
                      <a:pt x="3334677" y="0"/>
                    </a:cubicBezTo>
                    <a:cubicBezTo>
                      <a:pt x="3541341" y="-57161"/>
                      <a:pt x="3692997" y="69668"/>
                      <a:pt x="3934439" y="0"/>
                    </a:cubicBezTo>
                    <a:cubicBezTo>
                      <a:pt x="4175881" y="-69668"/>
                      <a:pt x="4339065" y="52899"/>
                      <a:pt x="4468228" y="0"/>
                    </a:cubicBezTo>
                    <a:cubicBezTo>
                      <a:pt x="4597391" y="-52899"/>
                      <a:pt x="4826448" y="53952"/>
                      <a:pt x="5067990" y="0"/>
                    </a:cubicBezTo>
                    <a:cubicBezTo>
                      <a:pt x="5309532" y="-53952"/>
                      <a:pt x="5384674" y="46798"/>
                      <a:pt x="5469830" y="0"/>
                    </a:cubicBezTo>
                    <a:cubicBezTo>
                      <a:pt x="5554986" y="-46798"/>
                      <a:pt x="5743804" y="5030"/>
                      <a:pt x="5937645" y="0"/>
                    </a:cubicBezTo>
                    <a:cubicBezTo>
                      <a:pt x="6131486" y="-5030"/>
                      <a:pt x="6346787" y="9541"/>
                      <a:pt x="6597383" y="0"/>
                    </a:cubicBezTo>
                    <a:cubicBezTo>
                      <a:pt x="6604825" y="119505"/>
                      <a:pt x="6590154" y="286892"/>
                      <a:pt x="6597383" y="474499"/>
                    </a:cubicBezTo>
                    <a:cubicBezTo>
                      <a:pt x="6604612" y="662106"/>
                      <a:pt x="6547173" y="813029"/>
                      <a:pt x="6597383" y="988540"/>
                    </a:cubicBezTo>
                    <a:cubicBezTo>
                      <a:pt x="6443066" y="1023863"/>
                      <a:pt x="6164441" y="905155"/>
                      <a:pt x="5865673" y="988540"/>
                    </a:cubicBezTo>
                    <a:cubicBezTo>
                      <a:pt x="5566905" y="1071925"/>
                      <a:pt x="5589443" y="944126"/>
                      <a:pt x="5397859" y="988540"/>
                    </a:cubicBezTo>
                    <a:cubicBezTo>
                      <a:pt x="5206275" y="1032954"/>
                      <a:pt x="5154637" y="982370"/>
                      <a:pt x="4996018" y="988540"/>
                    </a:cubicBezTo>
                    <a:cubicBezTo>
                      <a:pt x="4837399" y="994710"/>
                      <a:pt x="4468156" y="960101"/>
                      <a:pt x="4330282" y="988540"/>
                    </a:cubicBezTo>
                    <a:cubicBezTo>
                      <a:pt x="4192408" y="1016979"/>
                      <a:pt x="4040167" y="966023"/>
                      <a:pt x="3862468" y="988540"/>
                    </a:cubicBezTo>
                    <a:cubicBezTo>
                      <a:pt x="3684769" y="1011057"/>
                      <a:pt x="3433176" y="979056"/>
                      <a:pt x="3262706" y="988540"/>
                    </a:cubicBezTo>
                    <a:cubicBezTo>
                      <a:pt x="3092236" y="998024"/>
                      <a:pt x="2904370" y="945504"/>
                      <a:pt x="2794891" y="988540"/>
                    </a:cubicBezTo>
                    <a:cubicBezTo>
                      <a:pt x="2685413" y="1031576"/>
                      <a:pt x="2335587" y="929710"/>
                      <a:pt x="2063182" y="988540"/>
                    </a:cubicBezTo>
                    <a:cubicBezTo>
                      <a:pt x="1790777" y="1047370"/>
                      <a:pt x="1630455" y="972750"/>
                      <a:pt x="1331472" y="988540"/>
                    </a:cubicBezTo>
                    <a:cubicBezTo>
                      <a:pt x="1032489" y="1004330"/>
                      <a:pt x="1098015" y="965752"/>
                      <a:pt x="929631" y="988540"/>
                    </a:cubicBezTo>
                    <a:cubicBezTo>
                      <a:pt x="761247" y="1011328"/>
                      <a:pt x="318805" y="957565"/>
                      <a:pt x="0" y="988540"/>
                    </a:cubicBezTo>
                    <a:cubicBezTo>
                      <a:pt x="-1194" y="804974"/>
                      <a:pt x="47373" y="698171"/>
                      <a:pt x="0" y="474499"/>
                    </a:cubicBezTo>
                    <a:cubicBezTo>
                      <a:pt x="-47373" y="250827"/>
                      <a:pt x="31166" y="209553"/>
                      <a:pt x="0" y="0"/>
                    </a:cubicBezTo>
                    <a:close/>
                  </a:path>
                </a:pathLst>
              </a:custGeom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pPr>
                        <m:e>
                          <m:r>
                            <m:rPr>
                              <m:nor/>
                            </m:rPr>
                            <a:rPr lang="en-US" sz="2400" b="0" i="0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V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US" sz="2400" b="0" i="1" smtClean="0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4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[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𝛾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𝑉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∗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FA9BB14-C932-4436-A687-1EAFF01C14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812" y="2124028"/>
                <a:ext cx="6597383" cy="9885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custGeom>
                        <a:avLst/>
                        <a:gdLst>
                          <a:gd name="connsiteX0" fmla="*/ 0 w 6597383"/>
                          <a:gd name="connsiteY0" fmla="*/ 0 h 988540"/>
                          <a:gd name="connsiteX1" fmla="*/ 665736 w 6597383"/>
                          <a:gd name="connsiteY1" fmla="*/ 0 h 988540"/>
                          <a:gd name="connsiteX2" fmla="*/ 1265498 w 6597383"/>
                          <a:gd name="connsiteY2" fmla="*/ 0 h 988540"/>
                          <a:gd name="connsiteX3" fmla="*/ 1667339 w 6597383"/>
                          <a:gd name="connsiteY3" fmla="*/ 0 h 988540"/>
                          <a:gd name="connsiteX4" fmla="*/ 2069179 w 6597383"/>
                          <a:gd name="connsiteY4" fmla="*/ 0 h 988540"/>
                          <a:gd name="connsiteX5" fmla="*/ 2668941 w 6597383"/>
                          <a:gd name="connsiteY5" fmla="*/ 0 h 988540"/>
                          <a:gd name="connsiteX6" fmla="*/ 3334677 w 6597383"/>
                          <a:gd name="connsiteY6" fmla="*/ 0 h 988540"/>
                          <a:gd name="connsiteX7" fmla="*/ 3736518 w 6597383"/>
                          <a:gd name="connsiteY7" fmla="*/ 0 h 988540"/>
                          <a:gd name="connsiteX8" fmla="*/ 4270306 w 6597383"/>
                          <a:gd name="connsiteY8" fmla="*/ 0 h 988540"/>
                          <a:gd name="connsiteX9" fmla="*/ 4804094 w 6597383"/>
                          <a:gd name="connsiteY9" fmla="*/ 0 h 988540"/>
                          <a:gd name="connsiteX10" fmla="*/ 5205935 w 6597383"/>
                          <a:gd name="connsiteY10" fmla="*/ 0 h 988540"/>
                          <a:gd name="connsiteX11" fmla="*/ 5937645 w 6597383"/>
                          <a:gd name="connsiteY11" fmla="*/ 0 h 988540"/>
                          <a:gd name="connsiteX12" fmla="*/ 6597383 w 6597383"/>
                          <a:gd name="connsiteY12" fmla="*/ 0 h 988540"/>
                          <a:gd name="connsiteX13" fmla="*/ 6597383 w 6597383"/>
                          <a:gd name="connsiteY13" fmla="*/ 484385 h 988540"/>
                          <a:gd name="connsiteX14" fmla="*/ 6597383 w 6597383"/>
                          <a:gd name="connsiteY14" fmla="*/ 988540 h 988540"/>
                          <a:gd name="connsiteX15" fmla="*/ 6129569 w 6597383"/>
                          <a:gd name="connsiteY15" fmla="*/ 988540 h 988540"/>
                          <a:gd name="connsiteX16" fmla="*/ 5529806 w 6597383"/>
                          <a:gd name="connsiteY16" fmla="*/ 988540 h 988540"/>
                          <a:gd name="connsiteX17" fmla="*/ 4930044 w 6597383"/>
                          <a:gd name="connsiteY17" fmla="*/ 988540 h 988540"/>
                          <a:gd name="connsiteX18" fmla="*/ 4396256 w 6597383"/>
                          <a:gd name="connsiteY18" fmla="*/ 988540 h 988540"/>
                          <a:gd name="connsiteX19" fmla="*/ 3994416 w 6597383"/>
                          <a:gd name="connsiteY19" fmla="*/ 988540 h 988540"/>
                          <a:gd name="connsiteX20" fmla="*/ 3526601 w 6597383"/>
                          <a:gd name="connsiteY20" fmla="*/ 988540 h 988540"/>
                          <a:gd name="connsiteX21" fmla="*/ 3058787 w 6597383"/>
                          <a:gd name="connsiteY21" fmla="*/ 988540 h 988540"/>
                          <a:gd name="connsiteX22" fmla="*/ 2524998 w 6597383"/>
                          <a:gd name="connsiteY22" fmla="*/ 988540 h 988540"/>
                          <a:gd name="connsiteX23" fmla="*/ 2057184 w 6597383"/>
                          <a:gd name="connsiteY23" fmla="*/ 988540 h 988540"/>
                          <a:gd name="connsiteX24" fmla="*/ 1391448 w 6597383"/>
                          <a:gd name="connsiteY24" fmla="*/ 988540 h 988540"/>
                          <a:gd name="connsiteX25" fmla="*/ 989607 w 6597383"/>
                          <a:gd name="connsiteY25" fmla="*/ 988540 h 988540"/>
                          <a:gd name="connsiteX26" fmla="*/ 521793 w 6597383"/>
                          <a:gd name="connsiteY26" fmla="*/ 988540 h 988540"/>
                          <a:gd name="connsiteX27" fmla="*/ 0 w 6597383"/>
                          <a:gd name="connsiteY27" fmla="*/ 988540 h 988540"/>
                          <a:gd name="connsiteX28" fmla="*/ 0 w 6597383"/>
                          <a:gd name="connsiteY28" fmla="*/ 504155 h 988540"/>
                          <a:gd name="connsiteX29" fmla="*/ 0 w 6597383"/>
                          <a:gd name="connsiteY29" fmla="*/ 0 h 988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</a:cxnLst>
                        <a:rect l="l" t="t" r="r" b="b"/>
                        <a:pathLst>
                          <a:path w="6597383" h="988540" fill="none" extrusionOk="0">
                            <a:moveTo>
                              <a:pt x="0" y="0"/>
                            </a:moveTo>
                            <a:cubicBezTo>
                              <a:pt x="301125" y="-70281"/>
                              <a:pt x="442379" y="77418"/>
                              <a:pt x="665736" y="0"/>
                            </a:cubicBezTo>
                            <a:cubicBezTo>
                              <a:pt x="889093" y="-77418"/>
                              <a:pt x="1059296" y="37539"/>
                              <a:pt x="1265498" y="0"/>
                            </a:cubicBezTo>
                            <a:cubicBezTo>
                              <a:pt x="1471700" y="-37539"/>
                              <a:pt x="1524640" y="44374"/>
                              <a:pt x="1667339" y="0"/>
                            </a:cubicBezTo>
                            <a:cubicBezTo>
                              <a:pt x="1810038" y="-44374"/>
                              <a:pt x="1933023" y="17926"/>
                              <a:pt x="2069179" y="0"/>
                            </a:cubicBezTo>
                            <a:cubicBezTo>
                              <a:pt x="2205335" y="-17926"/>
                              <a:pt x="2520120" y="12846"/>
                              <a:pt x="2668941" y="0"/>
                            </a:cubicBezTo>
                            <a:cubicBezTo>
                              <a:pt x="2817762" y="-12846"/>
                              <a:pt x="3012703" y="21942"/>
                              <a:pt x="3334677" y="0"/>
                            </a:cubicBezTo>
                            <a:cubicBezTo>
                              <a:pt x="3656651" y="-21942"/>
                              <a:pt x="3561418" y="26367"/>
                              <a:pt x="3736518" y="0"/>
                            </a:cubicBezTo>
                            <a:cubicBezTo>
                              <a:pt x="3911618" y="-26367"/>
                              <a:pt x="4156030" y="46948"/>
                              <a:pt x="4270306" y="0"/>
                            </a:cubicBezTo>
                            <a:cubicBezTo>
                              <a:pt x="4384582" y="-46948"/>
                              <a:pt x="4653531" y="24146"/>
                              <a:pt x="4804094" y="0"/>
                            </a:cubicBezTo>
                            <a:cubicBezTo>
                              <a:pt x="4954657" y="-24146"/>
                              <a:pt x="5020890" y="23786"/>
                              <a:pt x="5205935" y="0"/>
                            </a:cubicBezTo>
                            <a:cubicBezTo>
                              <a:pt x="5390980" y="-23786"/>
                              <a:pt x="5677880" y="9484"/>
                              <a:pt x="5937645" y="0"/>
                            </a:cubicBezTo>
                            <a:cubicBezTo>
                              <a:pt x="6197410" y="-9484"/>
                              <a:pt x="6375176" y="36358"/>
                              <a:pt x="6597383" y="0"/>
                            </a:cubicBezTo>
                            <a:cubicBezTo>
                              <a:pt x="6643765" y="214250"/>
                              <a:pt x="6548542" y="307287"/>
                              <a:pt x="6597383" y="484385"/>
                            </a:cubicBezTo>
                            <a:cubicBezTo>
                              <a:pt x="6646224" y="661484"/>
                              <a:pt x="6543962" y="780750"/>
                              <a:pt x="6597383" y="988540"/>
                            </a:cubicBezTo>
                            <a:cubicBezTo>
                              <a:pt x="6458119" y="1040100"/>
                              <a:pt x="6250378" y="973590"/>
                              <a:pt x="6129569" y="988540"/>
                            </a:cubicBezTo>
                            <a:cubicBezTo>
                              <a:pt x="6008760" y="1003490"/>
                              <a:pt x="5691613" y="957064"/>
                              <a:pt x="5529806" y="988540"/>
                            </a:cubicBezTo>
                            <a:cubicBezTo>
                              <a:pt x="5367999" y="1020016"/>
                              <a:pt x="5191231" y="985300"/>
                              <a:pt x="4930044" y="988540"/>
                            </a:cubicBezTo>
                            <a:cubicBezTo>
                              <a:pt x="4668857" y="991780"/>
                              <a:pt x="4558400" y="978758"/>
                              <a:pt x="4396256" y="988540"/>
                            </a:cubicBezTo>
                            <a:cubicBezTo>
                              <a:pt x="4234112" y="998322"/>
                              <a:pt x="4112926" y="970532"/>
                              <a:pt x="3994416" y="988540"/>
                            </a:cubicBezTo>
                            <a:cubicBezTo>
                              <a:pt x="3875906" y="1006548"/>
                              <a:pt x="3720397" y="964702"/>
                              <a:pt x="3526601" y="988540"/>
                            </a:cubicBezTo>
                            <a:cubicBezTo>
                              <a:pt x="3332806" y="1012378"/>
                              <a:pt x="3216581" y="979802"/>
                              <a:pt x="3058787" y="988540"/>
                            </a:cubicBezTo>
                            <a:cubicBezTo>
                              <a:pt x="2900993" y="997278"/>
                              <a:pt x="2767814" y="950514"/>
                              <a:pt x="2524998" y="988540"/>
                            </a:cubicBezTo>
                            <a:cubicBezTo>
                              <a:pt x="2282182" y="1026566"/>
                              <a:pt x="2179992" y="951281"/>
                              <a:pt x="2057184" y="988540"/>
                            </a:cubicBezTo>
                            <a:cubicBezTo>
                              <a:pt x="1934376" y="1025799"/>
                              <a:pt x="1592138" y="948128"/>
                              <a:pt x="1391448" y="988540"/>
                            </a:cubicBezTo>
                            <a:cubicBezTo>
                              <a:pt x="1190758" y="1028952"/>
                              <a:pt x="1174317" y="972288"/>
                              <a:pt x="989607" y="988540"/>
                            </a:cubicBezTo>
                            <a:cubicBezTo>
                              <a:pt x="804897" y="1004792"/>
                              <a:pt x="662871" y="985877"/>
                              <a:pt x="521793" y="988540"/>
                            </a:cubicBezTo>
                            <a:cubicBezTo>
                              <a:pt x="380715" y="991203"/>
                              <a:pt x="238804" y="964858"/>
                              <a:pt x="0" y="988540"/>
                            </a:cubicBezTo>
                            <a:cubicBezTo>
                              <a:pt x="-35570" y="874523"/>
                              <a:pt x="16975" y="723522"/>
                              <a:pt x="0" y="504155"/>
                            </a:cubicBezTo>
                            <a:cubicBezTo>
                              <a:pt x="-16975" y="284788"/>
                              <a:pt x="3590" y="229747"/>
                              <a:pt x="0" y="0"/>
                            </a:cubicBezTo>
                            <a:close/>
                          </a:path>
                          <a:path w="6597383" h="988540" stroke="0" extrusionOk="0">
                            <a:moveTo>
                              <a:pt x="0" y="0"/>
                            </a:moveTo>
                            <a:cubicBezTo>
                              <a:pt x="170893" y="-3634"/>
                              <a:pt x="378188" y="22249"/>
                              <a:pt x="599762" y="0"/>
                            </a:cubicBezTo>
                            <a:cubicBezTo>
                              <a:pt x="821336" y="-22249"/>
                              <a:pt x="1069516" y="81936"/>
                              <a:pt x="1331472" y="0"/>
                            </a:cubicBezTo>
                            <a:cubicBezTo>
                              <a:pt x="1593428" y="-81936"/>
                              <a:pt x="1645326" y="18989"/>
                              <a:pt x="1733312" y="0"/>
                            </a:cubicBezTo>
                            <a:cubicBezTo>
                              <a:pt x="1821298" y="-18989"/>
                              <a:pt x="1968774" y="11261"/>
                              <a:pt x="2201127" y="0"/>
                            </a:cubicBezTo>
                            <a:cubicBezTo>
                              <a:pt x="2433481" y="-11261"/>
                              <a:pt x="2431201" y="23184"/>
                              <a:pt x="2602967" y="0"/>
                            </a:cubicBezTo>
                            <a:cubicBezTo>
                              <a:pt x="2774733" y="-23184"/>
                              <a:pt x="3128013" y="57161"/>
                              <a:pt x="3334677" y="0"/>
                            </a:cubicBezTo>
                            <a:cubicBezTo>
                              <a:pt x="3541341" y="-57161"/>
                              <a:pt x="3692997" y="69668"/>
                              <a:pt x="3934439" y="0"/>
                            </a:cubicBezTo>
                            <a:cubicBezTo>
                              <a:pt x="4175881" y="-69668"/>
                              <a:pt x="4339065" y="52899"/>
                              <a:pt x="4468228" y="0"/>
                            </a:cubicBezTo>
                            <a:cubicBezTo>
                              <a:pt x="4597391" y="-52899"/>
                              <a:pt x="4826448" y="53952"/>
                              <a:pt x="5067990" y="0"/>
                            </a:cubicBezTo>
                            <a:cubicBezTo>
                              <a:pt x="5309532" y="-53952"/>
                              <a:pt x="5384674" y="46798"/>
                              <a:pt x="5469830" y="0"/>
                            </a:cubicBezTo>
                            <a:cubicBezTo>
                              <a:pt x="5554986" y="-46798"/>
                              <a:pt x="5743804" y="5030"/>
                              <a:pt x="5937645" y="0"/>
                            </a:cubicBezTo>
                            <a:cubicBezTo>
                              <a:pt x="6131486" y="-5030"/>
                              <a:pt x="6346787" y="9541"/>
                              <a:pt x="6597383" y="0"/>
                            </a:cubicBezTo>
                            <a:cubicBezTo>
                              <a:pt x="6604825" y="119505"/>
                              <a:pt x="6590154" y="286892"/>
                              <a:pt x="6597383" y="474499"/>
                            </a:cubicBezTo>
                            <a:cubicBezTo>
                              <a:pt x="6604612" y="662106"/>
                              <a:pt x="6547173" y="813029"/>
                              <a:pt x="6597383" y="988540"/>
                            </a:cubicBezTo>
                            <a:cubicBezTo>
                              <a:pt x="6443066" y="1023863"/>
                              <a:pt x="6164441" y="905155"/>
                              <a:pt x="5865673" y="988540"/>
                            </a:cubicBezTo>
                            <a:cubicBezTo>
                              <a:pt x="5566905" y="1071925"/>
                              <a:pt x="5589443" y="944126"/>
                              <a:pt x="5397859" y="988540"/>
                            </a:cubicBezTo>
                            <a:cubicBezTo>
                              <a:pt x="5206275" y="1032954"/>
                              <a:pt x="5154637" y="982370"/>
                              <a:pt x="4996018" y="988540"/>
                            </a:cubicBezTo>
                            <a:cubicBezTo>
                              <a:pt x="4837399" y="994710"/>
                              <a:pt x="4468156" y="960101"/>
                              <a:pt x="4330282" y="988540"/>
                            </a:cubicBezTo>
                            <a:cubicBezTo>
                              <a:pt x="4192408" y="1016979"/>
                              <a:pt x="4040167" y="966023"/>
                              <a:pt x="3862468" y="988540"/>
                            </a:cubicBezTo>
                            <a:cubicBezTo>
                              <a:pt x="3684769" y="1011057"/>
                              <a:pt x="3433176" y="979056"/>
                              <a:pt x="3262706" y="988540"/>
                            </a:cubicBezTo>
                            <a:cubicBezTo>
                              <a:pt x="3092236" y="998024"/>
                              <a:pt x="2904370" y="945504"/>
                              <a:pt x="2794891" y="988540"/>
                            </a:cubicBezTo>
                            <a:cubicBezTo>
                              <a:pt x="2685413" y="1031576"/>
                              <a:pt x="2335587" y="929710"/>
                              <a:pt x="2063182" y="988540"/>
                            </a:cubicBezTo>
                            <a:cubicBezTo>
                              <a:pt x="1790777" y="1047370"/>
                              <a:pt x="1630455" y="972750"/>
                              <a:pt x="1331472" y="988540"/>
                            </a:cubicBezTo>
                            <a:cubicBezTo>
                              <a:pt x="1032489" y="1004330"/>
                              <a:pt x="1098015" y="965752"/>
                              <a:pt x="929631" y="988540"/>
                            </a:cubicBezTo>
                            <a:cubicBezTo>
                              <a:pt x="761247" y="1011328"/>
                              <a:pt x="318805" y="957565"/>
                              <a:pt x="0" y="988540"/>
                            </a:cubicBezTo>
                            <a:cubicBezTo>
                              <a:pt x="-1194" y="804974"/>
                              <a:pt x="47373" y="698171"/>
                              <a:pt x="0" y="474499"/>
                            </a:cubicBezTo>
                            <a:cubicBezTo>
                              <a:pt x="-47373" y="250827"/>
                              <a:pt x="31166" y="209553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1C74409-383D-4D49-BCD1-D3F266D9DBD1}"/>
                  </a:ext>
                </a:extLst>
              </p:cNvPr>
              <p:cNvSpPr/>
              <p:nvPr/>
            </p:nvSpPr>
            <p:spPr>
              <a:xfrm>
                <a:off x="1105651" y="4421660"/>
                <a:ext cx="6973704" cy="988540"/>
              </a:xfrm>
              <a:custGeom>
                <a:avLst/>
                <a:gdLst>
                  <a:gd name="connsiteX0" fmla="*/ 0 w 6973704"/>
                  <a:gd name="connsiteY0" fmla="*/ 0 h 988540"/>
                  <a:gd name="connsiteX1" fmla="*/ 650879 w 6973704"/>
                  <a:gd name="connsiteY1" fmla="*/ 0 h 988540"/>
                  <a:gd name="connsiteX2" fmla="*/ 1022810 w 6973704"/>
                  <a:gd name="connsiteY2" fmla="*/ 0 h 988540"/>
                  <a:gd name="connsiteX3" fmla="*/ 1603952 w 6973704"/>
                  <a:gd name="connsiteY3" fmla="*/ 0 h 988540"/>
                  <a:gd name="connsiteX4" fmla="*/ 2254831 w 6973704"/>
                  <a:gd name="connsiteY4" fmla="*/ 0 h 988540"/>
                  <a:gd name="connsiteX5" fmla="*/ 2626762 w 6973704"/>
                  <a:gd name="connsiteY5" fmla="*/ 0 h 988540"/>
                  <a:gd name="connsiteX6" fmla="*/ 3138167 w 6973704"/>
                  <a:gd name="connsiteY6" fmla="*/ 0 h 988540"/>
                  <a:gd name="connsiteX7" fmla="*/ 3649572 w 6973704"/>
                  <a:gd name="connsiteY7" fmla="*/ 0 h 988540"/>
                  <a:gd name="connsiteX8" fmla="*/ 4021503 w 6973704"/>
                  <a:gd name="connsiteY8" fmla="*/ 0 h 988540"/>
                  <a:gd name="connsiteX9" fmla="*/ 4742119 w 6973704"/>
                  <a:gd name="connsiteY9" fmla="*/ 0 h 988540"/>
                  <a:gd name="connsiteX10" fmla="*/ 5253524 w 6973704"/>
                  <a:gd name="connsiteY10" fmla="*/ 0 h 988540"/>
                  <a:gd name="connsiteX11" fmla="*/ 5764929 w 6973704"/>
                  <a:gd name="connsiteY11" fmla="*/ 0 h 988540"/>
                  <a:gd name="connsiteX12" fmla="*/ 6415808 w 6973704"/>
                  <a:gd name="connsiteY12" fmla="*/ 0 h 988540"/>
                  <a:gd name="connsiteX13" fmla="*/ 6973704 w 6973704"/>
                  <a:gd name="connsiteY13" fmla="*/ 0 h 988540"/>
                  <a:gd name="connsiteX14" fmla="*/ 6973704 w 6973704"/>
                  <a:gd name="connsiteY14" fmla="*/ 484385 h 988540"/>
                  <a:gd name="connsiteX15" fmla="*/ 6973704 w 6973704"/>
                  <a:gd name="connsiteY15" fmla="*/ 988540 h 988540"/>
                  <a:gd name="connsiteX16" fmla="*/ 6322825 w 6973704"/>
                  <a:gd name="connsiteY16" fmla="*/ 988540 h 988540"/>
                  <a:gd name="connsiteX17" fmla="*/ 5950894 w 6973704"/>
                  <a:gd name="connsiteY17" fmla="*/ 988540 h 988540"/>
                  <a:gd name="connsiteX18" fmla="*/ 5509226 w 6973704"/>
                  <a:gd name="connsiteY18" fmla="*/ 988540 h 988540"/>
                  <a:gd name="connsiteX19" fmla="*/ 5067558 w 6973704"/>
                  <a:gd name="connsiteY19" fmla="*/ 988540 h 988540"/>
                  <a:gd name="connsiteX20" fmla="*/ 4556153 w 6973704"/>
                  <a:gd name="connsiteY20" fmla="*/ 988540 h 988540"/>
                  <a:gd name="connsiteX21" fmla="*/ 4114485 w 6973704"/>
                  <a:gd name="connsiteY21" fmla="*/ 988540 h 988540"/>
                  <a:gd name="connsiteX22" fmla="*/ 3463606 w 6973704"/>
                  <a:gd name="connsiteY22" fmla="*/ 988540 h 988540"/>
                  <a:gd name="connsiteX23" fmla="*/ 3091675 w 6973704"/>
                  <a:gd name="connsiteY23" fmla="*/ 988540 h 988540"/>
                  <a:gd name="connsiteX24" fmla="*/ 2650008 w 6973704"/>
                  <a:gd name="connsiteY24" fmla="*/ 988540 h 988540"/>
                  <a:gd name="connsiteX25" fmla="*/ 2208340 w 6973704"/>
                  <a:gd name="connsiteY25" fmla="*/ 988540 h 988540"/>
                  <a:gd name="connsiteX26" fmla="*/ 1696935 w 6973704"/>
                  <a:gd name="connsiteY26" fmla="*/ 988540 h 988540"/>
                  <a:gd name="connsiteX27" fmla="*/ 1046056 w 6973704"/>
                  <a:gd name="connsiteY27" fmla="*/ 988540 h 988540"/>
                  <a:gd name="connsiteX28" fmla="*/ 0 w 6973704"/>
                  <a:gd name="connsiteY28" fmla="*/ 988540 h 988540"/>
                  <a:gd name="connsiteX29" fmla="*/ 0 w 6973704"/>
                  <a:gd name="connsiteY29" fmla="*/ 484385 h 988540"/>
                  <a:gd name="connsiteX30" fmla="*/ 0 w 6973704"/>
                  <a:gd name="connsiteY30" fmla="*/ 0 h 988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973704" h="988540" fill="none" extrusionOk="0">
                    <a:moveTo>
                      <a:pt x="0" y="0"/>
                    </a:moveTo>
                    <a:cubicBezTo>
                      <a:pt x="177386" y="-2559"/>
                      <a:pt x="437146" y="8315"/>
                      <a:pt x="650879" y="0"/>
                    </a:cubicBezTo>
                    <a:cubicBezTo>
                      <a:pt x="864612" y="-8315"/>
                      <a:pt x="945598" y="4553"/>
                      <a:pt x="1022810" y="0"/>
                    </a:cubicBezTo>
                    <a:cubicBezTo>
                      <a:pt x="1100022" y="-4553"/>
                      <a:pt x="1351296" y="53847"/>
                      <a:pt x="1603952" y="0"/>
                    </a:cubicBezTo>
                    <a:cubicBezTo>
                      <a:pt x="1856608" y="-53847"/>
                      <a:pt x="2051031" y="27358"/>
                      <a:pt x="2254831" y="0"/>
                    </a:cubicBezTo>
                    <a:cubicBezTo>
                      <a:pt x="2458631" y="-27358"/>
                      <a:pt x="2488355" y="14433"/>
                      <a:pt x="2626762" y="0"/>
                    </a:cubicBezTo>
                    <a:cubicBezTo>
                      <a:pt x="2765169" y="-14433"/>
                      <a:pt x="2926047" y="40413"/>
                      <a:pt x="3138167" y="0"/>
                    </a:cubicBezTo>
                    <a:cubicBezTo>
                      <a:pt x="3350287" y="-40413"/>
                      <a:pt x="3492659" y="25237"/>
                      <a:pt x="3649572" y="0"/>
                    </a:cubicBezTo>
                    <a:cubicBezTo>
                      <a:pt x="3806486" y="-25237"/>
                      <a:pt x="3938729" y="4484"/>
                      <a:pt x="4021503" y="0"/>
                    </a:cubicBezTo>
                    <a:cubicBezTo>
                      <a:pt x="4104277" y="-4484"/>
                      <a:pt x="4385954" y="25666"/>
                      <a:pt x="4742119" y="0"/>
                    </a:cubicBezTo>
                    <a:cubicBezTo>
                      <a:pt x="5098284" y="-25666"/>
                      <a:pt x="5090953" y="38559"/>
                      <a:pt x="5253524" y="0"/>
                    </a:cubicBezTo>
                    <a:cubicBezTo>
                      <a:pt x="5416096" y="-38559"/>
                      <a:pt x="5524000" y="51688"/>
                      <a:pt x="5764929" y="0"/>
                    </a:cubicBezTo>
                    <a:cubicBezTo>
                      <a:pt x="6005858" y="-51688"/>
                      <a:pt x="6095369" y="28951"/>
                      <a:pt x="6415808" y="0"/>
                    </a:cubicBezTo>
                    <a:cubicBezTo>
                      <a:pt x="6736247" y="-28951"/>
                      <a:pt x="6740432" y="17319"/>
                      <a:pt x="6973704" y="0"/>
                    </a:cubicBezTo>
                    <a:cubicBezTo>
                      <a:pt x="6994266" y="130910"/>
                      <a:pt x="6932092" y="266954"/>
                      <a:pt x="6973704" y="484385"/>
                    </a:cubicBezTo>
                    <a:cubicBezTo>
                      <a:pt x="7015316" y="701816"/>
                      <a:pt x="6947938" y="804055"/>
                      <a:pt x="6973704" y="988540"/>
                    </a:cubicBezTo>
                    <a:cubicBezTo>
                      <a:pt x="6732317" y="1037959"/>
                      <a:pt x="6497798" y="978252"/>
                      <a:pt x="6322825" y="988540"/>
                    </a:cubicBezTo>
                    <a:cubicBezTo>
                      <a:pt x="6147852" y="998828"/>
                      <a:pt x="6044367" y="979067"/>
                      <a:pt x="5950894" y="988540"/>
                    </a:cubicBezTo>
                    <a:cubicBezTo>
                      <a:pt x="5857421" y="998013"/>
                      <a:pt x="5688640" y="939052"/>
                      <a:pt x="5509226" y="988540"/>
                    </a:cubicBezTo>
                    <a:cubicBezTo>
                      <a:pt x="5329812" y="1038028"/>
                      <a:pt x="5203429" y="955464"/>
                      <a:pt x="5067558" y="988540"/>
                    </a:cubicBezTo>
                    <a:cubicBezTo>
                      <a:pt x="4931687" y="1021616"/>
                      <a:pt x="4771801" y="987850"/>
                      <a:pt x="4556153" y="988540"/>
                    </a:cubicBezTo>
                    <a:cubicBezTo>
                      <a:pt x="4340506" y="989230"/>
                      <a:pt x="4238340" y="987995"/>
                      <a:pt x="4114485" y="988540"/>
                    </a:cubicBezTo>
                    <a:cubicBezTo>
                      <a:pt x="3990630" y="989085"/>
                      <a:pt x="3740507" y="914002"/>
                      <a:pt x="3463606" y="988540"/>
                    </a:cubicBezTo>
                    <a:cubicBezTo>
                      <a:pt x="3186705" y="1063078"/>
                      <a:pt x="3253215" y="959024"/>
                      <a:pt x="3091675" y="988540"/>
                    </a:cubicBezTo>
                    <a:cubicBezTo>
                      <a:pt x="2930135" y="1018056"/>
                      <a:pt x="2856473" y="976062"/>
                      <a:pt x="2650008" y="988540"/>
                    </a:cubicBezTo>
                    <a:cubicBezTo>
                      <a:pt x="2443543" y="1001018"/>
                      <a:pt x="2364707" y="981687"/>
                      <a:pt x="2208340" y="988540"/>
                    </a:cubicBezTo>
                    <a:cubicBezTo>
                      <a:pt x="2051973" y="995393"/>
                      <a:pt x="1919929" y="939974"/>
                      <a:pt x="1696935" y="988540"/>
                    </a:cubicBezTo>
                    <a:cubicBezTo>
                      <a:pt x="1473941" y="1037106"/>
                      <a:pt x="1298637" y="975289"/>
                      <a:pt x="1046056" y="988540"/>
                    </a:cubicBezTo>
                    <a:cubicBezTo>
                      <a:pt x="793475" y="1001791"/>
                      <a:pt x="380716" y="988379"/>
                      <a:pt x="0" y="988540"/>
                    </a:cubicBezTo>
                    <a:cubicBezTo>
                      <a:pt x="-58304" y="778255"/>
                      <a:pt x="31544" y="700986"/>
                      <a:pt x="0" y="484385"/>
                    </a:cubicBezTo>
                    <a:cubicBezTo>
                      <a:pt x="-31544" y="267784"/>
                      <a:pt x="9685" y="180895"/>
                      <a:pt x="0" y="0"/>
                    </a:cubicBezTo>
                    <a:close/>
                  </a:path>
                  <a:path w="6973704" h="988540" stroke="0" extrusionOk="0">
                    <a:moveTo>
                      <a:pt x="0" y="0"/>
                    </a:moveTo>
                    <a:cubicBezTo>
                      <a:pt x="160462" y="-46787"/>
                      <a:pt x="309060" y="31621"/>
                      <a:pt x="581142" y="0"/>
                    </a:cubicBezTo>
                    <a:cubicBezTo>
                      <a:pt x="853224" y="-31621"/>
                      <a:pt x="1131433" y="4399"/>
                      <a:pt x="1301758" y="0"/>
                    </a:cubicBezTo>
                    <a:cubicBezTo>
                      <a:pt x="1472083" y="-4399"/>
                      <a:pt x="1592741" y="35174"/>
                      <a:pt x="1673689" y="0"/>
                    </a:cubicBezTo>
                    <a:cubicBezTo>
                      <a:pt x="1754637" y="-35174"/>
                      <a:pt x="2015912" y="24261"/>
                      <a:pt x="2115357" y="0"/>
                    </a:cubicBezTo>
                    <a:cubicBezTo>
                      <a:pt x="2214802" y="-24261"/>
                      <a:pt x="2340808" y="39092"/>
                      <a:pt x="2487288" y="0"/>
                    </a:cubicBezTo>
                    <a:cubicBezTo>
                      <a:pt x="2633768" y="-39092"/>
                      <a:pt x="3012226" y="68853"/>
                      <a:pt x="3207904" y="0"/>
                    </a:cubicBezTo>
                    <a:cubicBezTo>
                      <a:pt x="3403582" y="-68853"/>
                      <a:pt x="3557572" y="54361"/>
                      <a:pt x="3789046" y="0"/>
                    </a:cubicBezTo>
                    <a:cubicBezTo>
                      <a:pt x="4020520" y="-54361"/>
                      <a:pt x="4158429" y="61253"/>
                      <a:pt x="4300451" y="0"/>
                    </a:cubicBezTo>
                    <a:cubicBezTo>
                      <a:pt x="4442473" y="-61253"/>
                      <a:pt x="4629520" y="1629"/>
                      <a:pt x="4881593" y="0"/>
                    </a:cubicBezTo>
                    <a:cubicBezTo>
                      <a:pt x="5133666" y="-1629"/>
                      <a:pt x="5135150" y="4761"/>
                      <a:pt x="5253524" y="0"/>
                    </a:cubicBezTo>
                    <a:cubicBezTo>
                      <a:pt x="5371898" y="-4761"/>
                      <a:pt x="5518102" y="24188"/>
                      <a:pt x="5695192" y="0"/>
                    </a:cubicBezTo>
                    <a:cubicBezTo>
                      <a:pt x="5872282" y="-24188"/>
                      <a:pt x="6192521" y="44288"/>
                      <a:pt x="6346071" y="0"/>
                    </a:cubicBezTo>
                    <a:cubicBezTo>
                      <a:pt x="6499621" y="-44288"/>
                      <a:pt x="6826568" y="58058"/>
                      <a:pt x="6973704" y="0"/>
                    </a:cubicBezTo>
                    <a:cubicBezTo>
                      <a:pt x="6975577" y="230844"/>
                      <a:pt x="6963413" y="293484"/>
                      <a:pt x="6973704" y="494270"/>
                    </a:cubicBezTo>
                    <a:cubicBezTo>
                      <a:pt x="6983995" y="695056"/>
                      <a:pt x="6968547" y="758638"/>
                      <a:pt x="6973704" y="988540"/>
                    </a:cubicBezTo>
                    <a:cubicBezTo>
                      <a:pt x="6815664" y="1022417"/>
                      <a:pt x="6716654" y="953415"/>
                      <a:pt x="6532036" y="988540"/>
                    </a:cubicBezTo>
                    <a:cubicBezTo>
                      <a:pt x="6347418" y="1023665"/>
                      <a:pt x="6236579" y="955001"/>
                      <a:pt x="6160105" y="988540"/>
                    </a:cubicBezTo>
                    <a:cubicBezTo>
                      <a:pt x="6083631" y="1022079"/>
                      <a:pt x="5691621" y="963118"/>
                      <a:pt x="5509226" y="988540"/>
                    </a:cubicBezTo>
                    <a:cubicBezTo>
                      <a:pt x="5326831" y="1013962"/>
                      <a:pt x="5259153" y="943080"/>
                      <a:pt x="5067558" y="988540"/>
                    </a:cubicBezTo>
                    <a:cubicBezTo>
                      <a:pt x="4875963" y="1034000"/>
                      <a:pt x="4758454" y="979339"/>
                      <a:pt x="4486416" y="988540"/>
                    </a:cubicBezTo>
                    <a:cubicBezTo>
                      <a:pt x="4214378" y="997741"/>
                      <a:pt x="4243701" y="946478"/>
                      <a:pt x="4044748" y="988540"/>
                    </a:cubicBezTo>
                    <a:cubicBezTo>
                      <a:pt x="3845795" y="1030602"/>
                      <a:pt x="3643037" y="965630"/>
                      <a:pt x="3324132" y="988540"/>
                    </a:cubicBezTo>
                    <a:cubicBezTo>
                      <a:pt x="3005227" y="1011450"/>
                      <a:pt x="2826708" y="958630"/>
                      <a:pt x="2603516" y="988540"/>
                    </a:cubicBezTo>
                    <a:cubicBezTo>
                      <a:pt x="2380324" y="1018450"/>
                      <a:pt x="2388576" y="964633"/>
                      <a:pt x="2231585" y="988540"/>
                    </a:cubicBezTo>
                    <a:cubicBezTo>
                      <a:pt x="2074594" y="1012447"/>
                      <a:pt x="1731276" y="927336"/>
                      <a:pt x="1580706" y="988540"/>
                    </a:cubicBezTo>
                    <a:cubicBezTo>
                      <a:pt x="1430136" y="1049744"/>
                      <a:pt x="1081719" y="935003"/>
                      <a:pt x="860090" y="988540"/>
                    </a:cubicBezTo>
                    <a:cubicBezTo>
                      <a:pt x="638461" y="1042077"/>
                      <a:pt x="386825" y="923998"/>
                      <a:pt x="0" y="988540"/>
                    </a:cubicBezTo>
                    <a:cubicBezTo>
                      <a:pt x="-406" y="793656"/>
                      <a:pt x="18692" y="630997"/>
                      <a:pt x="0" y="484385"/>
                    </a:cubicBezTo>
                    <a:cubicBezTo>
                      <a:pt x="-18692" y="337774"/>
                      <a:pt x="50617" y="227831"/>
                      <a:pt x="0" y="0"/>
                    </a:cubicBezTo>
                    <a:close/>
                  </a:path>
                </a:pathLst>
              </a:custGeom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⟵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4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[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𝛾</m:t>
                              </m:r>
                              <m:sSubSup>
                                <m:sSubSupPr>
                                  <m:ctrlPr>
                                    <a:rPr lang="pt-BR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−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B1C74409-383D-4D49-BCD1-D3F266D9DB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5651" y="4421660"/>
                <a:ext cx="6973704" cy="98854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custGeom>
                        <a:avLst/>
                        <a:gdLst>
                          <a:gd name="connsiteX0" fmla="*/ 0 w 6973704"/>
                          <a:gd name="connsiteY0" fmla="*/ 0 h 988540"/>
                          <a:gd name="connsiteX1" fmla="*/ 650879 w 6973704"/>
                          <a:gd name="connsiteY1" fmla="*/ 0 h 988540"/>
                          <a:gd name="connsiteX2" fmla="*/ 1022810 w 6973704"/>
                          <a:gd name="connsiteY2" fmla="*/ 0 h 988540"/>
                          <a:gd name="connsiteX3" fmla="*/ 1603952 w 6973704"/>
                          <a:gd name="connsiteY3" fmla="*/ 0 h 988540"/>
                          <a:gd name="connsiteX4" fmla="*/ 2254831 w 6973704"/>
                          <a:gd name="connsiteY4" fmla="*/ 0 h 988540"/>
                          <a:gd name="connsiteX5" fmla="*/ 2626762 w 6973704"/>
                          <a:gd name="connsiteY5" fmla="*/ 0 h 988540"/>
                          <a:gd name="connsiteX6" fmla="*/ 3138167 w 6973704"/>
                          <a:gd name="connsiteY6" fmla="*/ 0 h 988540"/>
                          <a:gd name="connsiteX7" fmla="*/ 3649572 w 6973704"/>
                          <a:gd name="connsiteY7" fmla="*/ 0 h 988540"/>
                          <a:gd name="connsiteX8" fmla="*/ 4021503 w 6973704"/>
                          <a:gd name="connsiteY8" fmla="*/ 0 h 988540"/>
                          <a:gd name="connsiteX9" fmla="*/ 4742119 w 6973704"/>
                          <a:gd name="connsiteY9" fmla="*/ 0 h 988540"/>
                          <a:gd name="connsiteX10" fmla="*/ 5253524 w 6973704"/>
                          <a:gd name="connsiteY10" fmla="*/ 0 h 988540"/>
                          <a:gd name="connsiteX11" fmla="*/ 5764929 w 6973704"/>
                          <a:gd name="connsiteY11" fmla="*/ 0 h 988540"/>
                          <a:gd name="connsiteX12" fmla="*/ 6415808 w 6973704"/>
                          <a:gd name="connsiteY12" fmla="*/ 0 h 988540"/>
                          <a:gd name="connsiteX13" fmla="*/ 6973704 w 6973704"/>
                          <a:gd name="connsiteY13" fmla="*/ 0 h 988540"/>
                          <a:gd name="connsiteX14" fmla="*/ 6973704 w 6973704"/>
                          <a:gd name="connsiteY14" fmla="*/ 484385 h 988540"/>
                          <a:gd name="connsiteX15" fmla="*/ 6973704 w 6973704"/>
                          <a:gd name="connsiteY15" fmla="*/ 988540 h 988540"/>
                          <a:gd name="connsiteX16" fmla="*/ 6322825 w 6973704"/>
                          <a:gd name="connsiteY16" fmla="*/ 988540 h 988540"/>
                          <a:gd name="connsiteX17" fmla="*/ 5950894 w 6973704"/>
                          <a:gd name="connsiteY17" fmla="*/ 988540 h 988540"/>
                          <a:gd name="connsiteX18" fmla="*/ 5509226 w 6973704"/>
                          <a:gd name="connsiteY18" fmla="*/ 988540 h 988540"/>
                          <a:gd name="connsiteX19" fmla="*/ 5067558 w 6973704"/>
                          <a:gd name="connsiteY19" fmla="*/ 988540 h 988540"/>
                          <a:gd name="connsiteX20" fmla="*/ 4556153 w 6973704"/>
                          <a:gd name="connsiteY20" fmla="*/ 988540 h 988540"/>
                          <a:gd name="connsiteX21" fmla="*/ 4114485 w 6973704"/>
                          <a:gd name="connsiteY21" fmla="*/ 988540 h 988540"/>
                          <a:gd name="connsiteX22" fmla="*/ 3463606 w 6973704"/>
                          <a:gd name="connsiteY22" fmla="*/ 988540 h 988540"/>
                          <a:gd name="connsiteX23" fmla="*/ 3091675 w 6973704"/>
                          <a:gd name="connsiteY23" fmla="*/ 988540 h 988540"/>
                          <a:gd name="connsiteX24" fmla="*/ 2650008 w 6973704"/>
                          <a:gd name="connsiteY24" fmla="*/ 988540 h 988540"/>
                          <a:gd name="connsiteX25" fmla="*/ 2208340 w 6973704"/>
                          <a:gd name="connsiteY25" fmla="*/ 988540 h 988540"/>
                          <a:gd name="connsiteX26" fmla="*/ 1696935 w 6973704"/>
                          <a:gd name="connsiteY26" fmla="*/ 988540 h 988540"/>
                          <a:gd name="connsiteX27" fmla="*/ 1046056 w 6973704"/>
                          <a:gd name="connsiteY27" fmla="*/ 988540 h 988540"/>
                          <a:gd name="connsiteX28" fmla="*/ 0 w 6973704"/>
                          <a:gd name="connsiteY28" fmla="*/ 988540 h 988540"/>
                          <a:gd name="connsiteX29" fmla="*/ 0 w 6973704"/>
                          <a:gd name="connsiteY29" fmla="*/ 484385 h 988540"/>
                          <a:gd name="connsiteX30" fmla="*/ 0 w 6973704"/>
                          <a:gd name="connsiteY30" fmla="*/ 0 h 988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</a:cxnLst>
                        <a:rect l="l" t="t" r="r" b="b"/>
                        <a:pathLst>
                          <a:path w="6973704" h="988540" fill="none" extrusionOk="0">
                            <a:moveTo>
                              <a:pt x="0" y="0"/>
                            </a:moveTo>
                            <a:cubicBezTo>
                              <a:pt x="177386" y="-2559"/>
                              <a:pt x="437146" y="8315"/>
                              <a:pt x="650879" y="0"/>
                            </a:cubicBezTo>
                            <a:cubicBezTo>
                              <a:pt x="864612" y="-8315"/>
                              <a:pt x="945598" y="4553"/>
                              <a:pt x="1022810" y="0"/>
                            </a:cubicBezTo>
                            <a:cubicBezTo>
                              <a:pt x="1100022" y="-4553"/>
                              <a:pt x="1351296" y="53847"/>
                              <a:pt x="1603952" y="0"/>
                            </a:cubicBezTo>
                            <a:cubicBezTo>
                              <a:pt x="1856608" y="-53847"/>
                              <a:pt x="2051031" y="27358"/>
                              <a:pt x="2254831" y="0"/>
                            </a:cubicBezTo>
                            <a:cubicBezTo>
                              <a:pt x="2458631" y="-27358"/>
                              <a:pt x="2488355" y="14433"/>
                              <a:pt x="2626762" y="0"/>
                            </a:cubicBezTo>
                            <a:cubicBezTo>
                              <a:pt x="2765169" y="-14433"/>
                              <a:pt x="2926047" y="40413"/>
                              <a:pt x="3138167" y="0"/>
                            </a:cubicBezTo>
                            <a:cubicBezTo>
                              <a:pt x="3350287" y="-40413"/>
                              <a:pt x="3492659" y="25237"/>
                              <a:pt x="3649572" y="0"/>
                            </a:cubicBezTo>
                            <a:cubicBezTo>
                              <a:pt x="3806486" y="-25237"/>
                              <a:pt x="3938729" y="4484"/>
                              <a:pt x="4021503" y="0"/>
                            </a:cubicBezTo>
                            <a:cubicBezTo>
                              <a:pt x="4104277" y="-4484"/>
                              <a:pt x="4385954" y="25666"/>
                              <a:pt x="4742119" y="0"/>
                            </a:cubicBezTo>
                            <a:cubicBezTo>
                              <a:pt x="5098284" y="-25666"/>
                              <a:pt x="5090953" y="38559"/>
                              <a:pt x="5253524" y="0"/>
                            </a:cubicBezTo>
                            <a:cubicBezTo>
                              <a:pt x="5416096" y="-38559"/>
                              <a:pt x="5524000" y="51688"/>
                              <a:pt x="5764929" y="0"/>
                            </a:cubicBezTo>
                            <a:cubicBezTo>
                              <a:pt x="6005858" y="-51688"/>
                              <a:pt x="6095369" y="28951"/>
                              <a:pt x="6415808" y="0"/>
                            </a:cubicBezTo>
                            <a:cubicBezTo>
                              <a:pt x="6736247" y="-28951"/>
                              <a:pt x="6740432" y="17319"/>
                              <a:pt x="6973704" y="0"/>
                            </a:cubicBezTo>
                            <a:cubicBezTo>
                              <a:pt x="6994266" y="130910"/>
                              <a:pt x="6932092" y="266954"/>
                              <a:pt x="6973704" y="484385"/>
                            </a:cubicBezTo>
                            <a:cubicBezTo>
                              <a:pt x="7015316" y="701816"/>
                              <a:pt x="6947938" y="804055"/>
                              <a:pt x="6973704" y="988540"/>
                            </a:cubicBezTo>
                            <a:cubicBezTo>
                              <a:pt x="6732317" y="1037959"/>
                              <a:pt x="6497798" y="978252"/>
                              <a:pt x="6322825" y="988540"/>
                            </a:cubicBezTo>
                            <a:cubicBezTo>
                              <a:pt x="6147852" y="998828"/>
                              <a:pt x="6044367" y="979067"/>
                              <a:pt x="5950894" y="988540"/>
                            </a:cubicBezTo>
                            <a:cubicBezTo>
                              <a:pt x="5857421" y="998013"/>
                              <a:pt x="5688640" y="939052"/>
                              <a:pt x="5509226" y="988540"/>
                            </a:cubicBezTo>
                            <a:cubicBezTo>
                              <a:pt x="5329812" y="1038028"/>
                              <a:pt x="5203429" y="955464"/>
                              <a:pt x="5067558" y="988540"/>
                            </a:cubicBezTo>
                            <a:cubicBezTo>
                              <a:pt x="4931687" y="1021616"/>
                              <a:pt x="4771801" y="987850"/>
                              <a:pt x="4556153" y="988540"/>
                            </a:cubicBezTo>
                            <a:cubicBezTo>
                              <a:pt x="4340506" y="989230"/>
                              <a:pt x="4238340" y="987995"/>
                              <a:pt x="4114485" y="988540"/>
                            </a:cubicBezTo>
                            <a:cubicBezTo>
                              <a:pt x="3990630" y="989085"/>
                              <a:pt x="3740507" y="914002"/>
                              <a:pt x="3463606" y="988540"/>
                            </a:cubicBezTo>
                            <a:cubicBezTo>
                              <a:pt x="3186705" y="1063078"/>
                              <a:pt x="3253215" y="959024"/>
                              <a:pt x="3091675" y="988540"/>
                            </a:cubicBezTo>
                            <a:cubicBezTo>
                              <a:pt x="2930135" y="1018056"/>
                              <a:pt x="2856473" y="976062"/>
                              <a:pt x="2650008" y="988540"/>
                            </a:cubicBezTo>
                            <a:cubicBezTo>
                              <a:pt x="2443543" y="1001018"/>
                              <a:pt x="2364707" y="981687"/>
                              <a:pt x="2208340" y="988540"/>
                            </a:cubicBezTo>
                            <a:cubicBezTo>
                              <a:pt x="2051973" y="995393"/>
                              <a:pt x="1919929" y="939974"/>
                              <a:pt x="1696935" y="988540"/>
                            </a:cubicBezTo>
                            <a:cubicBezTo>
                              <a:pt x="1473941" y="1037106"/>
                              <a:pt x="1298637" y="975289"/>
                              <a:pt x="1046056" y="988540"/>
                            </a:cubicBezTo>
                            <a:cubicBezTo>
                              <a:pt x="793475" y="1001791"/>
                              <a:pt x="380716" y="988379"/>
                              <a:pt x="0" y="988540"/>
                            </a:cubicBezTo>
                            <a:cubicBezTo>
                              <a:pt x="-58304" y="778255"/>
                              <a:pt x="31544" y="700986"/>
                              <a:pt x="0" y="484385"/>
                            </a:cubicBezTo>
                            <a:cubicBezTo>
                              <a:pt x="-31544" y="267784"/>
                              <a:pt x="9685" y="180895"/>
                              <a:pt x="0" y="0"/>
                            </a:cubicBezTo>
                            <a:close/>
                          </a:path>
                          <a:path w="6973704" h="988540" stroke="0" extrusionOk="0">
                            <a:moveTo>
                              <a:pt x="0" y="0"/>
                            </a:moveTo>
                            <a:cubicBezTo>
                              <a:pt x="160462" y="-46787"/>
                              <a:pt x="309060" y="31621"/>
                              <a:pt x="581142" y="0"/>
                            </a:cubicBezTo>
                            <a:cubicBezTo>
                              <a:pt x="853224" y="-31621"/>
                              <a:pt x="1131433" y="4399"/>
                              <a:pt x="1301758" y="0"/>
                            </a:cubicBezTo>
                            <a:cubicBezTo>
                              <a:pt x="1472083" y="-4399"/>
                              <a:pt x="1592741" y="35174"/>
                              <a:pt x="1673689" y="0"/>
                            </a:cubicBezTo>
                            <a:cubicBezTo>
                              <a:pt x="1754637" y="-35174"/>
                              <a:pt x="2015912" y="24261"/>
                              <a:pt x="2115357" y="0"/>
                            </a:cubicBezTo>
                            <a:cubicBezTo>
                              <a:pt x="2214802" y="-24261"/>
                              <a:pt x="2340808" y="39092"/>
                              <a:pt x="2487288" y="0"/>
                            </a:cubicBezTo>
                            <a:cubicBezTo>
                              <a:pt x="2633768" y="-39092"/>
                              <a:pt x="3012226" y="68853"/>
                              <a:pt x="3207904" y="0"/>
                            </a:cubicBezTo>
                            <a:cubicBezTo>
                              <a:pt x="3403582" y="-68853"/>
                              <a:pt x="3557572" y="54361"/>
                              <a:pt x="3789046" y="0"/>
                            </a:cubicBezTo>
                            <a:cubicBezTo>
                              <a:pt x="4020520" y="-54361"/>
                              <a:pt x="4158429" y="61253"/>
                              <a:pt x="4300451" y="0"/>
                            </a:cubicBezTo>
                            <a:cubicBezTo>
                              <a:pt x="4442473" y="-61253"/>
                              <a:pt x="4629520" y="1629"/>
                              <a:pt x="4881593" y="0"/>
                            </a:cubicBezTo>
                            <a:cubicBezTo>
                              <a:pt x="5133666" y="-1629"/>
                              <a:pt x="5135150" y="4761"/>
                              <a:pt x="5253524" y="0"/>
                            </a:cubicBezTo>
                            <a:cubicBezTo>
                              <a:pt x="5371898" y="-4761"/>
                              <a:pt x="5518102" y="24188"/>
                              <a:pt x="5695192" y="0"/>
                            </a:cubicBezTo>
                            <a:cubicBezTo>
                              <a:pt x="5872282" y="-24188"/>
                              <a:pt x="6192521" y="44288"/>
                              <a:pt x="6346071" y="0"/>
                            </a:cubicBezTo>
                            <a:cubicBezTo>
                              <a:pt x="6499621" y="-44288"/>
                              <a:pt x="6826568" y="58058"/>
                              <a:pt x="6973704" y="0"/>
                            </a:cubicBezTo>
                            <a:cubicBezTo>
                              <a:pt x="6975577" y="230844"/>
                              <a:pt x="6963413" y="293484"/>
                              <a:pt x="6973704" y="494270"/>
                            </a:cubicBezTo>
                            <a:cubicBezTo>
                              <a:pt x="6983995" y="695056"/>
                              <a:pt x="6968547" y="758638"/>
                              <a:pt x="6973704" y="988540"/>
                            </a:cubicBezTo>
                            <a:cubicBezTo>
                              <a:pt x="6815664" y="1022417"/>
                              <a:pt x="6716654" y="953415"/>
                              <a:pt x="6532036" y="988540"/>
                            </a:cubicBezTo>
                            <a:cubicBezTo>
                              <a:pt x="6347418" y="1023665"/>
                              <a:pt x="6236579" y="955001"/>
                              <a:pt x="6160105" y="988540"/>
                            </a:cubicBezTo>
                            <a:cubicBezTo>
                              <a:pt x="6083631" y="1022079"/>
                              <a:pt x="5691621" y="963118"/>
                              <a:pt x="5509226" y="988540"/>
                            </a:cubicBezTo>
                            <a:cubicBezTo>
                              <a:pt x="5326831" y="1013962"/>
                              <a:pt x="5259153" y="943080"/>
                              <a:pt x="5067558" y="988540"/>
                            </a:cubicBezTo>
                            <a:cubicBezTo>
                              <a:pt x="4875963" y="1034000"/>
                              <a:pt x="4758454" y="979339"/>
                              <a:pt x="4486416" y="988540"/>
                            </a:cubicBezTo>
                            <a:cubicBezTo>
                              <a:pt x="4214378" y="997741"/>
                              <a:pt x="4243701" y="946478"/>
                              <a:pt x="4044748" y="988540"/>
                            </a:cubicBezTo>
                            <a:cubicBezTo>
                              <a:pt x="3845795" y="1030602"/>
                              <a:pt x="3643037" y="965630"/>
                              <a:pt x="3324132" y="988540"/>
                            </a:cubicBezTo>
                            <a:cubicBezTo>
                              <a:pt x="3005227" y="1011450"/>
                              <a:pt x="2826708" y="958630"/>
                              <a:pt x="2603516" y="988540"/>
                            </a:cubicBezTo>
                            <a:cubicBezTo>
                              <a:pt x="2380324" y="1018450"/>
                              <a:pt x="2388576" y="964633"/>
                              <a:pt x="2231585" y="988540"/>
                            </a:cubicBezTo>
                            <a:cubicBezTo>
                              <a:pt x="2074594" y="1012447"/>
                              <a:pt x="1731276" y="927336"/>
                              <a:pt x="1580706" y="988540"/>
                            </a:cubicBezTo>
                            <a:cubicBezTo>
                              <a:pt x="1430136" y="1049744"/>
                              <a:pt x="1081719" y="935003"/>
                              <a:pt x="860090" y="988540"/>
                            </a:cubicBezTo>
                            <a:cubicBezTo>
                              <a:pt x="638461" y="1042077"/>
                              <a:pt x="386825" y="923998"/>
                              <a:pt x="0" y="988540"/>
                            </a:cubicBezTo>
                            <a:cubicBezTo>
                              <a:pt x="-406" y="793656"/>
                              <a:pt x="18692" y="630997"/>
                              <a:pt x="0" y="484385"/>
                            </a:cubicBezTo>
                            <a:cubicBezTo>
                              <a:pt x="-18692" y="337774"/>
                              <a:pt x="50617" y="227831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71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30" grpId="0"/>
      <p:bldP spid="31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Iteration</a:t>
            </a: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582862" y="1448320"/>
            <a:ext cx="7018338" cy="459953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/>
                <a:cs typeface="Calibri"/>
              </a:rPr>
              <a:t>Problems with Value Iteration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>
                <a:latin typeface="Calibri"/>
                <a:cs typeface="Calibri"/>
              </a:rPr>
              <a:t>Value iteration repeats the Bellman updates:</a:t>
            </a:r>
          </a:p>
          <a:p>
            <a:endParaRPr lang="en-US" sz="2800" dirty="0">
              <a:latin typeface="Calibri"/>
              <a:cs typeface="Calibri"/>
            </a:endParaRPr>
          </a:p>
          <a:p>
            <a:endParaRPr lang="en-US" sz="2800" dirty="0">
              <a:latin typeface="Calibri"/>
              <a:cs typeface="Calibri"/>
            </a:endParaRPr>
          </a:p>
          <a:p>
            <a:endParaRPr lang="en-US" sz="2800" dirty="0">
              <a:latin typeface="Calibri"/>
              <a:cs typeface="Calibri"/>
            </a:endParaRPr>
          </a:p>
          <a:p>
            <a:r>
              <a:rPr lang="en-US" sz="2800" dirty="0">
                <a:latin typeface="Calibri"/>
                <a:cs typeface="Calibri"/>
              </a:rPr>
              <a:t>Problem 1: It’s slow – O(S</a:t>
            </a:r>
            <a:r>
              <a:rPr lang="en-US" sz="2800" baseline="30000" dirty="0">
                <a:latin typeface="Calibri"/>
                <a:cs typeface="Calibri"/>
              </a:rPr>
              <a:t>2</a:t>
            </a:r>
            <a:r>
              <a:rPr lang="en-US" sz="2800" dirty="0">
                <a:latin typeface="Calibri"/>
                <a:cs typeface="Calibri"/>
              </a:rPr>
              <a:t>A) per iteration</a:t>
            </a:r>
          </a:p>
          <a:p>
            <a:endParaRPr lang="en-US" sz="2800" dirty="0">
              <a:latin typeface="Calibri"/>
              <a:cs typeface="Calibri"/>
            </a:endParaRPr>
          </a:p>
          <a:p>
            <a:r>
              <a:rPr lang="en-US" sz="2800" dirty="0">
                <a:latin typeface="Calibri"/>
                <a:cs typeface="Calibri"/>
              </a:rPr>
              <a:t>Problem 2: The “max” at each state rarely changes</a:t>
            </a:r>
          </a:p>
          <a:p>
            <a:endParaRPr lang="en-US" sz="2800" dirty="0">
              <a:latin typeface="Calibri"/>
              <a:cs typeface="Calibri"/>
            </a:endParaRPr>
          </a:p>
          <a:p>
            <a:r>
              <a:rPr lang="en-US" sz="2800" dirty="0">
                <a:latin typeface="Calibri"/>
                <a:cs typeface="Calibri"/>
              </a:rPr>
              <a:t>Problem 3: The policy often converges long before the values</a:t>
            </a:r>
          </a:p>
          <a:p>
            <a:pPr lvl="1"/>
            <a:endParaRPr lang="en-US" sz="2400" dirty="0">
              <a:latin typeface="Calibri"/>
              <a:cs typeface="Calibri"/>
            </a:endParaRPr>
          </a:p>
          <a:p>
            <a:endParaRPr lang="en-US" sz="2400" dirty="0">
              <a:latin typeface="Calibri"/>
              <a:cs typeface="Calibri"/>
            </a:endParaRP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8534400" y="1447800"/>
            <a:ext cx="3048000" cy="2754586"/>
            <a:chOff x="2400" y="1401"/>
            <a:chExt cx="1392" cy="1258"/>
          </a:xfrm>
        </p:grpSpPr>
        <p:sp>
          <p:nvSpPr>
            <p:cNvPr id="7" name="AutoShape 5"/>
            <p:cNvSpPr>
              <a:spLocks noChangeArrowheads="1"/>
            </p:cNvSpPr>
            <p:nvPr/>
          </p:nvSpPr>
          <p:spPr bwMode="auto">
            <a:xfrm>
              <a:off x="3070" y="1488"/>
              <a:ext cx="155" cy="124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/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8" name="Group 6"/>
            <p:cNvGrpSpPr>
              <a:grpSpLocks/>
            </p:cNvGrpSpPr>
            <p:nvPr/>
          </p:nvGrpSpPr>
          <p:grpSpPr bwMode="auto">
            <a:xfrm>
              <a:off x="2529" y="1617"/>
              <a:ext cx="1263" cy="361"/>
              <a:chOff x="1584" y="1680"/>
              <a:chExt cx="2352" cy="336"/>
            </a:xfrm>
          </p:grpSpPr>
          <p:sp>
            <p:nvSpPr>
              <p:cNvPr id="21" name="Line 7"/>
              <p:cNvSpPr>
                <a:spLocks noChangeShapeType="1"/>
              </p:cNvSpPr>
              <p:nvPr/>
            </p:nvSpPr>
            <p:spPr bwMode="auto">
              <a:xfrm flipH="1">
                <a:off x="1584" y="1680"/>
                <a:ext cx="1152" cy="336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2" name="Line 8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1200" cy="288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3" name="Line 9"/>
              <p:cNvSpPr>
                <a:spLocks noChangeShapeType="1"/>
              </p:cNvSpPr>
              <p:nvPr/>
            </p:nvSpPr>
            <p:spPr bwMode="auto">
              <a:xfrm flipH="1">
                <a:off x="2304" y="1680"/>
                <a:ext cx="432" cy="336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4" name="Line 10"/>
              <p:cNvSpPr>
                <a:spLocks noChangeShapeType="1"/>
              </p:cNvSpPr>
              <p:nvPr/>
            </p:nvSpPr>
            <p:spPr bwMode="auto">
              <a:xfrm>
                <a:off x="2736" y="1680"/>
                <a:ext cx="432" cy="288"/>
              </a:xfrm>
              <a:prstGeom prst="line">
                <a:avLst/>
              </a:prstGeom>
              <a:noFill/>
              <a:ln w="28575">
                <a:solidFill>
                  <a:srgbClr val="C00000"/>
                </a:solidFill>
                <a:prstDash val="solid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9" name="Oval 11"/>
            <p:cNvSpPr>
              <a:spLocks noChangeArrowheads="1"/>
            </p:cNvSpPr>
            <p:nvPr/>
          </p:nvSpPr>
          <p:spPr bwMode="auto">
            <a:xfrm>
              <a:off x="2864" y="1978"/>
              <a:ext cx="129" cy="129"/>
            </a:xfrm>
            <a:prstGeom prst="ellipse">
              <a:avLst/>
            </a:prstGeom>
            <a:solidFill>
              <a:srgbClr val="008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en-US" sz="2400">
                <a:latin typeface="Calibri"/>
                <a:cs typeface="Calibri"/>
              </a:endParaRPr>
            </a:p>
          </p:txBody>
        </p:sp>
        <p:grpSp>
          <p:nvGrpSpPr>
            <p:cNvPr id="10" name="Group 12"/>
            <p:cNvGrpSpPr>
              <a:grpSpLocks/>
            </p:cNvGrpSpPr>
            <p:nvPr/>
          </p:nvGrpSpPr>
          <p:grpSpPr bwMode="auto">
            <a:xfrm>
              <a:off x="2400" y="2107"/>
              <a:ext cx="1057" cy="386"/>
              <a:chOff x="1536" y="2400"/>
              <a:chExt cx="1584" cy="624"/>
            </a:xfrm>
          </p:grpSpPr>
          <p:sp>
            <p:nvSpPr>
              <p:cNvPr id="17" name="Line 13"/>
              <p:cNvSpPr>
                <a:spLocks noChangeShapeType="1"/>
              </p:cNvSpPr>
              <p:nvPr/>
            </p:nvSpPr>
            <p:spPr bwMode="auto">
              <a:xfrm flipH="1">
                <a:off x="1536" y="2400"/>
                <a:ext cx="776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18" name="Line 14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808" cy="624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19" name="Line 15"/>
              <p:cNvSpPr>
                <a:spLocks noChangeShapeType="1"/>
              </p:cNvSpPr>
              <p:nvPr/>
            </p:nvSpPr>
            <p:spPr bwMode="auto">
              <a:xfrm flipH="1">
                <a:off x="2021" y="2400"/>
                <a:ext cx="291" cy="624"/>
              </a:xfrm>
              <a:prstGeom prst="line">
                <a:avLst/>
              </a:prstGeom>
              <a:noFill/>
              <a:ln w="9525">
                <a:solidFill>
                  <a:schemeClr val="bg1"/>
                </a:solidFill>
                <a:prstDash val="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  <p:sp>
            <p:nvSpPr>
              <p:cNvPr id="20" name="Line 16"/>
              <p:cNvSpPr>
                <a:spLocks noChangeShapeType="1"/>
              </p:cNvSpPr>
              <p:nvPr/>
            </p:nvSpPr>
            <p:spPr bwMode="auto">
              <a:xfrm>
                <a:off x="2312" y="2400"/>
                <a:ext cx="280" cy="624"/>
              </a:xfrm>
              <a:prstGeom prst="line">
                <a:avLst/>
              </a:prstGeom>
              <a:noFill/>
              <a:ln w="28575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en-US" sz="2400">
                  <a:latin typeface="Calibri"/>
                  <a:cs typeface="Calibri"/>
                </a:endParaRPr>
              </a:p>
            </p:txBody>
          </p:sp>
        </p:grpSp>
        <p:sp>
          <p:nvSpPr>
            <p:cNvPr id="11" name="Text Box 17"/>
            <p:cNvSpPr txBox="1">
              <a:spLocks noChangeArrowheads="1"/>
            </p:cNvSpPr>
            <p:nvPr/>
          </p:nvSpPr>
          <p:spPr bwMode="auto">
            <a:xfrm>
              <a:off x="3061" y="1680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C00000"/>
                  </a:solidFill>
                  <a:latin typeface="Calibri"/>
                  <a:cs typeface="Calibri"/>
                </a:rPr>
                <a:t>a</a:t>
              </a:r>
            </a:p>
          </p:txBody>
        </p:sp>
        <p:sp>
          <p:nvSpPr>
            <p:cNvPr id="12" name="Text Box 18"/>
            <p:cNvSpPr txBox="1">
              <a:spLocks noChangeArrowheads="1"/>
            </p:cNvSpPr>
            <p:nvPr/>
          </p:nvSpPr>
          <p:spPr bwMode="auto">
            <a:xfrm>
              <a:off x="3216" y="1401"/>
              <a:ext cx="12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</a:p>
          </p:txBody>
        </p:sp>
        <p:sp>
          <p:nvSpPr>
            <p:cNvPr id="13" name="Text Box 19"/>
            <p:cNvSpPr txBox="1">
              <a:spLocks noChangeArrowheads="1"/>
            </p:cNvSpPr>
            <p:nvPr/>
          </p:nvSpPr>
          <p:spPr bwMode="auto">
            <a:xfrm>
              <a:off x="3024" y="1920"/>
              <a:ext cx="559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>
                  <a:solidFill>
                    <a:srgbClr val="008000"/>
                  </a:solidFill>
                  <a:latin typeface="Calibri"/>
                  <a:cs typeface="Calibri"/>
                </a:rPr>
                <a:t>s, a</a:t>
              </a:r>
            </a:p>
          </p:txBody>
        </p:sp>
        <p:sp>
          <p:nvSpPr>
            <p:cNvPr id="14" name="Text Box 20"/>
            <p:cNvSpPr txBox="1">
              <a:spLocks noChangeArrowheads="1"/>
            </p:cNvSpPr>
            <p:nvPr/>
          </p:nvSpPr>
          <p:spPr bwMode="auto">
            <a:xfrm>
              <a:off x="2609" y="2261"/>
              <a:ext cx="504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sz="2400" dirty="0" err="1">
                  <a:latin typeface="Calibri"/>
                  <a:cs typeface="Calibri"/>
                </a:rPr>
                <a:t>s,a,s</a:t>
              </a:r>
              <a:r>
                <a:rPr lang="ja-JP" altLang="en-US" sz="2400">
                  <a:latin typeface="Calibri"/>
                  <a:cs typeface="Calibri"/>
                </a:rPr>
                <a:t>’</a:t>
              </a:r>
              <a:endParaRPr lang="en-US" sz="2400" dirty="0">
                <a:latin typeface="Calibri"/>
                <a:cs typeface="Calibri"/>
              </a:endParaRPr>
            </a:p>
          </p:txBody>
        </p:sp>
        <p:sp>
          <p:nvSpPr>
            <p:cNvPr id="15" name="AutoShape 21"/>
            <p:cNvSpPr>
              <a:spLocks noChangeArrowheads="1"/>
            </p:cNvSpPr>
            <p:nvPr/>
          </p:nvSpPr>
          <p:spPr bwMode="auto">
            <a:xfrm>
              <a:off x="3019" y="2499"/>
              <a:ext cx="154" cy="123"/>
            </a:xfrm>
            <a:prstGeom prst="triangle">
              <a:avLst>
                <a:gd name="adj" fmla="val 50000"/>
              </a:avLst>
            </a:prstGeom>
            <a:solidFill>
              <a:srgbClr val="0000FF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r" rtl="1"/>
              <a:endParaRPr lang="en-US" sz="2400">
                <a:latin typeface="Calibri"/>
                <a:cs typeface="Calibri"/>
              </a:endParaRPr>
            </a:p>
          </p:txBody>
        </p:sp>
        <p:sp>
          <p:nvSpPr>
            <p:cNvPr id="16" name="Text Box 22"/>
            <p:cNvSpPr txBox="1">
              <a:spLocks noChangeArrowheads="1"/>
            </p:cNvSpPr>
            <p:nvPr/>
          </p:nvSpPr>
          <p:spPr bwMode="auto">
            <a:xfrm>
              <a:off x="3096" y="2448"/>
              <a:ext cx="331" cy="2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r" rtl="1">
                <a:spcBef>
                  <a:spcPct val="50000"/>
                </a:spcBef>
              </a:pPr>
              <a:r>
                <a:rPr lang="en-US" sz="2400" dirty="0">
                  <a:solidFill>
                    <a:srgbClr val="0000FF"/>
                  </a:solidFill>
                  <a:latin typeface="Calibri"/>
                  <a:cs typeface="Calibri"/>
                </a:rPr>
                <a:t>s</a:t>
              </a:r>
              <a:r>
                <a:rPr lang="ja-JP" altLang="en-US" sz="2400">
                  <a:solidFill>
                    <a:srgbClr val="0000FF"/>
                  </a:solidFill>
                  <a:latin typeface="Calibri"/>
                  <a:cs typeface="Calibri"/>
                </a:rPr>
                <a:t>’</a:t>
              </a:r>
              <a:endParaRPr lang="en-US" sz="2400" dirty="0">
                <a:solidFill>
                  <a:srgbClr val="0000FF"/>
                </a:solidFill>
                <a:latin typeface="Calibri"/>
                <a:cs typeface="Calibri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430755D-9A6D-4F4F-8997-A8E2864AC89F}"/>
                  </a:ext>
                </a:extLst>
              </p:cNvPr>
              <p:cNvSpPr/>
              <p:nvPr/>
            </p:nvSpPr>
            <p:spPr>
              <a:xfrm>
                <a:off x="976696" y="2216960"/>
                <a:ext cx="6973704" cy="988540"/>
              </a:xfrm>
              <a:custGeom>
                <a:avLst/>
                <a:gdLst>
                  <a:gd name="connsiteX0" fmla="*/ 0 w 6973704"/>
                  <a:gd name="connsiteY0" fmla="*/ 0 h 988540"/>
                  <a:gd name="connsiteX1" fmla="*/ 650879 w 6973704"/>
                  <a:gd name="connsiteY1" fmla="*/ 0 h 988540"/>
                  <a:gd name="connsiteX2" fmla="*/ 1022810 w 6973704"/>
                  <a:gd name="connsiteY2" fmla="*/ 0 h 988540"/>
                  <a:gd name="connsiteX3" fmla="*/ 1603952 w 6973704"/>
                  <a:gd name="connsiteY3" fmla="*/ 0 h 988540"/>
                  <a:gd name="connsiteX4" fmla="*/ 2254831 w 6973704"/>
                  <a:gd name="connsiteY4" fmla="*/ 0 h 988540"/>
                  <a:gd name="connsiteX5" fmla="*/ 2626762 w 6973704"/>
                  <a:gd name="connsiteY5" fmla="*/ 0 h 988540"/>
                  <a:gd name="connsiteX6" fmla="*/ 3138167 w 6973704"/>
                  <a:gd name="connsiteY6" fmla="*/ 0 h 988540"/>
                  <a:gd name="connsiteX7" fmla="*/ 3649572 w 6973704"/>
                  <a:gd name="connsiteY7" fmla="*/ 0 h 988540"/>
                  <a:gd name="connsiteX8" fmla="*/ 4021503 w 6973704"/>
                  <a:gd name="connsiteY8" fmla="*/ 0 h 988540"/>
                  <a:gd name="connsiteX9" fmla="*/ 4742119 w 6973704"/>
                  <a:gd name="connsiteY9" fmla="*/ 0 h 988540"/>
                  <a:gd name="connsiteX10" fmla="*/ 5253524 w 6973704"/>
                  <a:gd name="connsiteY10" fmla="*/ 0 h 988540"/>
                  <a:gd name="connsiteX11" fmla="*/ 5764929 w 6973704"/>
                  <a:gd name="connsiteY11" fmla="*/ 0 h 988540"/>
                  <a:gd name="connsiteX12" fmla="*/ 6415808 w 6973704"/>
                  <a:gd name="connsiteY12" fmla="*/ 0 h 988540"/>
                  <a:gd name="connsiteX13" fmla="*/ 6973704 w 6973704"/>
                  <a:gd name="connsiteY13" fmla="*/ 0 h 988540"/>
                  <a:gd name="connsiteX14" fmla="*/ 6973704 w 6973704"/>
                  <a:gd name="connsiteY14" fmla="*/ 484385 h 988540"/>
                  <a:gd name="connsiteX15" fmla="*/ 6973704 w 6973704"/>
                  <a:gd name="connsiteY15" fmla="*/ 988540 h 988540"/>
                  <a:gd name="connsiteX16" fmla="*/ 6322825 w 6973704"/>
                  <a:gd name="connsiteY16" fmla="*/ 988540 h 988540"/>
                  <a:gd name="connsiteX17" fmla="*/ 5950894 w 6973704"/>
                  <a:gd name="connsiteY17" fmla="*/ 988540 h 988540"/>
                  <a:gd name="connsiteX18" fmla="*/ 5509226 w 6973704"/>
                  <a:gd name="connsiteY18" fmla="*/ 988540 h 988540"/>
                  <a:gd name="connsiteX19" fmla="*/ 5067558 w 6973704"/>
                  <a:gd name="connsiteY19" fmla="*/ 988540 h 988540"/>
                  <a:gd name="connsiteX20" fmla="*/ 4556153 w 6973704"/>
                  <a:gd name="connsiteY20" fmla="*/ 988540 h 988540"/>
                  <a:gd name="connsiteX21" fmla="*/ 4114485 w 6973704"/>
                  <a:gd name="connsiteY21" fmla="*/ 988540 h 988540"/>
                  <a:gd name="connsiteX22" fmla="*/ 3463606 w 6973704"/>
                  <a:gd name="connsiteY22" fmla="*/ 988540 h 988540"/>
                  <a:gd name="connsiteX23" fmla="*/ 3091675 w 6973704"/>
                  <a:gd name="connsiteY23" fmla="*/ 988540 h 988540"/>
                  <a:gd name="connsiteX24" fmla="*/ 2650008 w 6973704"/>
                  <a:gd name="connsiteY24" fmla="*/ 988540 h 988540"/>
                  <a:gd name="connsiteX25" fmla="*/ 2208340 w 6973704"/>
                  <a:gd name="connsiteY25" fmla="*/ 988540 h 988540"/>
                  <a:gd name="connsiteX26" fmla="*/ 1696935 w 6973704"/>
                  <a:gd name="connsiteY26" fmla="*/ 988540 h 988540"/>
                  <a:gd name="connsiteX27" fmla="*/ 1046056 w 6973704"/>
                  <a:gd name="connsiteY27" fmla="*/ 988540 h 988540"/>
                  <a:gd name="connsiteX28" fmla="*/ 0 w 6973704"/>
                  <a:gd name="connsiteY28" fmla="*/ 988540 h 988540"/>
                  <a:gd name="connsiteX29" fmla="*/ 0 w 6973704"/>
                  <a:gd name="connsiteY29" fmla="*/ 484385 h 988540"/>
                  <a:gd name="connsiteX30" fmla="*/ 0 w 6973704"/>
                  <a:gd name="connsiteY30" fmla="*/ 0 h 988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6973704" h="988540" fill="none" extrusionOk="0">
                    <a:moveTo>
                      <a:pt x="0" y="0"/>
                    </a:moveTo>
                    <a:cubicBezTo>
                      <a:pt x="177386" y="-2559"/>
                      <a:pt x="437146" y="8315"/>
                      <a:pt x="650879" y="0"/>
                    </a:cubicBezTo>
                    <a:cubicBezTo>
                      <a:pt x="864612" y="-8315"/>
                      <a:pt x="945598" y="4553"/>
                      <a:pt x="1022810" y="0"/>
                    </a:cubicBezTo>
                    <a:cubicBezTo>
                      <a:pt x="1100022" y="-4553"/>
                      <a:pt x="1351296" y="53847"/>
                      <a:pt x="1603952" y="0"/>
                    </a:cubicBezTo>
                    <a:cubicBezTo>
                      <a:pt x="1856608" y="-53847"/>
                      <a:pt x="2051031" y="27358"/>
                      <a:pt x="2254831" y="0"/>
                    </a:cubicBezTo>
                    <a:cubicBezTo>
                      <a:pt x="2458631" y="-27358"/>
                      <a:pt x="2488355" y="14433"/>
                      <a:pt x="2626762" y="0"/>
                    </a:cubicBezTo>
                    <a:cubicBezTo>
                      <a:pt x="2765169" y="-14433"/>
                      <a:pt x="2926047" y="40413"/>
                      <a:pt x="3138167" y="0"/>
                    </a:cubicBezTo>
                    <a:cubicBezTo>
                      <a:pt x="3350287" y="-40413"/>
                      <a:pt x="3492659" y="25237"/>
                      <a:pt x="3649572" y="0"/>
                    </a:cubicBezTo>
                    <a:cubicBezTo>
                      <a:pt x="3806486" y="-25237"/>
                      <a:pt x="3938729" y="4484"/>
                      <a:pt x="4021503" y="0"/>
                    </a:cubicBezTo>
                    <a:cubicBezTo>
                      <a:pt x="4104277" y="-4484"/>
                      <a:pt x="4385954" y="25666"/>
                      <a:pt x="4742119" y="0"/>
                    </a:cubicBezTo>
                    <a:cubicBezTo>
                      <a:pt x="5098284" y="-25666"/>
                      <a:pt x="5090953" y="38559"/>
                      <a:pt x="5253524" y="0"/>
                    </a:cubicBezTo>
                    <a:cubicBezTo>
                      <a:pt x="5416096" y="-38559"/>
                      <a:pt x="5524000" y="51688"/>
                      <a:pt x="5764929" y="0"/>
                    </a:cubicBezTo>
                    <a:cubicBezTo>
                      <a:pt x="6005858" y="-51688"/>
                      <a:pt x="6095369" y="28951"/>
                      <a:pt x="6415808" y="0"/>
                    </a:cubicBezTo>
                    <a:cubicBezTo>
                      <a:pt x="6736247" y="-28951"/>
                      <a:pt x="6740432" y="17319"/>
                      <a:pt x="6973704" y="0"/>
                    </a:cubicBezTo>
                    <a:cubicBezTo>
                      <a:pt x="6994266" y="130910"/>
                      <a:pt x="6932092" y="266954"/>
                      <a:pt x="6973704" y="484385"/>
                    </a:cubicBezTo>
                    <a:cubicBezTo>
                      <a:pt x="7015316" y="701816"/>
                      <a:pt x="6947938" y="804055"/>
                      <a:pt x="6973704" y="988540"/>
                    </a:cubicBezTo>
                    <a:cubicBezTo>
                      <a:pt x="6732317" y="1037959"/>
                      <a:pt x="6497798" y="978252"/>
                      <a:pt x="6322825" y="988540"/>
                    </a:cubicBezTo>
                    <a:cubicBezTo>
                      <a:pt x="6147852" y="998828"/>
                      <a:pt x="6044367" y="979067"/>
                      <a:pt x="5950894" y="988540"/>
                    </a:cubicBezTo>
                    <a:cubicBezTo>
                      <a:pt x="5857421" y="998013"/>
                      <a:pt x="5688640" y="939052"/>
                      <a:pt x="5509226" y="988540"/>
                    </a:cubicBezTo>
                    <a:cubicBezTo>
                      <a:pt x="5329812" y="1038028"/>
                      <a:pt x="5203429" y="955464"/>
                      <a:pt x="5067558" y="988540"/>
                    </a:cubicBezTo>
                    <a:cubicBezTo>
                      <a:pt x="4931687" y="1021616"/>
                      <a:pt x="4771801" y="987850"/>
                      <a:pt x="4556153" y="988540"/>
                    </a:cubicBezTo>
                    <a:cubicBezTo>
                      <a:pt x="4340506" y="989230"/>
                      <a:pt x="4238340" y="987995"/>
                      <a:pt x="4114485" y="988540"/>
                    </a:cubicBezTo>
                    <a:cubicBezTo>
                      <a:pt x="3990630" y="989085"/>
                      <a:pt x="3740507" y="914002"/>
                      <a:pt x="3463606" y="988540"/>
                    </a:cubicBezTo>
                    <a:cubicBezTo>
                      <a:pt x="3186705" y="1063078"/>
                      <a:pt x="3253215" y="959024"/>
                      <a:pt x="3091675" y="988540"/>
                    </a:cubicBezTo>
                    <a:cubicBezTo>
                      <a:pt x="2930135" y="1018056"/>
                      <a:pt x="2856473" y="976062"/>
                      <a:pt x="2650008" y="988540"/>
                    </a:cubicBezTo>
                    <a:cubicBezTo>
                      <a:pt x="2443543" y="1001018"/>
                      <a:pt x="2364707" y="981687"/>
                      <a:pt x="2208340" y="988540"/>
                    </a:cubicBezTo>
                    <a:cubicBezTo>
                      <a:pt x="2051973" y="995393"/>
                      <a:pt x="1919929" y="939974"/>
                      <a:pt x="1696935" y="988540"/>
                    </a:cubicBezTo>
                    <a:cubicBezTo>
                      <a:pt x="1473941" y="1037106"/>
                      <a:pt x="1298637" y="975289"/>
                      <a:pt x="1046056" y="988540"/>
                    </a:cubicBezTo>
                    <a:cubicBezTo>
                      <a:pt x="793475" y="1001791"/>
                      <a:pt x="380716" y="988379"/>
                      <a:pt x="0" y="988540"/>
                    </a:cubicBezTo>
                    <a:cubicBezTo>
                      <a:pt x="-58304" y="778255"/>
                      <a:pt x="31544" y="700986"/>
                      <a:pt x="0" y="484385"/>
                    </a:cubicBezTo>
                    <a:cubicBezTo>
                      <a:pt x="-31544" y="267784"/>
                      <a:pt x="9685" y="180895"/>
                      <a:pt x="0" y="0"/>
                    </a:cubicBezTo>
                    <a:close/>
                  </a:path>
                  <a:path w="6973704" h="988540" stroke="0" extrusionOk="0">
                    <a:moveTo>
                      <a:pt x="0" y="0"/>
                    </a:moveTo>
                    <a:cubicBezTo>
                      <a:pt x="160462" y="-46787"/>
                      <a:pt x="309060" y="31621"/>
                      <a:pt x="581142" y="0"/>
                    </a:cubicBezTo>
                    <a:cubicBezTo>
                      <a:pt x="853224" y="-31621"/>
                      <a:pt x="1131433" y="4399"/>
                      <a:pt x="1301758" y="0"/>
                    </a:cubicBezTo>
                    <a:cubicBezTo>
                      <a:pt x="1472083" y="-4399"/>
                      <a:pt x="1592741" y="35174"/>
                      <a:pt x="1673689" y="0"/>
                    </a:cubicBezTo>
                    <a:cubicBezTo>
                      <a:pt x="1754637" y="-35174"/>
                      <a:pt x="2015912" y="24261"/>
                      <a:pt x="2115357" y="0"/>
                    </a:cubicBezTo>
                    <a:cubicBezTo>
                      <a:pt x="2214802" y="-24261"/>
                      <a:pt x="2340808" y="39092"/>
                      <a:pt x="2487288" y="0"/>
                    </a:cubicBezTo>
                    <a:cubicBezTo>
                      <a:pt x="2633768" y="-39092"/>
                      <a:pt x="3012226" y="68853"/>
                      <a:pt x="3207904" y="0"/>
                    </a:cubicBezTo>
                    <a:cubicBezTo>
                      <a:pt x="3403582" y="-68853"/>
                      <a:pt x="3557572" y="54361"/>
                      <a:pt x="3789046" y="0"/>
                    </a:cubicBezTo>
                    <a:cubicBezTo>
                      <a:pt x="4020520" y="-54361"/>
                      <a:pt x="4158429" y="61253"/>
                      <a:pt x="4300451" y="0"/>
                    </a:cubicBezTo>
                    <a:cubicBezTo>
                      <a:pt x="4442473" y="-61253"/>
                      <a:pt x="4629520" y="1629"/>
                      <a:pt x="4881593" y="0"/>
                    </a:cubicBezTo>
                    <a:cubicBezTo>
                      <a:pt x="5133666" y="-1629"/>
                      <a:pt x="5135150" y="4761"/>
                      <a:pt x="5253524" y="0"/>
                    </a:cubicBezTo>
                    <a:cubicBezTo>
                      <a:pt x="5371898" y="-4761"/>
                      <a:pt x="5518102" y="24188"/>
                      <a:pt x="5695192" y="0"/>
                    </a:cubicBezTo>
                    <a:cubicBezTo>
                      <a:pt x="5872282" y="-24188"/>
                      <a:pt x="6192521" y="44288"/>
                      <a:pt x="6346071" y="0"/>
                    </a:cubicBezTo>
                    <a:cubicBezTo>
                      <a:pt x="6499621" y="-44288"/>
                      <a:pt x="6826568" y="58058"/>
                      <a:pt x="6973704" y="0"/>
                    </a:cubicBezTo>
                    <a:cubicBezTo>
                      <a:pt x="6975577" y="230844"/>
                      <a:pt x="6963413" y="293484"/>
                      <a:pt x="6973704" y="494270"/>
                    </a:cubicBezTo>
                    <a:cubicBezTo>
                      <a:pt x="6983995" y="695056"/>
                      <a:pt x="6968547" y="758638"/>
                      <a:pt x="6973704" y="988540"/>
                    </a:cubicBezTo>
                    <a:cubicBezTo>
                      <a:pt x="6815664" y="1022417"/>
                      <a:pt x="6716654" y="953415"/>
                      <a:pt x="6532036" y="988540"/>
                    </a:cubicBezTo>
                    <a:cubicBezTo>
                      <a:pt x="6347418" y="1023665"/>
                      <a:pt x="6236579" y="955001"/>
                      <a:pt x="6160105" y="988540"/>
                    </a:cubicBezTo>
                    <a:cubicBezTo>
                      <a:pt x="6083631" y="1022079"/>
                      <a:pt x="5691621" y="963118"/>
                      <a:pt x="5509226" y="988540"/>
                    </a:cubicBezTo>
                    <a:cubicBezTo>
                      <a:pt x="5326831" y="1013962"/>
                      <a:pt x="5259153" y="943080"/>
                      <a:pt x="5067558" y="988540"/>
                    </a:cubicBezTo>
                    <a:cubicBezTo>
                      <a:pt x="4875963" y="1034000"/>
                      <a:pt x="4758454" y="979339"/>
                      <a:pt x="4486416" y="988540"/>
                    </a:cubicBezTo>
                    <a:cubicBezTo>
                      <a:pt x="4214378" y="997741"/>
                      <a:pt x="4243701" y="946478"/>
                      <a:pt x="4044748" y="988540"/>
                    </a:cubicBezTo>
                    <a:cubicBezTo>
                      <a:pt x="3845795" y="1030602"/>
                      <a:pt x="3643037" y="965630"/>
                      <a:pt x="3324132" y="988540"/>
                    </a:cubicBezTo>
                    <a:cubicBezTo>
                      <a:pt x="3005227" y="1011450"/>
                      <a:pt x="2826708" y="958630"/>
                      <a:pt x="2603516" y="988540"/>
                    </a:cubicBezTo>
                    <a:cubicBezTo>
                      <a:pt x="2380324" y="1018450"/>
                      <a:pt x="2388576" y="964633"/>
                      <a:pt x="2231585" y="988540"/>
                    </a:cubicBezTo>
                    <a:cubicBezTo>
                      <a:pt x="2074594" y="1012447"/>
                      <a:pt x="1731276" y="927336"/>
                      <a:pt x="1580706" y="988540"/>
                    </a:cubicBezTo>
                    <a:cubicBezTo>
                      <a:pt x="1430136" y="1049744"/>
                      <a:pt x="1081719" y="935003"/>
                      <a:pt x="860090" y="988540"/>
                    </a:cubicBezTo>
                    <a:cubicBezTo>
                      <a:pt x="638461" y="1042077"/>
                      <a:pt x="386825" y="923998"/>
                      <a:pt x="0" y="988540"/>
                    </a:cubicBezTo>
                    <a:cubicBezTo>
                      <a:pt x="-406" y="793656"/>
                      <a:pt x="18692" y="630997"/>
                      <a:pt x="0" y="484385"/>
                    </a:cubicBezTo>
                    <a:cubicBezTo>
                      <a:pt x="-18692" y="337774"/>
                      <a:pt x="50617" y="227831"/>
                      <a:pt x="0" y="0"/>
                    </a:cubicBezTo>
                    <a:close/>
                  </a:path>
                </a:pathLst>
              </a:custGeom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prstGeom prst="rect">
                        <a:avLst/>
                      </a:pr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240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𝑉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𝑡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  <m:t>𝑠</m:t>
                          </m:r>
                        </m:e>
                      </m:d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cs typeface="Calibri"/>
                        </a:rPr>
                        <m:t> </m:t>
                      </m:r>
                      <m:r>
                        <a:rPr 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/>
                        </a:rPr>
                        <m:t>⟵</m:t>
                      </m:r>
                      <m:func>
                        <m:funcPr>
                          <m:ctrlPr>
                            <a:rPr lang="en-US" sz="2400" b="0" i="1" smtClean="0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  <a:cs typeface="Calibri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𝑎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pt-BR" sz="2400" i="1">
                                  <a:latin typeface="Cambria Math" panose="02040503050406030204" pitchFamily="18" charset="0"/>
                                  <a:cs typeface="Calibri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𝑠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′</m:t>
                              </m:r>
                            </m:sub>
                            <m:sup/>
                            <m:e>
                              <m:r>
                                <a:rPr lang="en-US" sz="2400" i="1">
                                  <a:solidFill>
                                    <a:srgbClr val="CF01B6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CF01B6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  <m:e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rgbClr val="CF01B6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[</m:t>
                              </m:r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𝑅</m:t>
                              </m:r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𝑠</m:t>
                                  </m:r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Calibri"/>
                                    </a:rPr>
                                    <m:t>𝑎</m:t>
                                  </m:r>
                                  <m:r>
                                    <a:rPr lang="en-US" sz="2400" i="1">
                                      <a:solidFill>
                                        <a:srgbClr val="008000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,</m:t>
                                  </m:r>
                                  <m:sSup>
                                    <m:sSupPr>
                                      <m:ctrlPr>
                                        <a:rPr lang="en-US" sz="240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solidFill>
                                            <a:srgbClr val="008000"/>
                                          </a:solidFill>
                                          <a:latin typeface="Cambria Math" panose="02040503050406030204" pitchFamily="18" charset="0"/>
                                          <a:cs typeface="Calibri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i="1">
                                  <a:solidFill>
                                    <a:srgbClr val="008000"/>
                                  </a:solidFill>
                                  <a:latin typeface="Cambria Math" panose="02040503050406030204" pitchFamily="18" charset="0"/>
                                  <a:cs typeface="Calibri"/>
                                </a:rPr>
                                <m:t>+</m:t>
                              </m:r>
                              <m:r>
                                <a:rPr lang="en-US" sz="2400" i="1">
                                  <a:solidFill>
                                    <a:srgbClr val="0000FF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Calibri"/>
                                </a:rPr>
                                <m:t>𝛾</m:t>
                              </m:r>
                              <m:sSubSup>
                                <m:sSubSupPr>
                                  <m:ctrlPr>
                                    <a:rPr lang="pt-BR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𝑡</m:t>
                                  </m:r>
                                  <m:r>
                                    <a:rPr lang="en-US" sz="2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−1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cs typeface="Calibri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en-US" sz="2400" i="1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cs typeface="Calibri"/>
                                </a:rPr>
                                <m:t>]</m:t>
                              </m:r>
                            </m:e>
                          </m:nary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430755D-9A6D-4F4F-8997-A8E2864AC8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6696" y="2216960"/>
                <a:ext cx="6973704" cy="9885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  <a:extLst>
                  <a:ext uri="{C807C97D-BFC1-408E-A445-0C87EB9F89A2}">
                    <ask:lineSketchStyleProps xmlns:ask="http://schemas.microsoft.com/office/drawing/2018/sketchyshapes" sd="782294884">
                      <a:custGeom>
                        <a:avLst/>
                        <a:gdLst>
                          <a:gd name="connsiteX0" fmla="*/ 0 w 6973704"/>
                          <a:gd name="connsiteY0" fmla="*/ 0 h 988540"/>
                          <a:gd name="connsiteX1" fmla="*/ 650879 w 6973704"/>
                          <a:gd name="connsiteY1" fmla="*/ 0 h 988540"/>
                          <a:gd name="connsiteX2" fmla="*/ 1022810 w 6973704"/>
                          <a:gd name="connsiteY2" fmla="*/ 0 h 988540"/>
                          <a:gd name="connsiteX3" fmla="*/ 1603952 w 6973704"/>
                          <a:gd name="connsiteY3" fmla="*/ 0 h 988540"/>
                          <a:gd name="connsiteX4" fmla="*/ 2254831 w 6973704"/>
                          <a:gd name="connsiteY4" fmla="*/ 0 h 988540"/>
                          <a:gd name="connsiteX5" fmla="*/ 2626762 w 6973704"/>
                          <a:gd name="connsiteY5" fmla="*/ 0 h 988540"/>
                          <a:gd name="connsiteX6" fmla="*/ 3138167 w 6973704"/>
                          <a:gd name="connsiteY6" fmla="*/ 0 h 988540"/>
                          <a:gd name="connsiteX7" fmla="*/ 3649572 w 6973704"/>
                          <a:gd name="connsiteY7" fmla="*/ 0 h 988540"/>
                          <a:gd name="connsiteX8" fmla="*/ 4021503 w 6973704"/>
                          <a:gd name="connsiteY8" fmla="*/ 0 h 988540"/>
                          <a:gd name="connsiteX9" fmla="*/ 4742119 w 6973704"/>
                          <a:gd name="connsiteY9" fmla="*/ 0 h 988540"/>
                          <a:gd name="connsiteX10" fmla="*/ 5253524 w 6973704"/>
                          <a:gd name="connsiteY10" fmla="*/ 0 h 988540"/>
                          <a:gd name="connsiteX11" fmla="*/ 5764929 w 6973704"/>
                          <a:gd name="connsiteY11" fmla="*/ 0 h 988540"/>
                          <a:gd name="connsiteX12" fmla="*/ 6415808 w 6973704"/>
                          <a:gd name="connsiteY12" fmla="*/ 0 h 988540"/>
                          <a:gd name="connsiteX13" fmla="*/ 6973704 w 6973704"/>
                          <a:gd name="connsiteY13" fmla="*/ 0 h 988540"/>
                          <a:gd name="connsiteX14" fmla="*/ 6973704 w 6973704"/>
                          <a:gd name="connsiteY14" fmla="*/ 484385 h 988540"/>
                          <a:gd name="connsiteX15" fmla="*/ 6973704 w 6973704"/>
                          <a:gd name="connsiteY15" fmla="*/ 988540 h 988540"/>
                          <a:gd name="connsiteX16" fmla="*/ 6322825 w 6973704"/>
                          <a:gd name="connsiteY16" fmla="*/ 988540 h 988540"/>
                          <a:gd name="connsiteX17" fmla="*/ 5950894 w 6973704"/>
                          <a:gd name="connsiteY17" fmla="*/ 988540 h 988540"/>
                          <a:gd name="connsiteX18" fmla="*/ 5509226 w 6973704"/>
                          <a:gd name="connsiteY18" fmla="*/ 988540 h 988540"/>
                          <a:gd name="connsiteX19" fmla="*/ 5067558 w 6973704"/>
                          <a:gd name="connsiteY19" fmla="*/ 988540 h 988540"/>
                          <a:gd name="connsiteX20" fmla="*/ 4556153 w 6973704"/>
                          <a:gd name="connsiteY20" fmla="*/ 988540 h 988540"/>
                          <a:gd name="connsiteX21" fmla="*/ 4114485 w 6973704"/>
                          <a:gd name="connsiteY21" fmla="*/ 988540 h 988540"/>
                          <a:gd name="connsiteX22" fmla="*/ 3463606 w 6973704"/>
                          <a:gd name="connsiteY22" fmla="*/ 988540 h 988540"/>
                          <a:gd name="connsiteX23" fmla="*/ 3091675 w 6973704"/>
                          <a:gd name="connsiteY23" fmla="*/ 988540 h 988540"/>
                          <a:gd name="connsiteX24" fmla="*/ 2650008 w 6973704"/>
                          <a:gd name="connsiteY24" fmla="*/ 988540 h 988540"/>
                          <a:gd name="connsiteX25" fmla="*/ 2208340 w 6973704"/>
                          <a:gd name="connsiteY25" fmla="*/ 988540 h 988540"/>
                          <a:gd name="connsiteX26" fmla="*/ 1696935 w 6973704"/>
                          <a:gd name="connsiteY26" fmla="*/ 988540 h 988540"/>
                          <a:gd name="connsiteX27" fmla="*/ 1046056 w 6973704"/>
                          <a:gd name="connsiteY27" fmla="*/ 988540 h 988540"/>
                          <a:gd name="connsiteX28" fmla="*/ 0 w 6973704"/>
                          <a:gd name="connsiteY28" fmla="*/ 988540 h 988540"/>
                          <a:gd name="connsiteX29" fmla="*/ 0 w 6973704"/>
                          <a:gd name="connsiteY29" fmla="*/ 484385 h 988540"/>
                          <a:gd name="connsiteX30" fmla="*/ 0 w 6973704"/>
                          <a:gd name="connsiteY30" fmla="*/ 0 h 98854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  <a:cxn ang="0">
                            <a:pos x="connsiteX16" y="connsiteY16"/>
                          </a:cxn>
                          <a:cxn ang="0">
                            <a:pos x="connsiteX17" y="connsiteY17"/>
                          </a:cxn>
                          <a:cxn ang="0">
                            <a:pos x="connsiteX18" y="connsiteY18"/>
                          </a:cxn>
                          <a:cxn ang="0">
                            <a:pos x="connsiteX19" y="connsiteY19"/>
                          </a:cxn>
                          <a:cxn ang="0">
                            <a:pos x="connsiteX20" y="connsiteY20"/>
                          </a:cxn>
                          <a:cxn ang="0">
                            <a:pos x="connsiteX21" y="connsiteY21"/>
                          </a:cxn>
                          <a:cxn ang="0">
                            <a:pos x="connsiteX22" y="connsiteY22"/>
                          </a:cxn>
                          <a:cxn ang="0">
                            <a:pos x="connsiteX23" y="connsiteY23"/>
                          </a:cxn>
                          <a:cxn ang="0">
                            <a:pos x="connsiteX24" y="connsiteY24"/>
                          </a:cxn>
                          <a:cxn ang="0">
                            <a:pos x="connsiteX25" y="connsiteY25"/>
                          </a:cxn>
                          <a:cxn ang="0">
                            <a:pos x="connsiteX26" y="connsiteY26"/>
                          </a:cxn>
                          <a:cxn ang="0">
                            <a:pos x="connsiteX27" y="connsiteY27"/>
                          </a:cxn>
                          <a:cxn ang="0">
                            <a:pos x="connsiteX28" y="connsiteY28"/>
                          </a:cxn>
                          <a:cxn ang="0">
                            <a:pos x="connsiteX29" y="connsiteY29"/>
                          </a:cxn>
                          <a:cxn ang="0">
                            <a:pos x="connsiteX30" y="connsiteY30"/>
                          </a:cxn>
                        </a:cxnLst>
                        <a:rect l="l" t="t" r="r" b="b"/>
                        <a:pathLst>
                          <a:path w="6973704" h="988540" fill="none" extrusionOk="0">
                            <a:moveTo>
                              <a:pt x="0" y="0"/>
                            </a:moveTo>
                            <a:cubicBezTo>
                              <a:pt x="177386" y="-2559"/>
                              <a:pt x="437146" y="8315"/>
                              <a:pt x="650879" y="0"/>
                            </a:cubicBezTo>
                            <a:cubicBezTo>
                              <a:pt x="864612" y="-8315"/>
                              <a:pt x="945598" y="4553"/>
                              <a:pt x="1022810" y="0"/>
                            </a:cubicBezTo>
                            <a:cubicBezTo>
                              <a:pt x="1100022" y="-4553"/>
                              <a:pt x="1351296" y="53847"/>
                              <a:pt x="1603952" y="0"/>
                            </a:cubicBezTo>
                            <a:cubicBezTo>
                              <a:pt x="1856608" y="-53847"/>
                              <a:pt x="2051031" y="27358"/>
                              <a:pt x="2254831" y="0"/>
                            </a:cubicBezTo>
                            <a:cubicBezTo>
                              <a:pt x="2458631" y="-27358"/>
                              <a:pt x="2488355" y="14433"/>
                              <a:pt x="2626762" y="0"/>
                            </a:cubicBezTo>
                            <a:cubicBezTo>
                              <a:pt x="2765169" y="-14433"/>
                              <a:pt x="2926047" y="40413"/>
                              <a:pt x="3138167" y="0"/>
                            </a:cubicBezTo>
                            <a:cubicBezTo>
                              <a:pt x="3350287" y="-40413"/>
                              <a:pt x="3492659" y="25237"/>
                              <a:pt x="3649572" y="0"/>
                            </a:cubicBezTo>
                            <a:cubicBezTo>
                              <a:pt x="3806486" y="-25237"/>
                              <a:pt x="3938729" y="4484"/>
                              <a:pt x="4021503" y="0"/>
                            </a:cubicBezTo>
                            <a:cubicBezTo>
                              <a:pt x="4104277" y="-4484"/>
                              <a:pt x="4385954" y="25666"/>
                              <a:pt x="4742119" y="0"/>
                            </a:cubicBezTo>
                            <a:cubicBezTo>
                              <a:pt x="5098284" y="-25666"/>
                              <a:pt x="5090953" y="38559"/>
                              <a:pt x="5253524" y="0"/>
                            </a:cubicBezTo>
                            <a:cubicBezTo>
                              <a:pt x="5416096" y="-38559"/>
                              <a:pt x="5524000" y="51688"/>
                              <a:pt x="5764929" y="0"/>
                            </a:cubicBezTo>
                            <a:cubicBezTo>
                              <a:pt x="6005858" y="-51688"/>
                              <a:pt x="6095369" y="28951"/>
                              <a:pt x="6415808" y="0"/>
                            </a:cubicBezTo>
                            <a:cubicBezTo>
                              <a:pt x="6736247" y="-28951"/>
                              <a:pt x="6740432" y="17319"/>
                              <a:pt x="6973704" y="0"/>
                            </a:cubicBezTo>
                            <a:cubicBezTo>
                              <a:pt x="6994266" y="130910"/>
                              <a:pt x="6932092" y="266954"/>
                              <a:pt x="6973704" y="484385"/>
                            </a:cubicBezTo>
                            <a:cubicBezTo>
                              <a:pt x="7015316" y="701816"/>
                              <a:pt x="6947938" y="804055"/>
                              <a:pt x="6973704" y="988540"/>
                            </a:cubicBezTo>
                            <a:cubicBezTo>
                              <a:pt x="6732317" y="1037959"/>
                              <a:pt x="6497798" y="978252"/>
                              <a:pt x="6322825" y="988540"/>
                            </a:cubicBezTo>
                            <a:cubicBezTo>
                              <a:pt x="6147852" y="998828"/>
                              <a:pt x="6044367" y="979067"/>
                              <a:pt x="5950894" y="988540"/>
                            </a:cubicBezTo>
                            <a:cubicBezTo>
                              <a:pt x="5857421" y="998013"/>
                              <a:pt x="5688640" y="939052"/>
                              <a:pt x="5509226" y="988540"/>
                            </a:cubicBezTo>
                            <a:cubicBezTo>
                              <a:pt x="5329812" y="1038028"/>
                              <a:pt x="5203429" y="955464"/>
                              <a:pt x="5067558" y="988540"/>
                            </a:cubicBezTo>
                            <a:cubicBezTo>
                              <a:pt x="4931687" y="1021616"/>
                              <a:pt x="4771801" y="987850"/>
                              <a:pt x="4556153" y="988540"/>
                            </a:cubicBezTo>
                            <a:cubicBezTo>
                              <a:pt x="4340506" y="989230"/>
                              <a:pt x="4238340" y="987995"/>
                              <a:pt x="4114485" y="988540"/>
                            </a:cubicBezTo>
                            <a:cubicBezTo>
                              <a:pt x="3990630" y="989085"/>
                              <a:pt x="3740507" y="914002"/>
                              <a:pt x="3463606" y="988540"/>
                            </a:cubicBezTo>
                            <a:cubicBezTo>
                              <a:pt x="3186705" y="1063078"/>
                              <a:pt x="3253215" y="959024"/>
                              <a:pt x="3091675" y="988540"/>
                            </a:cubicBezTo>
                            <a:cubicBezTo>
                              <a:pt x="2930135" y="1018056"/>
                              <a:pt x="2856473" y="976062"/>
                              <a:pt x="2650008" y="988540"/>
                            </a:cubicBezTo>
                            <a:cubicBezTo>
                              <a:pt x="2443543" y="1001018"/>
                              <a:pt x="2364707" y="981687"/>
                              <a:pt x="2208340" y="988540"/>
                            </a:cubicBezTo>
                            <a:cubicBezTo>
                              <a:pt x="2051973" y="995393"/>
                              <a:pt x="1919929" y="939974"/>
                              <a:pt x="1696935" y="988540"/>
                            </a:cubicBezTo>
                            <a:cubicBezTo>
                              <a:pt x="1473941" y="1037106"/>
                              <a:pt x="1298637" y="975289"/>
                              <a:pt x="1046056" y="988540"/>
                            </a:cubicBezTo>
                            <a:cubicBezTo>
                              <a:pt x="793475" y="1001791"/>
                              <a:pt x="380716" y="988379"/>
                              <a:pt x="0" y="988540"/>
                            </a:cubicBezTo>
                            <a:cubicBezTo>
                              <a:pt x="-58304" y="778255"/>
                              <a:pt x="31544" y="700986"/>
                              <a:pt x="0" y="484385"/>
                            </a:cubicBezTo>
                            <a:cubicBezTo>
                              <a:pt x="-31544" y="267784"/>
                              <a:pt x="9685" y="180895"/>
                              <a:pt x="0" y="0"/>
                            </a:cubicBezTo>
                            <a:close/>
                          </a:path>
                          <a:path w="6973704" h="988540" stroke="0" extrusionOk="0">
                            <a:moveTo>
                              <a:pt x="0" y="0"/>
                            </a:moveTo>
                            <a:cubicBezTo>
                              <a:pt x="160462" y="-46787"/>
                              <a:pt x="309060" y="31621"/>
                              <a:pt x="581142" y="0"/>
                            </a:cubicBezTo>
                            <a:cubicBezTo>
                              <a:pt x="853224" y="-31621"/>
                              <a:pt x="1131433" y="4399"/>
                              <a:pt x="1301758" y="0"/>
                            </a:cubicBezTo>
                            <a:cubicBezTo>
                              <a:pt x="1472083" y="-4399"/>
                              <a:pt x="1592741" y="35174"/>
                              <a:pt x="1673689" y="0"/>
                            </a:cubicBezTo>
                            <a:cubicBezTo>
                              <a:pt x="1754637" y="-35174"/>
                              <a:pt x="2015912" y="24261"/>
                              <a:pt x="2115357" y="0"/>
                            </a:cubicBezTo>
                            <a:cubicBezTo>
                              <a:pt x="2214802" y="-24261"/>
                              <a:pt x="2340808" y="39092"/>
                              <a:pt x="2487288" y="0"/>
                            </a:cubicBezTo>
                            <a:cubicBezTo>
                              <a:pt x="2633768" y="-39092"/>
                              <a:pt x="3012226" y="68853"/>
                              <a:pt x="3207904" y="0"/>
                            </a:cubicBezTo>
                            <a:cubicBezTo>
                              <a:pt x="3403582" y="-68853"/>
                              <a:pt x="3557572" y="54361"/>
                              <a:pt x="3789046" y="0"/>
                            </a:cubicBezTo>
                            <a:cubicBezTo>
                              <a:pt x="4020520" y="-54361"/>
                              <a:pt x="4158429" y="61253"/>
                              <a:pt x="4300451" y="0"/>
                            </a:cubicBezTo>
                            <a:cubicBezTo>
                              <a:pt x="4442473" y="-61253"/>
                              <a:pt x="4629520" y="1629"/>
                              <a:pt x="4881593" y="0"/>
                            </a:cubicBezTo>
                            <a:cubicBezTo>
                              <a:pt x="5133666" y="-1629"/>
                              <a:pt x="5135150" y="4761"/>
                              <a:pt x="5253524" y="0"/>
                            </a:cubicBezTo>
                            <a:cubicBezTo>
                              <a:pt x="5371898" y="-4761"/>
                              <a:pt x="5518102" y="24188"/>
                              <a:pt x="5695192" y="0"/>
                            </a:cubicBezTo>
                            <a:cubicBezTo>
                              <a:pt x="5872282" y="-24188"/>
                              <a:pt x="6192521" y="44288"/>
                              <a:pt x="6346071" y="0"/>
                            </a:cubicBezTo>
                            <a:cubicBezTo>
                              <a:pt x="6499621" y="-44288"/>
                              <a:pt x="6826568" y="58058"/>
                              <a:pt x="6973704" y="0"/>
                            </a:cubicBezTo>
                            <a:cubicBezTo>
                              <a:pt x="6975577" y="230844"/>
                              <a:pt x="6963413" y="293484"/>
                              <a:pt x="6973704" y="494270"/>
                            </a:cubicBezTo>
                            <a:cubicBezTo>
                              <a:pt x="6983995" y="695056"/>
                              <a:pt x="6968547" y="758638"/>
                              <a:pt x="6973704" y="988540"/>
                            </a:cubicBezTo>
                            <a:cubicBezTo>
                              <a:pt x="6815664" y="1022417"/>
                              <a:pt x="6716654" y="953415"/>
                              <a:pt x="6532036" y="988540"/>
                            </a:cubicBezTo>
                            <a:cubicBezTo>
                              <a:pt x="6347418" y="1023665"/>
                              <a:pt x="6236579" y="955001"/>
                              <a:pt x="6160105" y="988540"/>
                            </a:cubicBezTo>
                            <a:cubicBezTo>
                              <a:pt x="6083631" y="1022079"/>
                              <a:pt x="5691621" y="963118"/>
                              <a:pt x="5509226" y="988540"/>
                            </a:cubicBezTo>
                            <a:cubicBezTo>
                              <a:pt x="5326831" y="1013962"/>
                              <a:pt x="5259153" y="943080"/>
                              <a:pt x="5067558" y="988540"/>
                            </a:cubicBezTo>
                            <a:cubicBezTo>
                              <a:pt x="4875963" y="1034000"/>
                              <a:pt x="4758454" y="979339"/>
                              <a:pt x="4486416" y="988540"/>
                            </a:cubicBezTo>
                            <a:cubicBezTo>
                              <a:pt x="4214378" y="997741"/>
                              <a:pt x="4243701" y="946478"/>
                              <a:pt x="4044748" y="988540"/>
                            </a:cubicBezTo>
                            <a:cubicBezTo>
                              <a:pt x="3845795" y="1030602"/>
                              <a:pt x="3643037" y="965630"/>
                              <a:pt x="3324132" y="988540"/>
                            </a:cubicBezTo>
                            <a:cubicBezTo>
                              <a:pt x="3005227" y="1011450"/>
                              <a:pt x="2826708" y="958630"/>
                              <a:pt x="2603516" y="988540"/>
                            </a:cubicBezTo>
                            <a:cubicBezTo>
                              <a:pt x="2380324" y="1018450"/>
                              <a:pt x="2388576" y="964633"/>
                              <a:pt x="2231585" y="988540"/>
                            </a:cubicBezTo>
                            <a:cubicBezTo>
                              <a:pt x="2074594" y="1012447"/>
                              <a:pt x="1731276" y="927336"/>
                              <a:pt x="1580706" y="988540"/>
                            </a:cubicBezTo>
                            <a:cubicBezTo>
                              <a:pt x="1430136" y="1049744"/>
                              <a:pt x="1081719" y="935003"/>
                              <a:pt x="860090" y="988540"/>
                            </a:cubicBezTo>
                            <a:cubicBezTo>
                              <a:pt x="638461" y="1042077"/>
                              <a:pt x="386825" y="923998"/>
                              <a:pt x="0" y="988540"/>
                            </a:cubicBezTo>
                            <a:cubicBezTo>
                              <a:pt x="-406" y="793656"/>
                              <a:pt x="18692" y="630997"/>
                              <a:pt x="0" y="484385"/>
                            </a:cubicBezTo>
                            <a:cubicBezTo>
                              <a:pt x="-18692" y="337774"/>
                              <a:pt x="50617" y="227831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Scribble/>
                      </ask:type>
                    </ask:lineSketchStyleProps>
                  </a:ext>
                </a:extLst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t=0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7.4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791" y="1143000"/>
            <a:ext cx="6206418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35989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t=1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7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545" y="1143000"/>
            <a:ext cx="617691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80419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t=2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7.5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400" y="1143000"/>
            <a:ext cx="6207201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6116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t=3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179" y="1143000"/>
            <a:ext cx="6177643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01682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t=4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57098"/>
            <a:ext cx="6172200" cy="5700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399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Bridge Crossing</a:t>
            </a:r>
          </a:p>
        </p:txBody>
      </p:sp>
      <p:pic>
        <p:nvPicPr>
          <p:cNvPr id="4" name="Picture 3" descr="A picture containing red&#10;&#10;Description automatically generated">
            <a:extLst>
              <a:ext uri="{FF2B5EF4-FFF2-40B4-BE49-F238E27FC236}">
                <a16:creationId xmlns:a16="http://schemas.microsoft.com/office/drawing/2014/main" id="{21E35336-4C8B-4A16-89A8-0952312F5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5677" y="2438402"/>
            <a:ext cx="7104492" cy="3047998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018594A-36B5-4109-8679-1DAA2CE155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094" y="1524000"/>
            <a:ext cx="4592932" cy="4562475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455E98-6654-4BD9-915F-09612529A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565684"/>
            <a:ext cx="764927" cy="793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97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t=5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0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644" y="1143000"/>
            <a:ext cx="6186713" cy="57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7499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t=6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972" y="1173166"/>
            <a:ext cx="6154057" cy="5684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291278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t=7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48034"/>
            <a:ext cx="6172200" cy="5709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79943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t=8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2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75224"/>
            <a:ext cx="6172200" cy="568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7735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t=9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2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198" y="1157224"/>
            <a:ext cx="6179605" cy="570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7791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t=10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3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5" y="1143000"/>
            <a:ext cx="61965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38256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t=11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3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1138306"/>
            <a:ext cx="6172200" cy="5719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6223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t=12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8.4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7725" y="1143000"/>
            <a:ext cx="61965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65026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t=100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906001" y="5934670"/>
            <a:ext cx="2286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/>
                <a:cs typeface="Calibri"/>
              </a:rPr>
              <a:t>Noise = 0.2</a:t>
            </a:r>
          </a:p>
          <a:p>
            <a:r>
              <a:rPr lang="en-US" dirty="0">
                <a:latin typeface="Calibri"/>
                <a:cs typeface="Calibri"/>
              </a:rPr>
              <a:t>Discount = 0.9</a:t>
            </a:r>
          </a:p>
          <a:p>
            <a:r>
              <a:rPr lang="en-US" dirty="0">
                <a:latin typeface="Calibri"/>
                <a:cs typeface="Calibri"/>
              </a:rPr>
              <a:t>Living reward = 0</a:t>
            </a:r>
          </a:p>
        </p:txBody>
      </p:sp>
      <p:pic>
        <p:nvPicPr>
          <p:cNvPr id="3" name="Picture 2" descr="Screen Shot 2014-08-10 at 7.49.2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746" y="1130418"/>
            <a:ext cx="6190508" cy="5727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76713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Policy Iteration</a:t>
            </a:r>
          </a:p>
        </p:txBody>
      </p:sp>
      <p:sp>
        <p:nvSpPr>
          <p:cNvPr id="176128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Alternative approach for optimal values:</a:t>
            </a:r>
          </a:p>
          <a:p>
            <a:pPr lvl="1"/>
            <a:r>
              <a:rPr lang="en-US" sz="2400" dirty="0">
                <a:solidFill>
                  <a:srgbClr val="CC0000"/>
                </a:solidFill>
              </a:rPr>
              <a:t>Step 1: Policy evaluation: </a:t>
            </a:r>
            <a:r>
              <a:rPr lang="en-US" sz="2400" dirty="0"/>
              <a:t>calculate utilities for some fixed policy (not optimal utilities!) until convergence</a:t>
            </a:r>
          </a:p>
          <a:p>
            <a:pPr lvl="1"/>
            <a:r>
              <a:rPr lang="en-US" sz="2400" dirty="0">
                <a:solidFill>
                  <a:srgbClr val="CC0000"/>
                </a:solidFill>
              </a:rPr>
              <a:t>Step 2: Policy improvement: </a:t>
            </a:r>
            <a:r>
              <a:rPr lang="en-US" sz="2400" dirty="0"/>
              <a:t>update policy using one-step look-ahead with resulting converged (but not optimal!) utilities as future values</a:t>
            </a:r>
          </a:p>
          <a:p>
            <a:pPr lvl="1"/>
            <a:r>
              <a:rPr lang="en-US" sz="2400" dirty="0"/>
              <a:t>Repeat steps until policy converges</a:t>
            </a:r>
          </a:p>
          <a:p>
            <a:pPr lvl="1"/>
            <a:endParaRPr lang="en-US" sz="2400" dirty="0"/>
          </a:p>
          <a:p>
            <a:r>
              <a:rPr lang="en-US" sz="2800" dirty="0"/>
              <a:t>This is </a:t>
            </a:r>
            <a:r>
              <a:rPr lang="en-US" sz="2800" dirty="0">
                <a:solidFill>
                  <a:srgbClr val="CC0000"/>
                </a:solidFill>
              </a:rPr>
              <a:t>policy iteration</a:t>
            </a:r>
          </a:p>
          <a:p>
            <a:pPr lvl="1"/>
            <a:r>
              <a:rPr lang="en-US" sz="2400" dirty="0"/>
              <a:t>It’s still optimal!</a:t>
            </a:r>
          </a:p>
          <a:p>
            <a:pPr lvl="1"/>
            <a:r>
              <a:rPr lang="en-US" sz="2400" dirty="0"/>
              <a:t>Can converge (much) faster under some conditions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2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85"/>
  <p:tag name="DEFAULTHEIGHT" val="28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def\pref{\succ}&#10;\def\lequiv{\Leftrightarrow}&#10;\begin{document}&#10;$U([r_0,r_1,r_2,\ldots]) = r_0 + r_1 + r_2 + \cdots $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64"/>
  <p:tag name="PICTUREFILESIZE" val="1819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def\pref{\succ}&#10;\def\lequiv{\Leftrightarrow}&#10;\begin{document}&#10;$U([r_0,r_1,r_2,\ldots]) = r_0 + \gamma r_1 + \gamma^2 r_2 \cdots $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74"/>
  <p:tag name="PICTUREFILESIZE" val="2177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lack}{U([r_0,\ldots r_{\infty}]) = \sum_{t=0}^{\infty} \gamma^t r_t \leq R_{{\rm max}}/(1-\gamma)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395"/>
  <p:tag name="PICTUREFILESIZE" val="4373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(\phantom{xxx})  template TPT1  env TPENV1  fore 0  back 16777215  eqnno 1"/>
  <p:tag name="FILENAME" val="TP_tmp"/>
  <p:tag name="ORIGWIDTH" val="34"/>
  <p:tag name="PICTUREFILESIZE" val="236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  template TPT1  env TPENV1  fore 0  back 16777215  eqnno 1"/>
  <p:tag name="FILENAME" val="TP_tmp"/>
  <p:tag name="ORIGWIDTH" val="10"/>
  <p:tag name="PICTUREFILESIZE" val="134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  template TPT1  env TPENV1  fore 0  back 16777215  eqnno 1"/>
  <p:tag name="FILENAME" val="TP_tmp"/>
  <p:tag name="ORIGWIDTH" val="9"/>
  <p:tag name="PICTUREFILESIZE" val="115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  template TPT1  env TPENV1  fore 0  back 16777215  eqnno 1"/>
  <p:tag name="FILENAME" val="TP_tmp"/>
  <p:tag name="ORIGWIDTH" val="10"/>
  <p:tag name="PICTUREFILESIZE" val="139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  template TPT1  env TPENV1  fore 0  back 16777215  eqnno 1"/>
  <p:tag name="FILENAME" val="TP_tmp"/>
  <p:tag name="ORIGWIDTH" val="10"/>
  <p:tag name="PICTUREFILESIZE" val="134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  template TPT1  env TPENV1  fore 0  back 16777215  eqnno 1"/>
  <p:tag name="FILENAME" val="TP_tmp"/>
  <p:tag name="ORIGWIDTH" val="9"/>
  <p:tag name="PICTUREFILESIZE" val="115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=  template TPT1  env TPENV1  fore 0  back 16777215  eqnno 1"/>
  <p:tag name="FILENAME" val="TP_tmp"/>
  <p:tag name="ORIGWIDTH" val="7"/>
  <p:tag name="PICTUREFILESIZE" val="16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  template TPT1  env TPENV1  fore 0  back 16777215  eqnno 1"/>
  <p:tag name="FILENAME" val="TP_tmp"/>
  <p:tag name="ORIGWIDTH" val="10"/>
  <p:tag name="PICTUREFILESIZE" val="139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  template TPT1  env TPENV1  fore 0  back 16777215  eqnno 1"/>
  <p:tag name="FILENAME" val="TP_tmp"/>
  <p:tag name="ORIGWIDTH" val="10"/>
  <p:tag name="PICTUREFILESIZE" val="134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  template TPT1  env TPENV1  fore 0  back 16777215  eqnno 1"/>
  <p:tag name="FILENAME" val="TP_tmp"/>
  <p:tag name="ORIGWIDTH" val="9"/>
  <p:tag name="PICTUREFILESIZE" val="1157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  template TPT1  env TPENV1  fore 0  back 16777215  eqnno 1"/>
  <p:tag name="FILENAME" val="TP_tmp"/>
  <p:tag name="ORIGWIDTH" val="10"/>
  <p:tag name="PICTUREFILESIZE" val="139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  template TPT1  env TPENV1  fore 0  back 16777215  eqnno 1"/>
  <p:tag name="FILENAME" val="TP_tmp"/>
  <p:tag name="ORIGWIDTH" val="10"/>
  <p:tag name="PICTUREFILESIZE" val="134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  template TPT1  env TPENV1  fore 0  back 16777215  eqnno 1"/>
  <p:tag name="FILENAME" val="TP_tmp"/>
  <p:tag name="ORIGWIDTH" val="9"/>
  <p:tag name="PICTUREFILESIZE" val="1157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  template TPT1  env TPENV1  fore 0  back 16777215  eqnno 1"/>
  <p:tag name="FILENAME" val="TP_tmp"/>
  <p:tag name="ORIGWIDTH" val="10"/>
  <p:tag name="PICTUREFILESIZE" val="139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0  template TPT1  env TPENV1  fore 0  back 16777215  eqnno 1"/>
  <p:tag name="FILENAME" val="TP_tmp"/>
  <p:tag name="ORIGWIDTH" val="10"/>
  <p:tag name="PICTUREFILESIZE" val="134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1  template TPT1  env TPENV1  fore 0  back 16777215  eqnno 1"/>
  <p:tag name="FILENAME" val="TP_tmp"/>
  <p:tag name="ORIGWIDTH" val="9"/>
  <p:tag name="PICTUREFILESIZE" val="1157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V_2  template TPT1  env TPENV1  fore 0  back 16777215  eqnno 1"/>
  <p:tag name="FILENAME" val="TP_tmp"/>
  <p:tag name="ORIGWIDTH" val="10"/>
  <p:tag name="PICTUREFILESIZE" val="139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S_{t+1} = s' | S_t = s_t, A_t = a_t, S_{t-1}=s_{t-1},A_{t-1}, \ldots S_0 = s_0)  template TPT1  env TPENV1  fore 0  back 16777215  eqnno 1"/>
  <p:tag name="FILENAME" val="TP_tmp"/>
  <p:tag name="ORIGWIDTH" val="259"/>
  <p:tag name="PICTUREFILESIZE" val="824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template"/>
  <p:tag name="SOURCE" val="TPT1  equation P(S_{t+1} = s' | S_t = s_t, A_t = a_t)  template TPT1  env TPENV1  fore 0  back 16777215  eqnno 1"/>
  <p:tag name="FILENAME" val="TP_tmp"/>
  <p:tag name="ORIGWIDTH" val="126"/>
  <p:tag name="PICTUREFILESIZE" val="472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98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70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^2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22"/>
  <p:tag name="PICTUREFILESIZE" val="320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1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9"/>
  <p:tag name="PICTUREFILESIZE" val="98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XPOINT" val="latex"/>
  <p:tag name="SOURCE" val="\documentclass{slides}\pagestyle{empty}&#10;\usepackage[usenames]{color}&#10;\def\argmax{\mathop{\rm arg\,max}}&#10;\begin{document}&#10;\[&#10;\textcolor{BrickRed}{\gamma}&#10;\]&#10;\end{document}&#10;"/>
  <p:tag name="FILENAME" val="txp_fig"/>
  <p:tag name="FORMAT" val="png16m"/>
  <p:tag name="RES" val="1200"/>
  <p:tag name="BLEND" val="0"/>
  <p:tag name="TRANSPARENT" val="0"/>
  <p:tag name="TBUG" val="0"/>
  <p:tag name="ALLOWFS" val="0"/>
  <p:tag name="ORIGWIDTH" val="12"/>
  <p:tag name="PICTUREFILESIZE" val="1703"/>
</p:tagLst>
</file>

<file path=ppt/theme/theme1.xml><?xml version="1.0" encoding="utf-8"?>
<a:theme xmlns:a="http://schemas.openxmlformats.org/drawingml/2006/main" name="dan-berkeley-nlp-v1">
  <a:themeElements>
    <a:clrScheme name="dan-berkeley-nlp-v1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an-berkeley-nlp-v1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latin typeface="Calibri"/>
            <a:cs typeface="Calibri"/>
          </a:defRPr>
        </a:defPPr>
      </a:lstStyle>
    </a:txDef>
  </a:objectDefaults>
  <a:extraClrSchemeLst>
    <a:extraClrScheme>
      <a:clrScheme name="dan-berkeley-nlp-v1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an-berkeley-nlp-v1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an-berkeley-nlp-v1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FA12 cs188 lecture 3 -- a-star search</Template>
  <TotalTime>57632</TotalTime>
  <Words>6078</Words>
  <Application>Microsoft Office PowerPoint</Application>
  <PresentationFormat>Widescreen</PresentationFormat>
  <Paragraphs>1198</Paragraphs>
  <Slides>111</Slides>
  <Notes>46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20" baseType="lpstr">
      <vt:lpstr>cmmi10</vt:lpstr>
      <vt:lpstr>ＭＳ Ｐゴシック</vt:lpstr>
      <vt:lpstr>Palatino</vt:lpstr>
      <vt:lpstr>Arial</vt:lpstr>
      <vt:lpstr>Calibri</vt:lpstr>
      <vt:lpstr>Cambria Math</vt:lpstr>
      <vt:lpstr>Symbol</vt:lpstr>
      <vt:lpstr>Wingdings</vt:lpstr>
      <vt:lpstr>dan-berkeley-nlp-v1</vt:lpstr>
      <vt:lpstr>CS 106: Artificial Intelligence </vt:lpstr>
      <vt:lpstr>Non-Deterministic Search</vt:lpstr>
      <vt:lpstr>Example: Grid World</vt:lpstr>
      <vt:lpstr>Grid World Actions</vt:lpstr>
      <vt:lpstr>Markov Decision Processes</vt:lpstr>
      <vt:lpstr>What is Markov about MDPs?</vt:lpstr>
      <vt:lpstr>Policies</vt:lpstr>
      <vt:lpstr>Policy</vt:lpstr>
      <vt:lpstr>Example: Bridge Crossing</vt:lpstr>
      <vt:lpstr>Example: Volcano</vt:lpstr>
      <vt:lpstr>MDP Search Tree</vt:lpstr>
      <vt:lpstr>MDP Search Tree</vt:lpstr>
      <vt:lpstr>MDP Search Tree</vt:lpstr>
      <vt:lpstr>MDP Search Trees</vt:lpstr>
      <vt:lpstr>Optimal Policies</vt:lpstr>
      <vt:lpstr>Policy Evaluation</vt:lpstr>
      <vt:lpstr>Example: Policy Evaluation</vt:lpstr>
      <vt:lpstr>Example: Policy Evaluation</vt:lpstr>
      <vt:lpstr>Example: Policy Evaluation</vt:lpstr>
      <vt:lpstr>Policy Evaluation</vt:lpstr>
      <vt:lpstr>Utility of a sequence of actions</vt:lpstr>
      <vt:lpstr>Utility of a sequence of actions</vt:lpstr>
      <vt:lpstr>Utility of a sequence of actions</vt:lpstr>
      <vt:lpstr>Utilities of Sequences</vt:lpstr>
      <vt:lpstr>Utilities of Sequences</vt:lpstr>
      <vt:lpstr>Discounting</vt:lpstr>
      <vt:lpstr>Discounting</vt:lpstr>
      <vt:lpstr>Stationary Preferences</vt:lpstr>
      <vt:lpstr>Quiz: Discounting</vt:lpstr>
      <vt:lpstr>Infinite Utilities?!</vt:lpstr>
      <vt:lpstr>Utility of a sequence of actions</vt:lpstr>
      <vt:lpstr>Utility of a sequence of actions</vt:lpstr>
      <vt:lpstr>Solving MDPs</vt:lpstr>
      <vt:lpstr>Policy Evaluation</vt:lpstr>
      <vt:lpstr>Policy Evaluation</vt:lpstr>
      <vt:lpstr>Policy Evaluation</vt:lpstr>
      <vt:lpstr>Policy Evaluation</vt:lpstr>
      <vt:lpstr>Policy Evaluation</vt:lpstr>
      <vt:lpstr>(Iterative) Policy Evaluation</vt:lpstr>
      <vt:lpstr>Example: Policy Evaluation</vt:lpstr>
      <vt:lpstr>Example: Policy Evaluation</vt:lpstr>
      <vt:lpstr>t=0</vt:lpstr>
      <vt:lpstr>t=0  t=1</vt:lpstr>
      <vt:lpstr>t=1  t=2</vt:lpstr>
      <vt:lpstr>t=2  t=3</vt:lpstr>
      <vt:lpstr>t=3  t=4</vt:lpstr>
      <vt:lpstr>t=4  t=5</vt:lpstr>
      <vt:lpstr>t=5  t=6</vt:lpstr>
      <vt:lpstr>t=6  t=7</vt:lpstr>
      <vt:lpstr>Example: Policy Evaluation</vt:lpstr>
      <vt:lpstr>Summary: Policy Evaluation</vt:lpstr>
      <vt:lpstr>Value Iteration</vt:lpstr>
      <vt:lpstr>Policy Evaluation</vt:lpstr>
      <vt:lpstr>Value Iteration</vt:lpstr>
      <vt:lpstr>Value Iteration</vt:lpstr>
      <vt:lpstr>Optimal Policy</vt:lpstr>
      <vt:lpstr>Optimal Quantities</vt:lpstr>
      <vt:lpstr>Optimal Values of States</vt:lpstr>
      <vt:lpstr>Values of States</vt:lpstr>
      <vt:lpstr>Bellman Equations</vt:lpstr>
      <vt:lpstr>Time-Limited Values</vt:lpstr>
      <vt:lpstr>Example: Value Iteration</vt:lpstr>
      <vt:lpstr>Example: Value Iteration</vt:lpstr>
      <vt:lpstr>Example: Value Iteration</vt:lpstr>
      <vt:lpstr>Example: Value Iteration</vt:lpstr>
      <vt:lpstr>Example: Value Iteration</vt:lpstr>
      <vt:lpstr>Policy Evaluation</vt:lpstr>
      <vt:lpstr>Value Iteration</vt:lpstr>
      <vt:lpstr>t=0</vt:lpstr>
      <vt:lpstr>t=1</vt:lpstr>
      <vt:lpstr>t=2</vt:lpstr>
      <vt:lpstr>t=3</vt:lpstr>
      <vt:lpstr>t=4</vt:lpstr>
      <vt:lpstr>t=5</vt:lpstr>
      <vt:lpstr>t=6</vt:lpstr>
      <vt:lpstr>t=7</vt:lpstr>
      <vt:lpstr>t=100</vt:lpstr>
      <vt:lpstr>Policy Extraction</vt:lpstr>
      <vt:lpstr>Computing Actions from Values</vt:lpstr>
      <vt:lpstr>Computing Actions from Q-Values</vt:lpstr>
      <vt:lpstr>The Bellman Equations</vt:lpstr>
      <vt:lpstr>Value Iteration</vt:lpstr>
      <vt:lpstr>Policy Iteration</vt:lpstr>
      <vt:lpstr>Problems with Value Iteration</vt:lpstr>
      <vt:lpstr>t=0</vt:lpstr>
      <vt:lpstr>t=1</vt:lpstr>
      <vt:lpstr>t=2</vt:lpstr>
      <vt:lpstr>t=3</vt:lpstr>
      <vt:lpstr>t=4</vt:lpstr>
      <vt:lpstr>t=5</vt:lpstr>
      <vt:lpstr>t=6</vt:lpstr>
      <vt:lpstr>t=7</vt:lpstr>
      <vt:lpstr>t=8</vt:lpstr>
      <vt:lpstr>t=9</vt:lpstr>
      <vt:lpstr>t=10</vt:lpstr>
      <vt:lpstr>t=11</vt:lpstr>
      <vt:lpstr>t=12</vt:lpstr>
      <vt:lpstr>t=100</vt:lpstr>
      <vt:lpstr>Policy Iteration</vt:lpstr>
      <vt:lpstr>Policy Iteration</vt:lpstr>
      <vt:lpstr>Policy Evaluation - t=0, t=1</vt:lpstr>
      <vt:lpstr>Policy Evaluation - t=1, t=2</vt:lpstr>
      <vt:lpstr>Policy Evaluation - t=2, t=3</vt:lpstr>
      <vt:lpstr>Policy Evaluation - t=3, t=4</vt:lpstr>
      <vt:lpstr>Policy Evaluation - t=4, t=5</vt:lpstr>
      <vt:lpstr>Policy Evaluation - t=5, t=6</vt:lpstr>
      <vt:lpstr>Policy Improvement – t=6</vt:lpstr>
      <vt:lpstr>Policy Improvement – Policy Evaluation</vt:lpstr>
      <vt:lpstr>Comparison</vt:lpstr>
      <vt:lpstr>Summary: MDP Algorithms</vt:lpstr>
      <vt:lpstr>Non-Deterministic Search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294-5: Statistical Natural Language Processing</dc:title>
  <dc:creator>Preferred Customer</dc:creator>
  <cp:lastModifiedBy>Lương Ngọc Hoàng</cp:lastModifiedBy>
  <cp:revision>2977</cp:revision>
  <cp:lastPrinted>2014-02-13T17:51:45Z</cp:lastPrinted>
  <dcterms:created xsi:type="dcterms:W3CDTF">2004-08-27T04:16:05Z</dcterms:created>
  <dcterms:modified xsi:type="dcterms:W3CDTF">2025-05-06T00:39:20Z</dcterms:modified>
</cp:coreProperties>
</file>